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49" r:id="rId2"/>
    <p:sldId id="332" r:id="rId3"/>
    <p:sldId id="296" r:id="rId4"/>
    <p:sldId id="337" r:id="rId5"/>
    <p:sldId id="333" r:id="rId6"/>
    <p:sldId id="340" r:id="rId7"/>
    <p:sldId id="341" r:id="rId8"/>
    <p:sldId id="342" r:id="rId9"/>
    <p:sldId id="348" r:id="rId10"/>
    <p:sldId id="344" r:id="rId11"/>
    <p:sldId id="345" r:id="rId12"/>
    <p:sldId id="338" r:id="rId13"/>
    <p:sldId id="339" r:id="rId14"/>
    <p:sldId id="347" r:id="rId15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460979"/>
    <a:srgbClr val="580B97"/>
    <a:srgbClr val="750BC5"/>
    <a:srgbClr val="431AB6"/>
    <a:srgbClr val="8A4CFA"/>
    <a:srgbClr val="017B93"/>
    <a:srgbClr val="006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3863" autoAdjust="0"/>
  </p:normalViewPr>
  <p:slideViewPr>
    <p:cSldViewPr>
      <p:cViewPr varScale="1">
        <p:scale>
          <a:sx n="64" d="100"/>
          <a:sy n="64" d="100"/>
        </p:scale>
        <p:origin x="133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9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4B435D-919B-41F8-AA4D-650DCA55A7E0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227F64-8376-4246-BC04-1E7FE6DD0C9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088E29-C4D2-4B4F-8555-04BAB46755BF}" type="slidenum">
              <a:rPr lang="en-GB" altLang="en-US"/>
              <a:pPr eaLnBrk="1" hangingPunct="1"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FE45C1-5ACB-4459-84D3-37810166BE6F}" type="slidenum">
              <a:rPr lang="en-GB" altLang="en-US"/>
              <a:pPr eaLnBrk="1" hangingPunct="1">
                <a:spcBef>
                  <a:spcPct val="0"/>
                </a:spcBef>
              </a:pPr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D8AD0D-349A-41E7-9F3D-B4A5F2AEDD85}" type="slidenum">
              <a:rPr lang="en-GB" altLang="en-US"/>
              <a:pPr eaLnBrk="1" hangingPunct="1">
                <a:spcBef>
                  <a:spcPct val="0"/>
                </a:spcBef>
              </a:pPr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962AFA-8C13-46F2-B3BD-0AA09EAE78A5}" type="slidenum">
              <a:rPr lang="en-GB" altLang="en-US"/>
              <a:pPr eaLnBrk="1" hangingPunct="1">
                <a:spcBef>
                  <a:spcPct val="0"/>
                </a:spcBef>
              </a:pPr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61639F-5055-4E1F-8400-C7F92A92EC6E}" type="slidenum">
              <a:rPr lang="en-GB" altLang="en-US"/>
              <a:pPr eaLnBrk="1" hangingPunct="1"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14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89C5F2-85C8-4F49-9A5F-D2400F05D58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19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1DFF24-2C18-437D-832B-94E43A10E40B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31" name="Picture 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458788"/>
            <a:ext cx="9288463" cy="743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0" y="-531813"/>
            <a:ext cx="991235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5656" y="4221088"/>
            <a:ext cx="5832648" cy="1446550"/>
          </a:xfrm>
          <a:prstGeom prst="rect">
            <a:avLst/>
          </a:prstGeom>
          <a:solidFill>
            <a:srgbClr val="6600CC"/>
          </a:solidFill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Alcohol</a:t>
            </a:r>
            <a:r>
              <a:rPr lang="en-US" sz="8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2413" y="-242888"/>
            <a:ext cx="9396413" cy="1295624"/>
          </a:xfrm>
          <a:prstGeom prst="rect">
            <a:avLst/>
          </a:prstGeom>
          <a:solidFill>
            <a:srgbClr val="46097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n>
                  <a:solidFill>
                    <a:schemeClr val="bg1"/>
                  </a:solidFill>
                </a:ln>
                <a:latin typeface="Trebuchet MS" panose="020B0603020202020204" pitchFamily="34" charset="0"/>
              </a:rPr>
              <a:t>Video Clip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8650" y="2060575"/>
            <a:ext cx="7634288" cy="4017963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460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en-GB" sz="3600" b="1" dirty="0">
                <a:solidFill>
                  <a:srgbClr val="6600CC"/>
                </a:solidFill>
                <a:latin typeface="Trebuchet MS" panose="020B0603020202020204" pitchFamily="34" charset="0"/>
              </a:rPr>
              <a:t>How </a:t>
            </a:r>
            <a:r>
              <a:rPr lang="en-GB" sz="3600" b="1" dirty="0">
                <a:solidFill>
                  <a:srgbClr val="6600CC"/>
                </a:solidFill>
                <a:latin typeface="Trebuchet MS" panose="020B0603020202020204" pitchFamily="34" charset="0"/>
              </a:rPr>
              <a:t>does The Salvation Army support those suffering with alcohol addictions?</a:t>
            </a:r>
          </a:p>
          <a:p>
            <a:pPr algn="ctr">
              <a:defRPr/>
            </a:pPr>
            <a:endParaRPr lang="en-GB" sz="3600" b="1" dirty="0">
              <a:solidFill>
                <a:srgbClr val="6600CC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r>
              <a:rPr lang="en-GB" sz="3600" b="1" dirty="0">
                <a:solidFill>
                  <a:srgbClr val="6600CC"/>
                </a:solidFill>
                <a:latin typeface="Trebuchet MS" panose="020B0603020202020204" pitchFamily="34" charset="0"/>
              </a:rPr>
              <a:t>What impact does this have on individuals?</a:t>
            </a:r>
          </a:p>
          <a:p>
            <a:pPr algn="ctr">
              <a:defRPr/>
            </a:pPr>
            <a:endParaRPr lang="en-GB" sz="3600" b="1" dirty="0">
              <a:solidFill>
                <a:srgbClr val="6600CC"/>
              </a:solidFill>
              <a:latin typeface="Trebuchet MS" panose="020B0603020202020204" pitchFamily="34" charset="0"/>
            </a:endParaRP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286375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5805488"/>
            <a:ext cx="219551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2413" y="-242888"/>
            <a:ext cx="9396413" cy="1295401"/>
          </a:xfrm>
          <a:prstGeom prst="rect">
            <a:avLst/>
          </a:prstGeom>
          <a:solidFill>
            <a:srgbClr val="46097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4400" b="1" dirty="0">
              <a:ln>
                <a:solidFill>
                  <a:srgbClr val="00B050"/>
                </a:solidFill>
              </a:ln>
              <a:latin typeface="Trebuchet MS" panose="020B0603020202020204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39750" y="-9525"/>
            <a:ext cx="82438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6000" b="1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Bible Teachings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-150813"/>
            <a:ext cx="1006475" cy="120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944938" y="1154113"/>
            <a:ext cx="5068887" cy="1987550"/>
          </a:xfrm>
          <a:prstGeom prst="roundRect">
            <a:avLst/>
          </a:prstGeom>
          <a:solidFill>
            <a:schemeClr val="bg1"/>
          </a:solidFill>
          <a:ln>
            <a:solidFill>
              <a:srgbClr val="460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460979"/>
                </a:solidFill>
              </a:rPr>
              <a:t>‘“</a:t>
            </a:r>
            <a:r>
              <a:rPr lang="en-GB" dirty="0">
                <a:solidFill>
                  <a:srgbClr val="460979"/>
                </a:solidFill>
              </a:rPr>
              <a:t>I have the right to do anything,” you say—but not everything is beneficial. “I have the right to do anything”—but I will not be mastered by anything</a:t>
            </a:r>
            <a:r>
              <a:rPr lang="en-GB" dirty="0">
                <a:solidFill>
                  <a:srgbClr val="460979"/>
                </a:solidFill>
              </a:rPr>
              <a:t>.’</a:t>
            </a:r>
          </a:p>
          <a:p>
            <a:pPr algn="ctr">
              <a:defRPr/>
            </a:pPr>
            <a:endParaRPr lang="en-GB" dirty="0">
              <a:solidFill>
                <a:srgbClr val="460979"/>
              </a:solidFill>
            </a:endParaRPr>
          </a:p>
          <a:p>
            <a:pPr algn="ctr">
              <a:defRPr/>
            </a:pPr>
            <a:r>
              <a:rPr lang="en-GB" b="1" dirty="0">
                <a:solidFill>
                  <a:srgbClr val="460979"/>
                </a:solidFill>
              </a:rPr>
              <a:t>1 </a:t>
            </a:r>
            <a:r>
              <a:rPr lang="en-GB" b="1" dirty="0">
                <a:solidFill>
                  <a:srgbClr val="460979"/>
                </a:solidFill>
              </a:rPr>
              <a:t>Corinthians 6:12 (NIV)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6063" y="1154113"/>
            <a:ext cx="3595687" cy="3222625"/>
          </a:xfrm>
          <a:prstGeom prst="roundRect">
            <a:avLst/>
          </a:prstGeom>
          <a:solidFill>
            <a:schemeClr val="bg1"/>
          </a:solidFill>
          <a:ln>
            <a:solidFill>
              <a:srgbClr val="460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460979"/>
                </a:solidFill>
              </a:rPr>
              <a:t>‘Do you not know that your bodies are temples of the Holy Spirit, who is in you, whom you have received from God? You are not your own; you were bought at a price. Therefore honour God with your bodies.’</a:t>
            </a:r>
          </a:p>
          <a:p>
            <a:pPr algn="ctr">
              <a:defRPr/>
            </a:pPr>
            <a:endParaRPr lang="en-GB" dirty="0">
              <a:solidFill>
                <a:srgbClr val="460979"/>
              </a:solidFill>
            </a:endParaRPr>
          </a:p>
          <a:p>
            <a:pPr algn="ctr">
              <a:defRPr/>
            </a:pPr>
            <a:r>
              <a:rPr lang="en-GB" b="1" dirty="0">
                <a:solidFill>
                  <a:srgbClr val="460979"/>
                </a:solidFill>
              </a:rPr>
              <a:t>1 Corinthians 6:19-20 (NIV)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4025" y="3213100"/>
            <a:ext cx="2219325" cy="3455988"/>
          </a:xfrm>
          <a:prstGeom prst="roundRect">
            <a:avLst/>
          </a:prstGeom>
          <a:solidFill>
            <a:schemeClr val="bg1"/>
          </a:solidFill>
          <a:ln>
            <a:solidFill>
              <a:srgbClr val="460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460979"/>
                </a:solidFill>
              </a:rPr>
              <a:t>‘It is better not to eat meat or drink wine or to do anything else that will cause your brother or sister to fall.’</a:t>
            </a:r>
          </a:p>
          <a:p>
            <a:pPr algn="ctr">
              <a:defRPr/>
            </a:pPr>
            <a:endParaRPr lang="en-GB" b="1" dirty="0">
              <a:solidFill>
                <a:srgbClr val="460979"/>
              </a:solidFill>
            </a:endParaRPr>
          </a:p>
          <a:p>
            <a:pPr algn="ctr">
              <a:defRPr/>
            </a:pPr>
            <a:r>
              <a:rPr lang="en-GB" b="1" dirty="0">
                <a:solidFill>
                  <a:srgbClr val="460979"/>
                </a:solidFill>
              </a:rPr>
              <a:t>Romans 14:21 (NIV)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9388" y="4437063"/>
            <a:ext cx="3662362" cy="2241550"/>
          </a:xfrm>
          <a:prstGeom prst="roundRect">
            <a:avLst/>
          </a:prstGeom>
          <a:solidFill>
            <a:schemeClr val="bg1"/>
          </a:solidFill>
          <a:ln>
            <a:solidFill>
              <a:srgbClr val="460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460979"/>
                </a:solidFill>
              </a:rPr>
              <a:t>‘But since we belong to the day, let us be sober, putting on faith and love as a breastplate, and the hope of salvation as a helmet.’</a:t>
            </a:r>
          </a:p>
          <a:p>
            <a:pPr algn="ctr">
              <a:defRPr/>
            </a:pPr>
            <a:endParaRPr lang="en-GB" b="1" dirty="0">
              <a:solidFill>
                <a:srgbClr val="460979"/>
              </a:solidFill>
            </a:endParaRPr>
          </a:p>
          <a:p>
            <a:pPr algn="ctr">
              <a:defRPr/>
            </a:pPr>
            <a:r>
              <a:rPr lang="en-GB" b="1" dirty="0">
                <a:solidFill>
                  <a:srgbClr val="460979"/>
                </a:solidFill>
              </a:rPr>
              <a:t>1 Thessalonians 5:8 (NIV)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967163" y="3213100"/>
            <a:ext cx="2765425" cy="3502025"/>
          </a:xfrm>
          <a:prstGeom prst="roundRect">
            <a:avLst/>
          </a:prstGeom>
          <a:solidFill>
            <a:schemeClr val="bg1"/>
          </a:solidFill>
          <a:ln>
            <a:solidFill>
              <a:srgbClr val="460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460979"/>
                </a:solidFill>
              </a:rPr>
              <a:t>‘Therefore do not be foolish, but understand what the Lord’s will is. Do not get drunk on wine, which leads to debauchery. Instead, be filled with the Spirit.’</a:t>
            </a:r>
          </a:p>
          <a:p>
            <a:pPr algn="ctr">
              <a:defRPr/>
            </a:pPr>
            <a:endParaRPr lang="en-GB" dirty="0">
              <a:solidFill>
                <a:srgbClr val="460979"/>
              </a:solidFill>
            </a:endParaRPr>
          </a:p>
          <a:p>
            <a:pPr algn="ctr">
              <a:defRPr/>
            </a:pPr>
            <a:r>
              <a:rPr lang="en-GB" b="1" dirty="0">
                <a:solidFill>
                  <a:srgbClr val="460979"/>
                </a:solidFill>
              </a:rPr>
              <a:t>Ephesians 5: 17-18 (NIV)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0"/>
            <a:ext cx="9107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311275" y="1989138"/>
            <a:ext cx="6337300" cy="2303462"/>
          </a:xfrm>
          <a:prstGeom prst="roundRect">
            <a:avLst/>
          </a:prstGeom>
          <a:solidFill>
            <a:srgbClr val="46097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‘Christians should never </a:t>
            </a:r>
            <a:r>
              <a:rPr lang="en-GB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drink alcohol’</a:t>
            </a:r>
            <a:endParaRPr lang="en-GB" sz="4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29225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5726113"/>
            <a:ext cx="219551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71550" y="549275"/>
            <a:ext cx="7345363" cy="4319588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460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4400" b="1" dirty="0">
              <a:solidFill>
                <a:srgbClr val="46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GB" sz="4400" b="1" dirty="0">
              <a:solidFill>
                <a:srgbClr val="460979"/>
              </a:solidFill>
            </a:endParaRPr>
          </a:p>
          <a:p>
            <a:pPr algn="ctr">
              <a:defRPr/>
            </a:pPr>
            <a:r>
              <a:rPr lang="en-GB" sz="4400" b="1" dirty="0">
                <a:solidFill>
                  <a:srgbClr val="460979"/>
                </a:solidFill>
              </a:rPr>
              <a:t>Plenary</a:t>
            </a:r>
          </a:p>
          <a:p>
            <a:pPr algn="ctr">
              <a:defRPr/>
            </a:pPr>
            <a:endParaRPr lang="en-GB" sz="4400" b="1" dirty="0">
              <a:solidFill>
                <a:srgbClr val="460979"/>
              </a:solidFill>
            </a:endParaRPr>
          </a:p>
          <a:p>
            <a:pPr algn="ctr">
              <a:defRPr/>
            </a:pPr>
            <a:r>
              <a:rPr lang="en-GB" sz="4400" dirty="0">
                <a:solidFill>
                  <a:srgbClr val="460979"/>
                </a:solidFill>
                <a:latin typeface="Trebuchet MS" panose="020B0603020202020204" pitchFamily="34" charset="0"/>
              </a:rPr>
              <a:t>Explain </a:t>
            </a:r>
            <a:r>
              <a:rPr lang="en-GB" sz="4400" dirty="0">
                <a:solidFill>
                  <a:srgbClr val="460979"/>
                </a:solidFill>
                <a:latin typeface="Trebuchet MS" panose="020B0603020202020204" pitchFamily="34" charset="0"/>
              </a:rPr>
              <a:t>the word or phrase without using that word or phrase</a:t>
            </a:r>
          </a:p>
          <a:p>
            <a:pPr algn="ctr">
              <a:defRPr/>
            </a:pPr>
            <a:endParaRPr lang="en-GB" sz="4400" b="1" dirty="0">
              <a:solidFill>
                <a:srgbClr val="46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GB" sz="4400" b="1" dirty="0">
              <a:solidFill>
                <a:srgbClr val="46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229225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5918200"/>
            <a:ext cx="2193926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://www.sxc.hu/pic/l/g/ga/garwee/1267279_34301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10542588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184275" y="368300"/>
            <a:ext cx="7199313" cy="5948363"/>
          </a:xfrm>
          <a:prstGeom prst="roundRect">
            <a:avLst/>
          </a:prstGeom>
          <a:solidFill>
            <a:srgbClr val="460979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To </a:t>
            </a: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understand some of the consequences of alcohol consumption</a:t>
            </a: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• To investigate The Salvation Army’s standpoint on alcohol</a:t>
            </a: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• To reflect on how The Salvation Army supports those suffering with alcohol addictions and to express your own opinion on alcohol</a:t>
            </a: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403648" y="207955"/>
            <a:ext cx="82444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6000" b="1" dirty="0" smtClean="0">
                <a:ln w="28575">
                  <a:solidFill>
                    <a:srgbClr val="4609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LESSON OUTCOMES</a:t>
            </a: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5480050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5899150"/>
            <a:ext cx="21955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286375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2043113"/>
            <a:ext cx="9809163" cy="980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770188" y="3500438"/>
            <a:ext cx="6194425" cy="2303462"/>
          </a:xfrm>
          <a:prstGeom prst="roundRect">
            <a:avLst/>
          </a:prstGeom>
          <a:solidFill>
            <a:srgbClr val="46097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…alcohol was free?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430191" y="620688"/>
            <a:ext cx="9809163" cy="1224136"/>
          </a:xfrm>
          <a:prstGeom prst="rect">
            <a:avLst/>
          </a:prstGeom>
          <a:solidFill>
            <a:srgbClr val="46097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800" b="1" dirty="0">
                <a:ln>
                  <a:solidFill>
                    <a:srgbClr val="460979"/>
                  </a:solidFill>
                </a:ln>
                <a:latin typeface="Trebuchet MS" panose="020B0603020202020204" pitchFamily="34" charset="0"/>
              </a:rPr>
              <a:t>What if…</a:t>
            </a:r>
          </a:p>
        </p:txBody>
      </p:sp>
      <p:pic>
        <p:nvPicPr>
          <p:cNvPr id="5126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5803900"/>
            <a:ext cx="21955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http://www.sxc.hu/pic/l/g/ga/garwee/1267279_34301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73038"/>
            <a:ext cx="10542588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92163" y="188913"/>
            <a:ext cx="7199312" cy="5948362"/>
          </a:xfrm>
          <a:prstGeom prst="roundRect">
            <a:avLst/>
          </a:prstGeom>
          <a:solidFill>
            <a:srgbClr val="460979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To </a:t>
            </a: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understand some of </a:t>
            </a: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the consequences </a:t>
            </a: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of </a:t>
            </a: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alcohol  consumption</a:t>
            </a: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• To investigate The Salvation Army’s standpoint on alcohol</a:t>
            </a: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• To reflect on how The Salvation Army supports those suffering with alcohol addictions and to express your own opinion on alcohol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041140" y="310749"/>
            <a:ext cx="82444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6000" b="1" dirty="0" smtClean="0">
                <a:ln w="28575">
                  <a:solidFill>
                    <a:srgbClr val="4609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LESSON OUTCOMES</a:t>
            </a:r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373688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710238"/>
            <a:ext cx="21939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0" y="8108950"/>
            <a:ext cx="22513925" cy="150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-219075"/>
            <a:ext cx="9290050" cy="743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54566" y="2276872"/>
            <a:ext cx="9289032" cy="2448272"/>
          </a:xfrm>
          <a:prstGeom prst="rect">
            <a:avLst/>
          </a:prstGeom>
          <a:solidFill>
            <a:srgbClr val="460979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>
                <a:ln>
                  <a:solidFill>
                    <a:srgbClr val="46097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 is a depressant drug – </a:t>
            </a:r>
            <a:endParaRPr lang="en-GB" sz="3600" b="1" dirty="0">
              <a:ln>
                <a:solidFill>
                  <a:srgbClr val="460979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>
              <a:defRPr/>
            </a:pPr>
            <a:r>
              <a:rPr lang="en-GB" sz="3600" b="1" dirty="0">
                <a:ln>
                  <a:solidFill>
                    <a:srgbClr val="46097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 </a:t>
            </a:r>
            <a:r>
              <a:rPr lang="en-GB" sz="3600" b="1" dirty="0">
                <a:ln>
                  <a:solidFill>
                    <a:srgbClr val="46097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slows down a person’s reactions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238750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5805488"/>
            <a:ext cx="21939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89038" y="765175"/>
            <a:ext cx="9866313" cy="6958013"/>
          </a:xfrm>
          <a:prstGeom prst="rect">
            <a:avLst/>
          </a:prstGeom>
          <a:solidFill>
            <a:srgbClr val="017B9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333375" y="241300"/>
            <a:ext cx="8559800" cy="1398588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460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rgbClr val="46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Why do people want to drink alcohol?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63663" y="1879600"/>
            <a:ext cx="6121400" cy="4219575"/>
          </a:xfrm>
          <a:prstGeom prst="roundRect">
            <a:avLst/>
          </a:prstGeom>
          <a:solidFill>
            <a:srgbClr val="46097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Curiosity</a:t>
            </a:r>
          </a:p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 the effect</a:t>
            </a:r>
          </a:p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Friends are drinking</a:t>
            </a:r>
          </a:p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Parents drink</a:t>
            </a:r>
          </a:p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To relieve stress</a:t>
            </a:r>
          </a:p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It’s seen as normal</a:t>
            </a:r>
          </a:p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It’s easy to get hold of</a:t>
            </a:r>
          </a:p>
          <a:p>
            <a:pPr algn="ctr">
              <a:defRPr/>
            </a:pP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229225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5797550"/>
            <a:ext cx="219392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0" y="-31750"/>
            <a:ext cx="9866313" cy="6958013"/>
          </a:xfrm>
          <a:prstGeom prst="rect">
            <a:avLst/>
          </a:prstGeom>
          <a:solidFill>
            <a:srgbClr val="017B93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921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242888"/>
            <a:ext cx="1065530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73050" y="185738"/>
            <a:ext cx="8558213" cy="2090737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460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rgbClr val="46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What are some of the possible consequences of drinking alcohol?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432050"/>
            <a:ext cx="6553200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202238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5724525"/>
            <a:ext cx="219392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3"/>
          <p:cNvSpPr>
            <a:spLocks noChangeArrowheads="1"/>
          </p:cNvSpPr>
          <p:nvPr/>
        </p:nvSpPr>
        <p:spPr bwMode="auto">
          <a:xfrm>
            <a:off x="2265363" y="2970213"/>
            <a:ext cx="4572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Mental health problems –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eg, depression and anxiety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Cancers of mouth/throat/liver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High blood pressure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Lung infections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Infertility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Weight gain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Liver disease</a:t>
            </a:r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0" y="-31750"/>
            <a:ext cx="9866313" cy="6958013"/>
          </a:xfrm>
          <a:prstGeom prst="rect">
            <a:avLst/>
          </a:prstGeom>
          <a:solidFill>
            <a:srgbClr val="017B93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333375" y="260350"/>
            <a:ext cx="8559800" cy="2090738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460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rgbClr val="46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Why would someone want to abstain from drinking altogether?</a:t>
            </a:r>
            <a:endParaRPr lang="en-GB" sz="4400" b="1" dirty="0">
              <a:solidFill>
                <a:srgbClr val="46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2492375"/>
            <a:ext cx="7788275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373688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5919788"/>
            <a:ext cx="2193926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3"/>
          <p:cNvSpPr>
            <a:spLocks noChangeArrowheads="1"/>
          </p:cNvSpPr>
          <p:nvPr/>
        </p:nvSpPr>
        <p:spPr bwMode="auto">
          <a:xfrm>
            <a:off x="1084263" y="2492375"/>
            <a:ext cx="60833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sz="2400" b="1">
              <a:solidFill>
                <a:schemeClr val="bg1"/>
              </a:solidFill>
            </a:endParaRP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Religious beliefs or culture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Wanting to avoid dependency/addiction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Intolerance to alcohol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Taking medication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Recovering from dependency/addiction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Trying for a baby or pregnant</a:t>
            </a:r>
          </a:p>
          <a:p>
            <a:pPr eaLnBrk="1" hangingPunct="1"/>
            <a:r>
              <a:rPr lang="en-GB" altLang="en-US" sz="2400" b="1">
                <a:solidFill>
                  <a:schemeClr val="bg1"/>
                </a:solidFill>
                <a:latin typeface="Trebuchet MS" panose="020B0603020202020204" pitchFamily="34" charset="0"/>
              </a:rPr>
              <a:t>Liver damage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2413" y="-242888"/>
            <a:ext cx="9396413" cy="1295401"/>
          </a:xfrm>
          <a:prstGeom prst="rect">
            <a:avLst/>
          </a:prstGeom>
          <a:solidFill>
            <a:srgbClr val="46097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4400" b="1" dirty="0">
              <a:ln>
                <a:solidFill>
                  <a:srgbClr val="00B050"/>
                </a:solidFill>
              </a:ln>
              <a:latin typeface="Trebuchet MS" panose="020B0603020202020204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44463" y="-9525"/>
            <a:ext cx="82438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6000" b="1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Alcohol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8650" y="1268413"/>
            <a:ext cx="7634288" cy="4835525"/>
          </a:xfrm>
          <a:prstGeom prst="roundRect">
            <a:avLst/>
          </a:prstGeom>
          <a:solidFill>
            <a:srgbClr val="46097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What does The Salvation Army believe about alcohol?</a:t>
            </a:r>
          </a:p>
          <a:p>
            <a:pPr algn="ctr">
              <a:defRPr/>
            </a:pPr>
            <a:endParaRPr lang="en-GB" sz="4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Why do its members believe this?</a:t>
            </a:r>
          </a:p>
          <a:p>
            <a:pPr algn="ctr">
              <a:defRPr/>
            </a:pP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286375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710238"/>
            <a:ext cx="21939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ttp://www.sxc.hu/pic/l/g/ga/garwee/1267279_34301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73038"/>
            <a:ext cx="10542588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187450" y="368300"/>
            <a:ext cx="7199313" cy="5948363"/>
          </a:xfrm>
          <a:prstGeom prst="roundRect">
            <a:avLst/>
          </a:prstGeom>
          <a:solidFill>
            <a:srgbClr val="460979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To </a:t>
            </a: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understand some of the consequences of alcohol consumption</a:t>
            </a: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• To investigate The Salvation Army’s standpoint on alcohol</a:t>
            </a: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• To reflect on how The Salvation Army supports those suffering with alcohol addictions and to express your own opinion on alcohol</a:t>
            </a: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357401" y="260648"/>
            <a:ext cx="82444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6000" b="1" dirty="0" smtClean="0">
                <a:ln w="28575">
                  <a:solidFill>
                    <a:srgbClr val="4609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PROGRESS REVIEW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5627688"/>
            <a:ext cx="11525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N:\Communications Service\Schools and Colleges\Projects\Issues\Issues web\ISSUE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710238"/>
            <a:ext cx="21939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6157</TotalTime>
  <Words>516</Words>
  <Application>Microsoft Office PowerPoint</Application>
  <PresentationFormat>On-screen Show (4:3)</PresentationFormat>
  <Paragraphs>92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Trebuchet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Shelley Drake</dc:creator>
  <cp:lastModifiedBy>Rebecca A.</cp:lastModifiedBy>
  <cp:revision>180</cp:revision>
  <cp:lastPrinted>2014-02-26T15:46:47Z</cp:lastPrinted>
  <dcterms:created xsi:type="dcterms:W3CDTF">2010-12-06T12:26:21Z</dcterms:created>
  <dcterms:modified xsi:type="dcterms:W3CDTF">2019-11-25T13:49:42Z</dcterms:modified>
</cp:coreProperties>
</file>