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70" r:id="rId4"/>
    <p:sldId id="271" r:id="rId5"/>
    <p:sldId id="272" r:id="rId6"/>
    <p:sldId id="268" r:id="rId7"/>
    <p:sldId id="265" r:id="rId8"/>
    <p:sldId id="259" r:id="rId9"/>
    <p:sldId id="276" r:id="rId10"/>
    <p:sldId id="277" r:id="rId11"/>
    <p:sldId id="279" r:id="rId12"/>
    <p:sldId id="266" r:id="rId13"/>
    <p:sldId id="261" r:id="rId14"/>
    <p:sldId id="278" r:id="rId15"/>
    <p:sldId id="275" r:id="rId1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66"/>
    <a:srgbClr val="FF00FF"/>
    <a:srgbClr val="FFCC00"/>
    <a:srgbClr val="FFFF00"/>
    <a:srgbClr val="FF0000"/>
    <a:srgbClr val="0033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 autoAdjust="0"/>
    <p:restoredTop sz="94660"/>
  </p:normalViewPr>
  <p:slideViewPr>
    <p:cSldViewPr>
      <p:cViewPr>
        <p:scale>
          <a:sx n="90" d="100"/>
          <a:sy n="90" d="100"/>
        </p:scale>
        <p:origin x="-225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BF4EF6-EC33-44A3-8615-938E00B58951}" type="datetimeFigureOut">
              <a:rPr lang="en-GB"/>
              <a:pPr>
                <a:defRPr/>
              </a:pPr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BFE40C-448D-4D08-B43F-6E5A2D5D99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96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6CDD2-F722-44B0-841E-54130E6FED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0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75EC1-02D9-47CE-A686-168F5977EF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5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F957D-7082-405C-BADB-C5C4144A9C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5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F8B8-836C-4500-AABC-C43A923F2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73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3BE7F-D95F-49AE-980D-255C8A05BD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67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11A0-7073-45F8-9EC9-9F667CB3A7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9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4847-BBE9-4E38-B760-9F75C25300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67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4CF6-F38F-4AF7-87C5-493D933156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4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09DDE-18B1-4831-A4D9-8B72AA33FB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3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9F4E-1F27-41B4-BAC3-E0D811EE6F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0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9EF3C-AA2E-4EA5-8D1B-63BA7056D7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8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11A17-860B-4DB1-87BE-6E0D8968AA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0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E350AA-0874-482A-AA40-CF3ED307D9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SA education_F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0" t="93245" r="5238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 bwMode="auto">
          <a:xfrm>
            <a:off x="2124075" y="2284413"/>
            <a:ext cx="5184775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AutoShape 8"/>
          <p:cNvSpPr>
            <a:spLocks noChangeArrowheads="1"/>
          </p:cNvSpPr>
          <p:nvPr/>
        </p:nvSpPr>
        <p:spPr bwMode="auto">
          <a:xfrm flipH="1">
            <a:off x="3059113" y="188913"/>
            <a:ext cx="3744912" cy="2349500"/>
          </a:xfrm>
          <a:prstGeom prst="wedgeEllipseCallout">
            <a:avLst>
              <a:gd name="adj1" fmla="val -13972"/>
              <a:gd name="adj2" fmla="val 77431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Pam caiff ei alw’n Fyddin?</a:t>
            </a:r>
            <a:endParaRPr lang="en-GB" altLang="en-US" b="1">
              <a:solidFill>
                <a:srgbClr val="FF0000"/>
              </a:solidFill>
            </a:endParaRPr>
          </a:p>
        </p:txBody>
      </p:sp>
      <p:grpSp>
        <p:nvGrpSpPr>
          <p:cNvPr id="2052" name="Group 10"/>
          <p:cNvGrpSpPr>
            <a:grpSpLocks/>
          </p:cNvGrpSpPr>
          <p:nvPr/>
        </p:nvGrpSpPr>
        <p:grpSpPr bwMode="auto">
          <a:xfrm>
            <a:off x="2862263" y="5661025"/>
            <a:ext cx="989012" cy="1095375"/>
            <a:chOff x="1115616" y="5229200"/>
            <a:chExt cx="726360" cy="871632"/>
          </a:xfrm>
        </p:grpSpPr>
        <p:sp>
          <p:nvSpPr>
            <p:cNvPr id="10" name="Freeform 9"/>
            <p:cNvSpPr/>
            <p:nvPr/>
          </p:nvSpPr>
          <p:spPr>
            <a:xfrm>
              <a:off x="1140100" y="5264571"/>
              <a:ext cx="668065" cy="800891"/>
            </a:xfrm>
            <a:custGeom>
              <a:avLst/>
              <a:gdLst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60019 w 667265"/>
                <a:gd name="connsiteY33" fmla="*/ 628430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28245 w 667265"/>
                <a:gd name="connsiteY33" fmla="*/ 653144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24714 w 667265"/>
                <a:gd name="connsiteY31" fmla="*/ 61783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2366 w 667265"/>
                <a:gd name="connsiteY31" fmla="*/ 61783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67265" h="801424">
                  <a:moveTo>
                    <a:pt x="338928" y="0"/>
                  </a:moveTo>
                  <a:cubicBezTo>
                    <a:pt x="336862" y="2583"/>
                    <a:pt x="320081" y="24892"/>
                    <a:pt x="314215" y="28244"/>
                  </a:cubicBezTo>
                  <a:cubicBezTo>
                    <a:pt x="310002" y="30651"/>
                    <a:pt x="304800" y="30598"/>
                    <a:pt x="300093" y="31775"/>
                  </a:cubicBezTo>
                  <a:cubicBezTo>
                    <a:pt x="296562" y="35305"/>
                    <a:pt x="294064" y="40338"/>
                    <a:pt x="289501" y="42366"/>
                  </a:cubicBezTo>
                  <a:cubicBezTo>
                    <a:pt x="282960" y="45273"/>
                    <a:pt x="275337" y="44493"/>
                    <a:pt x="268318" y="45897"/>
                  </a:cubicBezTo>
                  <a:cubicBezTo>
                    <a:pt x="263560" y="46849"/>
                    <a:pt x="258954" y="48475"/>
                    <a:pt x="254196" y="49427"/>
                  </a:cubicBezTo>
                  <a:cubicBezTo>
                    <a:pt x="247177" y="50831"/>
                    <a:pt x="240074" y="51781"/>
                    <a:pt x="233013" y="52958"/>
                  </a:cubicBezTo>
                  <a:cubicBezTo>
                    <a:pt x="229483" y="55312"/>
                    <a:pt x="226299" y="58296"/>
                    <a:pt x="222422" y="60019"/>
                  </a:cubicBezTo>
                  <a:cubicBezTo>
                    <a:pt x="202941" y="68677"/>
                    <a:pt x="202575" y="65863"/>
                    <a:pt x="183586" y="70610"/>
                  </a:cubicBezTo>
                  <a:cubicBezTo>
                    <a:pt x="179976" y="71513"/>
                    <a:pt x="176525" y="72964"/>
                    <a:pt x="172995" y="74141"/>
                  </a:cubicBezTo>
                  <a:cubicBezTo>
                    <a:pt x="152989" y="72964"/>
                    <a:pt x="132935" y="72424"/>
                    <a:pt x="112976" y="70610"/>
                  </a:cubicBezTo>
                  <a:cubicBezTo>
                    <a:pt x="71808" y="66867"/>
                    <a:pt x="116314" y="67938"/>
                    <a:pt x="81202" y="63549"/>
                  </a:cubicBezTo>
                  <a:cubicBezTo>
                    <a:pt x="67140" y="61791"/>
                    <a:pt x="52958" y="61196"/>
                    <a:pt x="38836" y="60019"/>
                  </a:cubicBezTo>
                  <a:cubicBezTo>
                    <a:pt x="34129" y="57665"/>
                    <a:pt x="29905" y="52093"/>
                    <a:pt x="24714" y="52958"/>
                  </a:cubicBezTo>
                  <a:cubicBezTo>
                    <a:pt x="20529" y="53655"/>
                    <a:pt x="18351" y="59364"/>
                    <a:pt x="17653" y="63549"/>
                  </a:cubicBezTo>
                  <a:cubicBezTo>
                    <a:pt x="17041" y="67220"/>
                    <a:pt x="20161" y="70563"/>
                    <a:pt x="21183" y="74141"/>
                  </a:cubicBezTo>
                  <a:cubicBezTo>
                    <a:pt x="22516" y="78807"/>
                    <a:pt x="23537" y="83556"/>
                    <a:pt x="24714" y="88263"/>
                  </a:cubicBezTo>
                  <a:cubicBezTo>
                    <a:pt x="25237" y="95584"/>
                    <a:pt x="28311" y="150922"/>
                    <a:pt x="31775" y="165934"/>
                  </a:cubicBezTo>
                  <a:cubicBezTo>
                    <a:pt x="33200" y="172109"/>
                    <a:pt x="36482" y="177702"/>
                    <a:pt x="38836" y="183586"/>
                  </a:cubicBezTo>
                  <a:cubicBezTo>
                    <a:pt x="37659" y="196531"/>
                    <a:pt x="36824" y="209512"/>
                    <a:pt x="35305" y="222422"/>
                  </a:cubicBezTo>
                  <a:cubicBezTo>
                    <a:pt x="34469" y="229531"/>
                    <a:pt x="32369" y="236471"/>
                    <a:pt x="31775" y="243605"/>
                  </a:cubicBezTo>
                  <a:cubicBezTo>
                    <a:pt x="28837" y="278866"/>
                    <a:pt x="33297" y="315193"/>
                    <a:pt x="24714" y="349520"/>
                  </a:cubicBezTo>
                  <a:cubicBezTo>
                    <a:pt x="23537" y="354227"/>
                    <a:pt x="22516" y="358976"/>
                    <a:pt x="21183" y="363642"/>
                  </a:cubicBezTo>
                  <a:cubicBezTo>
                    <a:pt x="15291" y="384264"/>
                    <a:pt x="19635" y="363548"/>
                    <a:pt x="14122" y="388356"/>
                  </a:cubicBezTo>
                  <a:cubicBezTo>
                    <a:pt x="12820" y="394214"/>
                    <a:pt x="12316" y="400261"/>
                    <a:pt x="10592" y="406008"/>
                  </a:cubicBezTo>
                  <a:cubicBezTo>
                    <a:pt x="8771" y="412078"/>
                    <a:pt x="5756" y="417727"/>
                    <a:pt x="3531" y="423661"/>
                  </a:cubicBezTo>
                  <a:cubicBezTo>
                    <a:pt x="2224" y="427145"/>
                    <a:pt x="1177" y="430722"/>
                    <a:pt x="0" y="434252"/>
                  </a:cubicBezTo>
                  <a:cubicBezTo>
                    <a:pt x="2354" y="448374"/>
                    <a:pt x="5036" y="462445"/>
                    <a:pt x="7061" y="476618"/>
                  </a:cubicBezTo>
                  <a:cubicBezTo>
                    <a:pt x="11278" y="506135"/>
                    <a:pt x="8574" y="493259"/>
                    <a:pt x="14122" y="515454"/>
                  </a:cubicBezTo>
                  <a:cubicBezTo>
                    <a:pt x="20533" y="573144"/>
                    <a:pt x="13421" y="529359"/>
                    <a:pt x="21183" y="557820"/>
                  </a:cubicBezTo>
                  <a:cubicBezTo>
                    <a:pt x="23736" y="567183"/>
                    <a:pt x="24714" y="576061"/>
                    <a:pt x="28244" y="586064"/>
                  </a:cubicBezTo>
                  <a:cubicBezTo>
                    <a:pt x="31774" y="596067"/>
                    <a:pt x="37659" y="610189"/>
                    <a:pt x="42366" y="617838"/>
                  </a:cubicBezTo>
                  <a:cubicBezTo>
                    <a:pt x="47073" y="625487"/>
                    <a:pt x="51192" y="629018"/>
                    <a:pt x="56488" y="631960"/>
                  </a:cubicBezTo>
                  <a:cubicBezTo>
                    <a:pt x="61784" y="634902"/>
                    <a:pt x="71787" y="631961"/>
                    <a:pt x="74141" y="635491"/>
                  </a:cubicBezTo>
                  <a:cubicBezTo>
                    <a:pt x="76495" y="639022"/>
                    <a:pt x="65315" y="646671"/>
                    <a:pt x="70611" y="653143"/>
                  </a:cubicBezTo>
                  <a:cubicBezTo>
                    <a:pt x="75907" y="659616"/>
                    <a:pt x="98266" y="670207"/>
                    <a:pt x="105915" y="674326"/>
                  </a:cubicBezTo>
                  <a:cubicBezTo>
                    <a:pt x="113564" y="678445"/>
                    <a:pt x="113178" y="676193"/>
                    <a:pt x="116507" y="677857"/>
                  </a:cubicBezTo>
                  <a:cubicBezTo>
                    <a:pt x="120302" y="679755"/>
                    <a:pt x="123073" y="683576"/>
                    <a:pt x="127098" y="684918"/>
                  </a:cubicBezTo>
                  <a:cubicBezTo>
                    <a:pt x="140908" y="689521"/>
                    <a:pt x="169464" y="695509"/>
                    <a:pt x="169464" y="695509"/>
                  </a:cubicBezTo>
                  <a:cubicBezTo>
                    <a:pt x="199820" y="715746"/>
                    <a:pt x="161413" y="691483"/>
                    <a:pt x="190647" y="706101"/>
                  </a:cubicBezTo>
                  <a:cubicBezTo>
                    <a:pt x="203643" y="712600"/>
                    <a:pt x="199893" y="715583"/>
                    <a:pt x="215361" y="720223"/>
                  </a:cubicBezTo>
                  <a:cubicBezTo>
                    <a:pt x="222218" y="722280"/>
                    <a:pt x="229483" y="722576"/>
                    <a:pt x="236544" y="723753"/>
                  </a:cubicBezTo>
                  <a:cubicBezTo>
                    <a:pt x="240074" y="726107"/>
                    <a:pt x="243340" y="728916"/>
                    <a:pt x="247135" y="730814"/>
                  </a:cubicBezTo>
                  <a:cubicBezTo>
                    <a:pt x="250464" y="732478"/>
                    <a:pt x="254474" y="732538"/>
                    <a:pt x="257727" y="734345"/>
                  </a:cubicBezTo>
                  <a:cubicBezTo>
                    <a:pt x="257737" y="734351"/>
                    <a:pt x="284200" y="751994"/>
                    <a:pt x="289501" y="755528"/>
                  </a:cubicBezTo>
                  <a:cubicBezTo>
                    <a:pt x="293032" y="757882"/>
                    <a:pt x="296067" y="761247"/>
                    <a:pt x="300093" y="762589"/>
                  </a:cubicBezTo>
                  <a:lnTo>
                    <a:pt x="310684" y="766119"/>
                  </a:lnTo>
                  <a:cubicBezTo>
                    <a:pt x="314215" y="769650"/>
                    <a:pt x="317440" y="773514"/>
                    <a:pt x="321276" y="776711"/>
                  </a:cubicBezTo>
                  <a:cubicBezTo>
                    <a:pt x="324536" y="779427"/>
                    <a:pt x="329762" y="780088"/>
                    <a:pt x="331867" y="783772"/>
                  </a:cubicBezTo>
                  <a:cubicBezTo>
                    <a:pt x="334844" y="788982"/>
                    <a:pt x="334221" y="795540"/>
                    <a:pt x="335398" y="801424"/>
                  </a:cubicBezTo>
                  <a:cubicBezTo>
                    <a:pt x="361671" y="775151"/>
                    <a:pt x="328416" y="807407"/>
                    <a:pt x="360111" y="780241"/>
                  </a:cubicBezTo>
                  <a:cubicBezTo>
                    <a:pt x="363902" y="776992"/>
                    <a:pt x="366867" y="772846"/>
                    <a:pt x="370703" y="769650"/>
                  </a:cubicBezTo>
                  <a:cubicBezTo>
                    <a:pt x="373963" y="766934"/>
                    <a:pt x="378034" y="765305"/>
                    <a:pt x="381294" y="762589"/>
                  </a:cubicBezTo>
                  <a:cubicBezTo>
                    <a:pt x="391978" y="753685"/>
                    <a:pt x="397774" y="741698"/>
                    <a:pt x="413069" y="737875"/>
                  </a:cubicBezTo>
                  <a:cubicBezTo>
                    <a:pt x="445099" y="729869"/>
                    <a:pt x="405521" y="739247"/>
                    <a:pt x="451904" y="730814"/>
                  </a:cubicBezTo>
                  <a:cubicBezTo>
                    <a:pt x="456678" y="729946"/>
                    <a:pt x="461268" y="728236"/>
                    <a:pt x="466026" y="727284"/>
                  </a:cubicBezTo>
                  <a:cubicBezTo>
                    <a:pt x="473045" y="725880"/>
                    <a:pt x="480148" y="724930"/>
                    <a:pt x="487209" y="723753"/>
                  </a:cubicBezTo>
                  <a:cubicBezTo>
                    <a:pt x="512429" y="706940"/>
                    <a:pt x="500159" y="711689"/>
                    <a:pt x="522514" y="706101"/>
                  </a:cubicBezTo>
                  <a:cubicBezTo>
                    <a:pt x="535561" y="686529"/>
                    <a:pt x="522110" y="702010"/>
                    <a:pt x="540167" y="691979"/>
                  </a:cubicBezTo>
                  <a:cubicBezTo>
                    <a:pt x="547585" y="687858"/>
                    <a:pt x="553760" y="681652"/>
                    <a:pt x="561350" y="677857"/>
                  </a:cubicBezTo>
                  <a:lnTo>
                    <a:pt x="575472" y="670796"/>
                  </a:lnTo>
                  <a:cubicBezTo>
                    <a:pt x="579002" y="667265"/>
                    <a:pt x="582227" y="663400"/>
                    <a:pt x="586063" y="660204"/>
                  </a:cubicBezTo>
                  <a:cubicBezTo>
                    <a:pt x="589323" y="657487"/>
                    <a:pt x="593484" y="655962"/>
                    <a:pt x="596655" y="653143"/>
                  </a:cubicBezTo>
                  <a:cubicBezTo>
                    <a:pt x="616440" y="635556"/>
                    <a:pt x="614167" y="637466"/>
                    <a:pt x="624899" y="621369"/>
                  </a:cubicBezTo>
                  <a:cubicBezTo>
                    <a:pt x="628437" y="610753"/>
                    <a:pt x="627885" y="609312"/>
                    <a:pt x="635490" y="600186"/>
                  </a:cubicBezTo>
                  <a:cubicBezTo>
                    <a:pt x="638687" y="596350"/>
                    <a:pt x="642885" y="593430"/>
                    <a:pt x="646082" y="589594"/>
                  </a:cubicBezTo>
                  <a:cubicBezTo>
                    <a:pt x="660792" y="571942"/>
                    <a:pt x="644317" y="584887"/>
                    <a:pt x="663734" y="571942"/>
                  </a:cubicBezTo>
                  <a:cubicBezTo>
                    <a:pt x="662557" y="567235"/>
                    <a:pt x="660204" y="562672"/>
                    <a:pt x="660204" y="557820"/>
                  </a:cubicBezTo>
                  <a:cubicBezTo>
                    <a:pt x="660204" y="517619"/>
                    <a:pt x="662568" y="505962"/>
                    <a:pt x="667265" y="473088"/>
                  </a:cubicBezTo>
                  <a:cubicBezTo>
                    <a:pt x="666088" y="448374"/>
                    <a:pt x="666803" y="423498"/>
                    <a:pt x="663734" y="398947"/>
                  </a:cubicBezTo>
                  <a:cubicBezTo>
                    <a:pt x="663208" y="394737"/>
                    <a:pt x="658570" y="392151"/>
                    <a:pt x="656673" y="388356"/>
                  </a:cubicBezTo>
                  <a:cubicBezTo>
                    <a:pt x="655009" y="385027"/>
                    <a:pt x="654320" y="381295"/>
                    <a:pt x="653143" y="377764"/>
                  </a:cubicBezTo>
                  <a:cubicBezTo>
                    <a:pt x="651966" y="361288"/>
                    <a:pt x="652062" y="344672"/>
                    <a:pt x="649612" y="328337"/>
                  </a:cubicBezTo>
                  <a:cubicBezTo>
                    <a:pt x="648508" y="320976"/>
                    <a:pt x="643655" y="314515"/>
                    <a:pt x="642551" y="307154"/>
                  </a:cubicBezTo>
                  <a:cubicBezTo>
                    <a:pt x="640101" y="290819"/>
                    <a:pt x="640198" y="274203"/>
                    <a:pt x="639021" y="257727"/>
                  </a:cubicBezTo>
                  <a:cubicBezTo>
                    <a:pt x="640198" y="236544"/>
                    <a:pt x="640540" y="215298"/>
                    <a:pt x="642551" y="194178"/>
                  </a:cubicBezTo>
                  <a:cubicBezTo>
                    <a:pt x="645353" y="164760"/>
                    <a:pt x="651048" y="208410"/>
                    <a:pt x="642551" y="165934"/>
                  </a:cubicBezTo>
                  <a:cubicBezTo>
                    <a:pt x="643916" y="153647"/>
                    <a:pt x="644799" y="125492"/>
                    <a:pt x="653143" y="112976"/>
                  </a:cubicBezTo>
                  <a:lnTo>
                    <a:pt x="660204" y="102385"/>
                  </a:lnTo>
                  <a:cubicBezTo>
                    <a:pt x="659440" y="93987"/>
                    <a:pt x="664628" y="59140"/>
                    <a:pt x="646082" y="52958"/>
                  </a:cubicBezTo>
                  <a:lnTo>
                    <a:pt x="635490" y="56488"/>
                  </a:lnTo>
                  <a:cubicBezTo>
                    <a:pt x="631960" y="58842"/>
                    <a:pt x="628694" y="61651"/>
                    <a:pt x="624899" y="63549"/>
                  </a:cubicBezTo>
                  <a:cubicBezTo>
                    <a:pt x="616826" y="67586"/>
                    <a:pt x="604717" y="68595"/>
                    <a:pt x="596655" y="70610"/>
                  </a:cubicBezTo>
                  <a:cubicBezTo>
                    <a:pt x="593044" y="71513"/>
                    <a:pt x="589712" y="73411"/>
                    <a:pt x="586063" y="74141"/>
                  </a:cubicBezTo>
                  <a:cubicBezTo>
                    <a:pt x="577903" y="75773"/>
                    <a:pt x="569575" y="76406"/>
                    <a:pt x="561350" y="77671"/>
                  </a:cubicBezTo>
                  <a:cubicBezTo>
                    <a:pt x="554275" y="78760"/>
                    <a:pt x="547228" y="80025"/>
                    <a:pt x="540167" y="81202"/>
                  </a:cubicBezTo>
                  <a:cubicBezTo>
                    <a:pt x="514277" y="78848"/>
                    <a:pt x="488232" y="77818"/>
                    <a:pt x="462496" y="74141"/>
                  </a:cubicBezTo>
                  <a:cubicBezTo>
                    <a:pt x="458959" y="73636"/>
                    <a:pt x="437785" y="65567"/>
                    <a:pt x="430721" y="63549"/>
                  </a:cubicBezTo>
                  <a:lnTo>
                    <a:pt x="406008" y="56488"/>
                  </a:lnTo>
                  <a:cubicBezTo>
                    <a:pt x="396631" y="53988"/>
                    <a:pt x="377764" y="49427"/>
                    <a:pt x="377764" y="49427"/>
                  </a:cubicBezTo>
                  <a:cubicBezTo>
                    <a:pt x="367173" y="42367"/>
                    <a:pt x="365994" y="43542"/>
                    <a:pt x="360111" y="31775"/>
                  </a:cubicBezTo>
                  <a:cubicBezTo>
                    <a:pt x="354368" y="20288"/>
                    <a:pt x="359639" y="20711"/>
                    <a:pt x="349520" y="10592"/>
                  </a:cubicBezTo>
                  <a:cubicBezTo>
                    <a:pt x="341393" y="2465"/>
                    <a:pt x="335609" y="2701"/>
                    <a:pt x="324806" y="0"/>
                  </a:cubicBezTo>
                  <a:lnTo>
                    <a:pt x="33892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1115616" y="5229200"/>
              <a:ext cx="726360" cy="871632"/>
              <a:chOff x="1115616" y="5229200"/>
              <a:chExt cx="726360" cy="87163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187902" y="5388368"/>
                <a:ext cx="575958" cy="52297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056" name="Picture 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5229200"/>
                <a:ext cx="726360" cy="87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AutoShape 7"/>
          <p:cNvSpPr>
            <a:spLocks noChangeArrowheads="1"/>
          </p:cNvSpPr>
          <p:nvPr/>
        </p:nvSpPr>
        <p:spPr bwMode="auto">
          <a:xfrm>
            <a:off x="6084888" y="2205038"/>
            <a:ext cx="2879725" cy="4032250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003366"/>
              </a:solidFill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7175" y="-34925"/>
            <a:ext cx="2017713" cy="1835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AutoShape 8"/>
          <p:cNvSpPr>
            <a:spLocks noChangeArrowheads="1"/>
          </p:cNvSpPr>
          <p:nvPr/>
        </p:nvSpPr>
        <p:spPr bwMode="auto">
          <a:xfrm>
            <a:off x="5795963" y="0"/>
            <a:ext cx="3348037" cy="18002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-34925"/>
            <a:ext cx="4848225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5913438" y="46038"/>
            <a:ext cx="31130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y-GB" altLang="en-US" b="1">
                <a:solidFill>
                  <a:srgbClr val="000066"/>
                </a:solidFill>
                <a:latin typeface="Trebuchet MS" pitchFamily="34" charset="0"/>
              </a:rPr>
              <a:t>Geirfa allweddol</a:t>
            </a:r>
          </a:p>
          <a:p>
            <a:pPr algn="ctr" eaLnBrk="1" hangingPunct="1"/>
            <a:endParaRPr lang="en-GB" altLang="en-US" b="1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/>
            <a:r>
              <a:rPr lang="cy-GB" altLang="en-US">
                <a:solidFill>
                  <a:srgbClr val="000066"/>
                </a:solidFill>
                <a:latin typeface="Trebuchet MS" pitchFamily="34" charset="0"/>
              </a:rPr>
              <a:t>Anghyfiawnder</a:t>
            </a:r>
            <a:r>
              <a:rPr lang="en-GB" altLang="en-US">
                <a:solidFill>
                  <a:srgbClr val="000066"/>
                </a:solidFill>
                <a:latin typeface="Trebuchet MS" pitchFamily="34" charset="0"/>
              </a:rPr>
              <a:t>  - </a:t>
            </a:r>
          </a:p>
          <a:p>
            <a:pPr algn="ctr" eaLnBrk="1" hangingPunct="1"/>
            <a:r>
              <a:rPr lang="cy-GB" altLang="en-US">
                <a:solidFill>
                  <a:srgbClr val="000066"/>
                </a:solidFill>
                <a:latin typeface="Trebuchet MS" pitchFamily="34" charset="0"/>
              </a:rPr>
              <a:t>Rhywbeth sydd yn anghywirneu yn annheg</a:t>
            </a:r>
            <a:endParaRPr lang="en-GB" altLang="en-US">
              <a:solidFill>
                <a:srgbClr val="000066"/>
              </a:solidFill>
              <a:latin typeface="Trebuchet MS" pitchFamily="34" charset="0"/>
            </a:endParaRPr>
          </a:p>
          <a:p>
            <a:pPr eaLnBrk="1" hangingPunct="1"/>
            <a:endParaRPr lang="en-GB" altLang="en-US"/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6300788" y="2420938"/>
            <a:ext cx="251936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y-GB" altLang="en-US" b="1">
                <a:solidFill>
                  <a:srgbClr val="000066"/>
                </a:solidFill>
                <a:latin typeface="Trebuchet MS" pitchFamily="34" charset="0"/>
              </a:rPr>
              <a:t>Pa fath o bethau wnaeth Byddin yr Iachawdwriaeth i ymladd yn erbyn y pethau a oedd yn annheg?</a:t>
            </a:r>
          </a:p>
          <a:p>
            <a:pPr eaLnBrk="1" hangingPunct="1"/>
            <a:endParaRPr lang="en-GB" altLang="en-US" b="1">
              <a:solidFill>
                <a:srgbClr val="000066"/>
              </a:solidFill>
              <a:latin typeface="Trebuchet MS" pitchFamily="34" charset="0"/>
            </a:endParaRPr>
          </a:p>
          <a:p>
            <a:pPr eaLnBrk="1" hangingPunct="1"/>
            <a:r>
              <a:rPr lang="cy-GB" altLang="en-US" b="1">
                <a:solidFill>
                  <a:srgbClr val="000066"/>
                </a:solidFill>
                <a:latin typeface="Trebuchet MS" pitchFamily="34" charset="0"/>
              </a:rPr>
              <a:t>Beth mae Byddin yr Iachawdwriaeth yn wneud heddiw i ymladd yn erbyn anghyfiawnder? </a:t>
            </a:r>
            <a:endParaRPr lang="en-GB" altLang="en-US" b="1">
              <a:solidFill>
                <a:srgbClr val="000066"/>
              </a:solidFill>
              <a:latin typeface="Trebuchet MS" pitchFamily="34" charset="0"/>
            </a:endParaRP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1"/>
          <a:stretch>
            <a:fillRect/>
          </a:stretch>
        </p:blipFill>
        <p:spPr>
          <a:xfrm>
            <a:off x="0" y="1701800"/>
            <a:ext cx="9144000" cy="5156200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3200" dirty="0">
                <a:solidFill>
                  <a:srgbClr val="FF0000"/>
                </a:solidFill>
              </a:rPr>
              <a:t>         </a:t>
            </a:r>
            <a:r>
              <a:rPr lang="cy-GB" sz="3600" dirty="0">
                <a:solidFill>
                  <a:srgbClr val="FF0000"/>
                </a:solidFill>
              </a:rPr>
              <a:t>Beth yw’r Byddin yr Iachawdwriaeth?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229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9604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9750" y="1989138"/>
            <a:ext cx="3816350" cy="2592387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</p:txBody>
      </p:sp>
      <p:sp>
        <p:nvSpPr>
          <p:cNvPr id="13317" name="AutoShape 8"/>
          <p:cNvSpPr>
            <a:spLocks noChangeArrowheads="1"/>
          </p:cNvSpPr>
          <p:nvPr/>
        </p:nvSpPr>
        <p:spPr bwMode="auto">
          <a:xfrm>
            <a:off x="3276600" y="549275"/>
            <a:ext cx="2951163" cy="865188"/>
          </a:xfrm>
          <a:prstGeom prst="wedgeRoundRectCallout">
            <a:avLst>
              <a:gd name="adj1" fmla="val 16755"/>
              <a:gd name="adj2" fmla="val 4119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 </a:t>
            </a:r>
            <a:r>
              <a:rPr lang="cy-GB" altLang="en-US" sz="2800" b="1">
                <a:solidFill>
                  <a:srgbClr val="FF0000"/>
                </a:solidFill>
              </a:rPr>
              <a:t>Fyfyried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pic>
        <p:nvPicPr>
          <p:cNvPr id="13318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7988" y="5589588"/>
            <a:ext cx="868362" cy="1041400"/>
          </a:xfrm>
          <a:noFill/>
        </p:spPr>
      </p:pic>
      <p:sp>
        <p:nvSpPr>
          <p:cNvPr id="13319" name="AutoShape 19"/>
          <p:cNvSpPr>
            <a:spLocks noChangeArrowheads="1"/>
          </p:cNvSpPr>
          <p:nvPr/>
        </p:nvSpPr>
        <p:spPr bwMode="auto">
          <a:xfrm>
            <a:off x="4932363" y="2708275"/>
            <a:ext cx="1727200" cy="1584325"/>
          </a:xfrm>
          <a:prstGeom prst="diamond">
            <a:avLst/>
          </a:prstGeom>
          <a:solidFill>
            <a:srgbClr val="FFCC00"/>
          </a:solidFill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0" name="AutoShape 23"/>
          <p:cNvSpPr>
            <a:spLocks noChangeArrowheads="1"/>
          </p:cNvSpPr>
          <p:nvPr/>
        </p:nvSpPr>
        <p:spPr bwMode="auto">
          <a:xfrm>
            <a:off x="5940425" y="3644900"/>
            <a:ext cx="1727200" cy="1584325"/>
          </a:xfrm>
          <a:prstGeom prst="diamond">
            <a:avLst/>
          </a:prstGeom>
          <a:solidFill>
            <a:srgbClr val="FFCC00"/>
          </a:solidFill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1" name="AutoShape 24"/>
          <p:cNvSpPr>
            <a:spLocks noChangeArrowheads="1"/>
          </p:cNvSpPr>
          <p:nvPr/>
        </p:nvSpPr>
        <p:spPr bwMode="auto">
          <a:xfrm>
            <a:off x="5940425" y="1773238"/>
            <a:ext cx="1727200" cy="1584325"/>
          </a:xfrm>
          <a:prstGeom prst="diamond">
            <a:avLst/>
          </a:prstGeom>
          <a:solidFill>
            <a:srgbClr val="FFCC00"/>
          </a:solidFill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2" name="AutoShape 25"/>
          <p:cNvSpPr>
            <a:spLocks noChangeArrowheads="1"/>
          </p:cNvSpPr>
          <p:nvPr/>
        </p:nvSpPr>
        <p:spPr bwMode="auto">
          <a:xfrm>
            <a:off x="6948488" y="2708275"/>
            <a:ext cx="1727200" cy="1584325"/>
          </a:xfrm>
          <a:prstGeom prst="diamond">
            <a:avLst/>
          </a:prstGeom>
          <a:solidFill>
            <a:srgbClr val="FFCC00"/>
          </a:solidFill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2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91150"/>
            <a:ext cx="10509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Box 1"/>
          <p:cNvSpPr txBox="1">
            <a:spLocks noChangeArrowheads="1"/>
          </p:cNvSpPr>
          <p:nvPr/>
        </p:nvSpPr>
        <p:spPr bwMode="auto">
          <a:xfrm>
            <a:off x="827088" y="2276475"/>
            <a:ext cx="33845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y-GB" altLang="en-US" sz="2400" b="1">
                <a:solidFill>
                  <a:srgbClr val="000066"/>
                </a:solidFill>
                <a:latin typeface="Trebuchet MS" pitchFamily="34" charset="0"/>
              </a:rPr>
              <a:t>Os ffurfiest ti byddin eich hunain i ymladd anghyfiawnder, pa fath o bethau byddech chi’n wneud? </a:t>
            </a:r>
            <a:endParaRPr lang="en-GB" altLang="en-US" sz="2400" b="1">
              <a:solidFill>
                <a:srgbClr val="000066"/>
              </a:solidFill>
              <a:latin typeface="Trebuchet MS" pitchFamily="34" charset="0"/>
            </a:endParaRP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547813" y="2060575"/>
            <a:ext cx="633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0" name="AutoShape 8"/>
          <p:cNvSpPr>
            <a:spLocks noChangeArrowheads="1"/>
          </p:cNvSpPr>
          <p:nvPr/>
        </p:nvSpPr>
        <p:spPr bwMode="auto">
          <a:xfrm>
            <a:off x="1258888" y="2133600"/>
            <a:ext cx="6121400" cy="3024188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y-GB" altLang="en-US" sz="2400" b="1">
                <a:solidFill>
                  <a:srgbClr val="000066"/>
                </a:solidFill>
                <a:latin typeface="Trebuchet MS" pitchFamily="34" charset="0"/>
              </a:rPr>
              <a:t>Beth yw’r pethau mae eich dosbarth yn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y-GB" altLang="en-US" sz="2400" b="1">
                <a:solidFill>
                  <a:srgbClr val="000066"/>
                </a:solidFill>
                <a:latin typeface="Trebuchet MS" pitchFamily="34" charset="0"/>
              </a:rPr>
              <a:t>eisiau ymladd yn erbyn?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4.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</p:txBody>
      </p:sp>
      <p:sp>
        <p:nvSpPr>
          <p:cNvPr id="14341" name="AutoShape 9"/>
          <p:cNvSpPr>
            <a:spLocks noChangeArrowheads="1"/>
          </p:cNvSpPr>
          <p:nvPr/>
        </p:nvSpPr>
        <p:spPr bwMode="auto">
          <a:xfrm>
            <a:off x="2700338" y="333375"/>
            <a:ext cx="3743325" cy="865188"/>
          </a:xfrm>
          <a:prstGeom prst="wedgeRoundRectCallout">
            <a:avLst>
              <a:gd name="adj1" fmla="val 17185"/>
              <a:gd name="adj2" fmla="val 4266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y-GB" altLang="en-US" sz="3600" b="1">
                <a:solidFill>
                  <a:srgbClr val="FF0000"/>
                </a:solidFill>
              </a:rPr>
              <a:t>Gweithgaredd</a:t>
            </a:r>
            <a:endParaRPr lang="en-GB" altLang="en-US" sz="3600" b="1">
              <a:solidFill>
                <a:srgbClr val="FF0000"/>
              </a:solidFill>
            </a:endParaRPr>
          </a:p>
        </p:txBody>
      </p:sp>
      <p:pic>
        <p:nvPicPr>
          <p:cNvPr id="14342" name="Picture 2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725" y="4365625"/>
            <a:ext cx="1300163" cy="2349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AutoShape 4"/>
          <p:cNvSpPr>
            <a:spLocks noChangeArrowheads="1"/>
          </p:cNvSpPr>
          <p:nvPr>
            <p:ph type="body" idx="1"/>
          </p:nvPr>
        </p:nvSpPr>
        <p:spPr>
          <a:xfrm>
            <a:off x="611188" y="1052513"/>
            <a:ext cx="3240087" cy="1008062"/>
          </a:xfrm>
          <a:prstGeom prst="wedgeRoundRectCallout">
            <a:avLst>
              <a:gd name="adj1" fmla="val -33463"/>
              <a:gd name="adj2" fmla="val 9055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cy-GB" altLang="en-US" b="1" smtClean="0">
                <a:solidFill>
                  <a:srgbClr val="FF0000"/>
                </a:solidFill>
              </a:rPr>
              <a:t>Cyfarfod llawn </a:t>
            </a:r>
            <a:endParaRPr lang="en-GB" altLang="en-US" b="1" smtClean="0">
              <a:solidFill>
                <a:srgbClr val="FF0000"/>
              </a:solidFill>
            </a:endParaRP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2411413" y="1916113"/>
            <a:ext cx="6264275" cy="4248150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908175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8750" y="2276475"/>
            <a:ext cx="5834063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y-GB" b="1" dirty="0">
                <a:solidFill>
                  <a:srgbClr val="000066"/>
                </a:solidFill>
                <a:latin typeface="Trebuchet MS" panose="020B0603020202020204" pitchFamily="34" charset="0"/>
              </a:rPr>
              <a:t>Pos Gwir neu Anwir </a:t>
            </a:r>
          </a:p>
          <a:p>
            <a:pPr>
              <a:defRPr/>
            </a:pPr>
            <a:endParaRPr lang="cy-GB" b="1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y-GB" b="1" dirty="0">
                <a:solidFill>
                  <a:srgbClr val="000066"/>
                </a:solidFill>
                <a:latin typeface="Trebuchet MS" panose="020B0603020202020204" pitchFamily="34" charset="0"/>
              </a:rPr>
              <a:t>Cychwynnodd Byddin yr Iachawdwriaeth yn 1865.</a:t>
            </a:r>
            <a:endParaRPr lang="en-GB" b="1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y-GB" b="1" dirty="0">
                <a:solidFill>
                  <a:srgbClr val="000066"/>
                </a:solidFill>
                <a:latin typeface="Trebuchet MS" panose="020B0603020202020204" pitchFamily="34" charset="0"/>
              </a:rPr>
              <a:t>Yn 1865 newidiodd William Booth y enw i Fyddin yr Iachawdwriaeth.</a:t>
            </a:r>
            <a:endParaRPr lang="en-GB" b="1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y-GB" b="1" dirty="0">
                <a:solidFill>
                  <a:srgbClr val="000066"/>
                </a:solidFill>
                <a:latin typeface="Trebuchet MS" panose="020B0603020202020204" pitchFamily="34" charset="0"/>
              </a:rPr>
              <a:t>Dechreuodd Byddin yr Iachawdwriaeth yn  pen dwyreiniol Llundain.</a:t>
            </a:r>
            <a:endParaRPr lang="en-GB" b="1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y-GB" b="1" dirty="0">
                <a:solidFill>
                  <a:srgbClr val="000066"/>
                </a:solidFill>
                <a:latin typeface="Trebuchet MS" panose="020B0603020202020204" pitchFamily="34" charset="0"/>
              </a:rPr>
              <a:t>Sefydlodd Byddin yr Iachawdwriaeth brecwast rhad i blant.</a:t>
            </a:r>
            <a:endParaRPr lang="en-GB" b="1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y-GB" b="1" dirty="0">
                <a:solidFill>
                  <a:srgbClr val="000066"/>
                </a:solidFill>
                <a:latin typeface="Trebuchet MS" panose="020B0603020202020204" pitchFamily="34" charset="0"/>
              </a:rPr>
              <a:t>Heddiw nid yw’r Byddin yr Iachawdwriaeth yn helpu y digartref.</a:t>
            </a:r>
            <a:endParaRPr lang="en-GB" b="1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>
              <a:solidFill>
                <a:schemeClr val="accent2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1844675" cy="3336925"/>
          </a:xfrm>
          <a:noFill/>
        </p:spPr>
      </p:pic>
      <p:pic>
        <p:nvPicPr>
          <p:cNvPr id="16389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45125"/>
            <a:ext cx="928687" cy="1112838"/>
          </a:xfrm>
          <a:noFill/>
        </p:spPr>
      </p:pic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4932363" y="1052513"/>
            <a:ext cx="3240087" cy="1081087"/>
          </a:xfrm>
          <a:prstGeom prst="wedgeRoundRectCallout">
            <a:avLst>
              <a:gd name="adj1" fmla="val 7606"/>
              <a:gd name="adj2" fmla="val 12197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Cyfarfod Llawn </a:t>
            </a:r>
            <a:endParaRPr lang="en-GB" altLang="en-US" b="1">
              <a:solidFill>
                <a:srgbClr val="FF0000"/>
              </a:solidFill>
            </a:endParaRPr>
          </a:p>
        </p:txBody>
      </p:sp>
      <p:pic>
        <p:nvPicPr>
          <p:cNvPr id="1639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91150"/>
            <a:ext cx="10509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AutoShape 6"/>
          <p:cNvSpPr>
            <a:spLocks noChangeArrowheads="1"/>
          </p:cNvSpPr>
          <p:nvPr/>
        </p:nvSpPr>
        <p:spPr bwMode="auto">
          <a:xfrm>
            <a:off x="611188" y="2133600"/>
            <a:ext cx="4608512" cy="3889375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113" y="2359025"/>
            <a:ext cx="403225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ddeall sut oedd bywyd yn Prydain yn ystod Oes Fictoria.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y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esbonio’r pethau y wnaeth Byddin yr Iachawdwriaeth wneud a credu pan cychwynnodd hi.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fyfyrio ar beth roedd Byddin yr Iachawdwriaeth yn ymladd yn erbyn pan cychwynnodd y mudiad, ac i adlewyrchu ar beth byddech chi’n ymladd yn erbyn heddiw.  </a:t>
            </a: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cy-GB" dirty="0"/>
              <a:t> 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endParaRPr lang="en-GB" altLang="en-US" sz="280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>
          <a:xfrm>
            <a:off x="755650" y="3141663"/>
            <a:ext cx="2592388" cy="2474912"/>
          </a:xfrm>
          <a:noFill/>
        </p:spPr>
      </p:pic>
      <p:sp>
        <p:nvSpPr>
          <p:cNvPr id="3077" name="AutoShape 6"/>
          <p:cNvSpPr>
            <a:spLocks noChangeArrowheads="1"/>
          </p:cNvSpPr>
          <p:nvPr/>
        </p:nvSpPr>
        <p:spPr bwMode="auto">
          <a:xfrm flipH="1">
            <a:off x="900113" y="0"/>
            <a:ext cx="3744912" cy="2349500"/>
          </a:xfrm>
          <a:prstGeom prst="wedgeEllipseCallout">
            <a:avLst>
              <a:gd name="adj1" fmla="val 22486"/>
              <a:gd name="adj2" fmla="val 85671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Pwy? Beth? Lle? Pryd? Pam?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3078" name="Rectangle 13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  <p:sp>
        <p:nvSpPr>
          <p:cNvPr id="3079" name="AutoShape 14"/>
          <p:cNvSpPr>
            <a:spLocks noChangeArrowheads="1"/>
          </p:cNvSpPr>
          <p:nvPr/>
        </p:nvSpPr>
        <p:spPr bwMode="auto">
          <a:xfrm>
            <a:off x="4211638" y="2924175"/>
            <a:ext cx="4537075" cy="2592388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</p:txBody>
      </p:sp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4448175" y="3357563"/>
            <a:ext cx="4105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y-GB" altLang="en-US" sz="2000" b="1">
                <a:solidFill>
                  <a:srgbClr val="000066"/>
                </a:solidFill>
                <a:latin typeface="Trebuchet MS" pitchFamily="34" charset="0"/>
              </a:rPr>
              <a:t>Yn eich grwpiau edrychwch ar y lluniau ar y bwrdd. </a:t>
            </a:r>
          </a:p>
          <a:p>
            <a:pPr eaLnBrk="1" hangingPunct="1"/>
            <a:r>
              <a:rPr lang="cy-GB" altLang="en-US" sz="2000" b="1">
                <a:solidFill>
                  <a:srgbClr val="000066"/>
                </a:solidFill>
                <a:latin typeface="Trebuchet MS" pitchFamily="34" charset="0"/>
              </a:rPr>
              <a:t>Ceisiwch dychmygu am syniadau am pwy? Beth? Lle? Pryd? Pam?</a:t>
            </a:r>
            <a:endParaRPr lang="en-GB" altLang="en-US" sz="2000" b="1">
              <a:solidFill>
                <a:srgbClr val="000066"/>
              </a:solidFill>
              <a:latin typeface="Trebuchet MS" pitchFamily="34" charset="0"/>
            </a:endParaRPr>
          </a:p>
          <a:p>
            <a:pPr eaLnBrk="1" hangingPunct="1"/>
            <a:endParaRPr lang="en-GB" altLang="en-US"/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1071563" y="4960938"/>
            <a:ext cx="514350" cy="635000"/>
            <a:chOff x="1115616" y="5229200"/>
            <a:chExt cx="726360" cy="871632"/>
          </a:xfrm>
        </p:grpSpPr>
        <p:sp>
          <p:nvSpPr>
            <p:cNvPr id="11" name="Freeform 10"/>
            <p:cNvSpPr/>
            <p:nvPr/>
          </p:nvSpPr>
          <p:spPr>
            <a:xfrm>
              <a:off x="1140276" y="5264065"/>
              <a:ext cx="668072" cy="801901"/>
            </a:xfrm>
            <a:custGeom>
              <a:avLst/>
              <a:gdLst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60019 w 667265"/>
                <a:gd name="connsiteY33" fmla="*/ 628430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28245 w 667265"/>
                <a:gd name="connsiteY33" fmla="*/ 653144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24714 w 667265"/>
                <a:gd name="connsiteY31" fmla="*/ 61783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2366 w 667265"/>
                <a:gd name="connsiteY31" fmla="*/ 61783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67265" h="801424">
                  <a:moveTo>
                    <a:pt x="338928" y="0"/>
                  </a:moveTo>
                  <a:cubicBezTo>
                    <a:pt x="336862" y="2583"/>
                    <a:pt x="320081" y="24892"/>
                    <a:pt x="314215" y="28244"/>
                  </a:cubicBezTo>
                  <a:cubicBezTo>
                    <a:pt x="310002" y="30651"/>
                    <a:pt x="304800" y="30598"/>
                    <a:pt x="300093" y="31775"/>
                  </a:cubicBezTo>
                  <a:cubicBezTo>
                    <a:pt x="296562" y="35305"/>
                    <a:pt x="294064" y="40338"/>
                    <a:pt x="289501" y="42366"/>
                  </a:cubicBezTo>
                  <a:cubicBezTo>
                    <a:pt x="282960" y="45273"/>
                    <a:pt x="275337" y="44493"/>
                    <a:pt x="268318" y="45897"/>
                  </a:cubicBezTo>
                  <a:cubicBezTo>
                    <a:pt x="263560" y="46849"/>
                    <a:pt x="258954" y="48475"/>
                    <a:pt x="254196" y="49427"/>
                  </a:cubicBezTo>
                  <a:cubicBezTo>
                    <a:pt x="247177" y="50831"/>
                    <a:pt x="240074" y="51781"/>
                    <a:pt x="233013" y="52958"/>
                  </a:cubicBezTo>
                  <a:cubicBezTo>
                    <a:pt x="229483" y="55312"/>
                    <a:pt x="226299" y="58296"/>
                    <a:pt x="222422" y="60019"/>
                  </a:cubicBezTo>
                  <a:cubicBezTo>
                    <a:pt x="202941" y="68677"/>
                    <a:pt x="202575" y="65863"/>
                    <a:pt x="183586" y="70610"/>
                  </a:cubicBezTo>
                  <a:cubicBezTo>
                    <a:pt x="179976" y="71513"/>
                    <a:pt x="176525" y="72964"/>
                    <a:pt x="172995" y="74141"/>
                  </a:cubicBezTo>
                  <a:cubicBezTo>
                    <a:pt x="152989" y="72964"/>
                    <a:pt x="132935" y="72424"/>
                    <a:pt x="112976" y="70610"/>
                  </a:cubicBezTo>
                  <a:cubicBezTo>
                    <a:pt x="71808" y="66867"/>
                    <a:pt x="116314" y="67938"/>
                    <a:pt x="81202" y="63549"/>
                  </a:cubicBezTo>
                  <a:cubicBezTo>
                    <a:pt x="67140" y="61791"/>
                    <a:pt x="52958" y="61196"/>
                    <a:pt x="38836" y="60019"/>
                  </a:cubicBezTo>
                  <a:cubicBezTo>
                    <a:pt x="34129" y="57665"/>
                    <a:pt x="29905" y="52093"/>
                    <a:pt x="24714" y="52958"/>
                  </a:cubicBezTo>
                  <a:cubicBezTo>
                    <a:pt x="20529" y="53655"/>
                    <a:pt x="18351" y="59364"/>
                    <a:pt x="17653" y="63549"/>
                  </a:cubicBezTo>
                  <a:cubicBezTo>
                    <a:pt x="17041" y="67220"/>
                    <a:pt x="20161" y="70563"/>
                    <a:pt x="21183" y="74141"/>
                  </a:cubicBezTo>
                  <a:cubicBezTo>
                    <a:pt x="22516" y="78807"/>
                    <a:pt x="23537" y="83556"/>
                    <a:pt x="24714" y="88263"/>
                  </a:cubicBezTo>
                  <a:cubicBezTo>
                    <a:pt x="25237" y="95584"/>
                    <a:pt x="28311" y="150922"/>
                    <a:pt x="31775" y="165934"/>
                  </a:cubicBezTo>
                  <a:cubicBezTo>
                    <a:pt x="33200" y="172109"/>
                    <a:pt x="36482" y="177702"/>
                    <a:pt x="38836" y="183586"/>
                  </a:cubicBezTo>
                  <a:cubicBezTo>
                    <a:pt x="37659" y="196531"/>
                    <a:pt x="36824" y="209512"/>
                    <a:pt x="35305" y="222422"/>
                  </a:cubicBezTo>
                  <a:cubicBezTo>
                    <a:pt x="34469" y="229531"/>
                    <a:pt x="32369" y="236471"/>
                    <a:pt x="31775" y="243605"/>
                  </a:cubicBezTo>
                  <a:cubicBezTo>
                    <a:pt x="28837" y="278866"/>
                    <a:pt x="33297" y="315193"/>
                    <a:pt x="24714" y="349520"/>
                  </a:cubicBezTo>
                  <a:cubicBezTo>
                    <a:pt x="23537" y="354227"/>
                    <a:pt x="22516" y="358976"/>
                    <a:pt x="21183" y="363642"/>
                  </a:cubicBezTo>
                  <a:cubicBezTo>
                    <a:pt x="15291" y="384264"/>
                    <a:pt x="19635" y="363548"/>
                    <a:pt x="14122" y="388356"/>
                  </a:cubicBezTo>
                  <a:cubicBezTo>
                    <a:pt x="12820" y="394214"/>
                    <a:pt x="12316" y="400261"/>
                    <a:pt x="10592" y="406008"/>
                  </a:cubicBezTo>
                  <a:cubicBezTo>
                    <a:pt x="8771" y="412078"/>
                    <a:pt x="5756" y="417727"/>
                    <a:pt x="3531" y="423661"/>
                  </a:cubicBezTo>
                  <a:cubicBezTo>
                    <a:pt x="2224" y="427145"/>
                    <a:pt x="1177" y="430722"/>
                    <a:pt x="0" y="434252"/>
                  </a:cubicBezTo>
                  <a:cubicBezTo>
                    <a:pt x="2354" y="448374"/>
                    <a:pt x="5036" y="462445"/>
                    <a:pt x="7061" y="476618"/>
                  </a:cubicBezTo>
                  <a:cubicBezTo>
                    <a:pt x="11278" y="506135"/>
                    <a:pt x="8574" y="493259"/>
                    <a:pt x="14122" y="515454"/>
                  </a:cubicBezTo>
                  <a:cubicBezTo>
                    <a:pt x="20533" y="573144"/>
                    <a:pt x="13421" y="529359"/>
                    <a:pt x="21183" y="557820"/>
                  </a:cubicBezTo>
                  <a:cubicBezTo>
                    <a:pt x="23736" y="567183"/>
                    <a:pt x="24714" y="576061"/>
                    <a:pt x="28244" y="586064"/>
                  </a:cubicBezTo>
                  <a:cubicBezTo>
                    <a:pt x="31774" y="596067"/>
                    <a:pt x="37659" y="610189"/>
                    <a:pt x="42366" y="617838"/>
                  </a:cubicBezTo>
                  <a:cubicBezTo>
                    <a:pt x="47073" y="625487"/>
                    <a:pt x="51192" y="629018"/>
                    <a:pt x="56488" y="631960"/>
                  </a:cubicBezTo>
                  <a:cubicBezTo>
                    <a:pt x="61784" y="634902"/>
                    <a:pt x="71787" y="631961"/>
                    <a:pt x="74141" y="635491"/>
                  </a:cubicBezTo>
                  <a:cubicBezTo>
                    <a:pt x="76495" y="639022"/>
                    <a:pt x="65315" y="646671"/>
                    <a:pt x="70611" y="653143"/>
                  </a:cubicBezTo>
                  <a:cubicBezTo>
                    <a:pt x="75907" y="659616"/>
                    <a:pt x="98266" y="670207"/>
                    <a:pt x="105915" y="674326"/>
                  </a:cubicBezTo>
                  <a:cubicBezTo>
                    <a:pt x="113564" y="678445"/>
                    <a:pt x="113178" y="676193"/>
                    <a:pt x="116507" y="677857"/>
                  </a:cubicBezTo>
                  <a:cubicBezTo>
                    <a:pt x="120302" y="679755"/>
                    <a:pt x="123073" y="683576"/>
                    <a:pt x="127098" y="684918"/>
                  </a:cubicBezTo>
                  <a:cubicBezTo>
                    <a:pt x="140908" y="689521"/>
                    <a:pt x="169464" y="695509"/>
                    <a:pt x="169464" y="695509"/>
                  </a:cubicBezTo>
                  <a:cubicBezTo>
                    <a:pt x="199820" y="715746"/>
                    <a:pt x="161413" y="691483"/>
                    <a:pt x="190647" y="706101"/>
                  </a:cubicBezTo>
                  <a:cubicBezTo>
                    <a:pt x="203643" y="712600"/>
                    <a:pt x="199893" y="715583"/>
                    <a:pt x="215361" y="720223"/>
                  </a:cubicBezTo>
                  <a:cubicBezTo>
                    <a:pt x="222218" y="722280"/>
                    <a:pt x="229483" y="722576"/>
                    <a:pt x="236544" y="723753"/>
                  </a:cubicBezTo>
                  <a:cubicBezTo>
                    <a:pt x="240074" y="726107"/>
                    <a:pt x="243340" y="728916"/>
                    <a:pt x="247135" y="730814"/>
                  </a:cubicBezTo>
                  <a:cubicBezTo>
                    <a:pt x="250464" y="732478"/>
                    <a:pt x="254474" y="732538"/>
                    <a:pt x="257727" y="734345"/>
                  </a:cubicBezTo>
                  <a:cubicBezTo>
                    <a:pt x="257737" y="734351"/>
                    <a:pt x="284200" y="751994"/>
                    <a:pt x="289501" y="755528"/>
                  </a:cubicBezTo>
                  <a:cubicBezTo>
                    <a:pt x="293032" y="757882"/>
                    <a:pt x="296067" y="761247"/>
                    <a:pt x="300093" y="762589"/>
                  </a:cubicBezTo>
                  <a:lnTo>
                    <a:pt x="310684" y="766119"/>
                  </a:lnTo>
                  <a:cubicBezTo>
                    <a:pt x="314215" y="769650"/>
                    <a:pt x="317440" y="773514"/>
                    <a:pt x="321276" y="776711"/>
                  </a:cubicBezTo>
                  <a:cubicBezTo>
                    <a:pt x="324536" y="779427"/>
                    <a:pt x="329762" y="780088"/>
                    <a:pt x="331867" y="783772"/>
                  </a:cubicBezTo>
                  <a:cubicBezTo>
                    <a:pt x="334844" y="788982"/>
                    <a:pt x="334221" y="795540"/>
                    <a:pt x="335398" y="801424"/>
                  </a:cubicBezTo>
                  <a:cubicBezTo>
                    <a:pt x="361671" y="775151"/>
                    <a:pt x="328416" y="807407"/>
                    <a:pt x="360111" y="780241"/>
                  </a:cubicBezTo>
                  <a:cubicBezTo>
                    <a:pt x="363902" y="776992"/>
                    <a:pt x="366867" y="772846"/>
                    <a:pt x="370703" y="769650"/>
                  </a:cubicBezTo>
                  <a:cubicBezTo>
                    <a:pt x="373963" y="766934"/>
                    <a:pt x="378034" y="765305"/>
                    <a:pt x="381294" y="762589"/>
                  </a:cubicBezTo>
                  <a:cubicBezTo>
                    <a:pt x="391978" y="753685"/>
                    <a:pt x="397774" y="741698"/>
                    <a:pt x="413069" y="737875"/>
                  </a:cubicBezTo>
                  <a:cubicBezTo>
                    <a:pt x="445099" y="729869"/>
                    <a:pt x="405521" y="739247"/>
                    <a:pt x="451904" y="730814"/>
                  </a:cubicBezTo>
                  <a:cubicBezTo>
                    <a:pt x="456678" y="729946"/>
                    <a:pt x="461268" y="728236"/>
                    <a:pt x="466026" y="727284"/>
                  </a:cubicBezTo>
                  <a:cubicBezTo>
                    <a:pt x="473045" y="725880"/>
                    <a:pt x="480148" y="724930"/>
                    <a:pt x="487209" y="723753"/>
                  </a:cubicBezTo>
                  <a:cubicBezTo>
                    <a:pt x="512429" y="706940"/>
                    <a:pt x="500159" y="711689"/>
                    <a:pt x="522514" y="706101"/>
                  </a:cubicBezTo>
                  <a:cubicBezTo>
                    <a:pt x="535561" y="686529"/>
                    <a:pt x="522110" y="702010"/>
                    <a:pt x="540167" y="691979"/>
                  </a:cubicBezTo>
                  <a:cubicBezTo>
                    <a:pt x="547585" y="687858"/>
                    <a:pt x="553760" y="681652"/>
                    <a:pt x="561350" y="677857"/>
                  </a:cubicBezTo>
                  <a:lnTo>
                    <a:pt x="575472" y="670796"/>
                  </a:lnTo>
                  <a:cubicBezTo>
                    <a:pt x="579002" y="667265"/>
                    <a:pt x="582227" y="663400"/>
                    <a:pt x="586063" y="660204"/>
                  </a:cubicBezTo>
                  <a:cubicBezTo>
                    <a:pt x="589323" y="657487"/>
                    <a:pt x="593484" y="655962"/>
                    <a:pt x="596655" y="653143"/>
                  </a:cubicBezTo>
                  <a:cubicBezTo>
                    <a:pt x="616440" y="635556"/>
                    <a:pt x="614167" y="637466"/>
                    <a:pt x="624899" y="621369"/>
                  </a:cubicBezTo>
                  <a:cubicBezTo>
                    <a:pt x="628437" y="610753"/>
                    <a:pt x="627885" y="609312"/>
                    <a:pt x="635490" y="600186"/>
                  </a:cubicBezTo>
                  <a:cubicBezTo>
                    <a:pt x="638687" y="596350"/>
                    <a:pt x="642885" y="593430"/>
                    <a:pt x="646082" y="589594"/>
                  </a:cubicBezTo>
                  <a:cubicBezTo>
                    <a:pt x="660792" y="571942"/>
                    <a:pt x="644317" y="584887"/>
                    <a:pt x="663734" y="571942"/>
                  </a:cubicBezTo>
                  <a:cubicBezTo>
                    <a:pt x="662557" y="567235"/>
                    <a:pt x="660204" y="562672"/>
                    <a:pt x="660204" y="557820"/>
                  </a:cubicBezTo>
                  <a:cubicBezTo>
                    <a:pt x="660204" y="517619"/>
                    <a:pt x="662568" y="505962"/>
                    <a:pt x="667265" y="473088"/>
                  </a:cubicBezTo>
                  <a:cubicBezTo>
                    <a:pt x="666088" y="448374"/>
                    <a:pt x="666803" y="423498"/>
                    <a:pt x="663734" y="398947"/>
                  </a:cubicBezTo>
                  <a:cubicBezTo>
                    <a:pt x="663208" y="394737"/>
                    <a:pt x="658570" y="392151"/>
                    <a:pt x="656673" y="388356"/>
                  </a:cubicBezTo>
                  <a:cubicBezTo>
                    <a:pt x="655009" y="385027"/>
                    <a:pt x="654320" y="381295"/>
                    <a:pt x="653143" y="377764"/>
                  </a:cubicBezTo>
                  <a:cubicBezTo>
                    <a:pt x="651966" y="361288"/>
                    <a:pt x="652062" y="344672"/>
                    <a:pt x="649612" y="328337"/>
                  </a:cubicBezTo>
                  <a:cubicBezTo>
                    <a:pt x="648508" y="320976"/>
                    <a:pt x="643655" y="314515"/>
                    <a:pt x="642551" y="307154"/>
                  </a:cubicBezTo>
                  <a:cubicBezTo>
                    <a:pt x="640101" y="290819"/>
                    <a:pt x="640198" y="274203"/>
                    <a:pt x="639021" y="257727"/>
                  </a:cubicBezTo>
                  <a:cubicBezTo>
                    <a:pt x="640198" y="236544"/>
                    <a:pt x="640540" y="215298"/>
                    <a:pt x="642551" y="194178"/>
                  </a:cubicBezTo>
                  <a:cubicBezTo>
                    <a:pt x="645353" y="164760"/>
                    <a:pt x="651048" y="208410"/>
                    <a:pt x="642551" y="165934"/>
                  </a:cubicBezTo>
                  <a:cubicBezTo>
                    <a:pt x="643916" y="153647"/>
                    <a:pt x="644799" y="125492"/>
                    <a:pt x="653143" y="112976"/>
                  </a:cubicBezTo>
                  <a:lnTo>
                    <a:pt x="660204" y="102385"/>
                  </a:lnTo>
                  <a:cubicBezTo>
                    <a:pt x="659440" y="93987"/>
                    <a:pt x="664628" y="59140"/>
                    <a:pt x="646082" y="52958"/>
                  </a:cubicBezTo>
                  <a:lnTo>
                    <a:pt x="635490" y="56488"/>
                  </a:lnTo>
                  <a:cubicBezTo>
                    <a:pt x="631960" y="58842"/>
                    <a:pt x="628694" y="61651"/>
                    <a:pt x="624899" y="63549"/>
                  </a:cubicBezTo>
                  <a:cubicBezTo>
                    <a:pt x="616826" y="67586"/>
                    <a:pt x="604717" y="68595"/>
                    <a:pt x="596655" y="70610"/>
                  </a:cubicBezTo>
                  <a:cubicBezTo>
                    <a:pt x="593044" y="71513"/>
                    <a:pt x="589712" y="73411"/>
                    <a:pt x="586063" y="74141"/>
                  </a:cubicBezTo>
                  <a:cubicBezTo>
                    <a:pt x="577903" y="75773"/>
                    <a:pt x="569575" y="76406"/>
                    <a:pt x="561350" y="77671"/>
                  </a:cubicBezTo>
                  <a:cubicBezTo>
                    <a:pt x="554275" y="78760"/>
                    <a:pt x="547228" y="80025"/>
                    <a:pt x="540167" y="81202"/>
                  </a:cubicBezTo>
                  <a:cubicBezTo>
                    <a:pt x="514277" y="78848"/>
                    <a:pt x="488232" y="77818"/>
                    <a:pt x="462496" y="74141"/>
                  </a:cubicBezTo>
                  <a:cubicBezTo>
                    <a:pt x="458959" y="73636"/>
                    <a:pt x="437785" y="65567"/>
                    <a:pt x="430721" y="63549"/>
                  </a:cubicBezTo>
                  <a:lnTo>
                    <a:pt x="406008" y="56488"/>
                  </a:lnTo>
                  <a:cubicBezTo>
                    <a:pt x="396631" y="53988"/>
                    <a:pt x="377764" y="49427"/>
                    <a:pt x="377764" y="49427"/>
                  </a:cubicBezTo>
                  <a:cubicBezTo>
                    <a:pt x="367173" y="42367"/>
                    <a:pt x="365994" y="43542"/>
                    <a:pt x="360111" y="31775"/>
                  </a:cubicBezTo>
                  <a:cubicBezTo>
                    <a:pt x="354368" y="20288"/>
                    <a:pt x="359639" y="20711"/>
                    <a:pt x="349520" y="10592"/>
                  </a:cubicBezTo>
                  <a:cubicBezTo>
                    <a:pt x="341393" y="2465"/>
                    <a:pt x="335609" y="2701"/>
                    <a:pt x="324806" y="0"/>
                  </a:cubicBezTo>
                  <a:lnTo>
                    <a:pt x="33892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1115616" y="5229200"/>
              <a:ext cx="726360" cy="871632"/>
              <a:chOff x="1115616" y="5229200"/>
              <a:chExt cx="726360" cy="87163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187355" y="5388272"/>
                <a:ext cx="576155" cy="52297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3085" name="Picture 1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5229200"/>
                <a:ext cx="726360" cy="87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9" name="Picture 4" descr="breakfasts cropped - small for web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5913"/>
            <a:ext cx="9148763" cy="9361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Picture 4" descr="Farthing Breakfast queue 2c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34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4" descr="cropped Farthing Breakfast, c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57238" y="0"/>
            <a:ext cx="10909301" cy="6967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>
              <a:solidFill>
                <a:schemeClr val="accent2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1844675" cy="3336925"/>
          </a:xfrm>
          <a:noFill/>
        </p:spPr>
      </p:pic>
      <p:pic>
        <p:nvPicPr>
          <p:cNvPr id="7173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45125"/>
            <a:ext cx="928687" cy="1112838"/>
          </a:xfrm>
          <a:noFill/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611188" y="2133600"/>
            <a:ext cx="4608512" cy="3889375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auto">
          <a:xfrm>
            <a:off x="4716463" y="765175"/>
            <a:ext cx="2735262" cy="1368425"/>
          </a:xfrm>
          <a:prstGeom prst="wedgeRoundRectCallout">
            <a:avLst>
              <a:gd name="adj1" fmla="val 14306"/>
              <a:gd name="adj2" fmla="val 12784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y-GB" altLang="en-US"/>
              <a:t> </a:t>
            </a:r>
            <a:r>
              <a:rPr lang="cy-GB" altLang="en-US" b="1">
                <a:solidFill>
                  <a:srgbClr val="FF0066"/>
                </a:solidFill>
              </a:rPr>
              <a:t>Amcanion Gwers</a:t>
            </a:r>
            <a:endParaRPr lang="en-GB" altLang="en-US" b="1">
              <a:solidFill>
                <a:srgbClr val="FF0066"/>
              </a:solidFill>
            </a:endParaRPr>
          </a:p>
        </p:txBody>
      </p:sp>
      <p:pic>
        <p:nvPicPr>
          <p:cNvPr id="717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91150"/>
            <a:ext cx="10509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113" y="2359025"/>
            <a:ext cx="403225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ddeall sut oedd bywyd yn Prydain yn ystod Oes Fictoria.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y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esbonio’r pethau y wnaeth Byddin yr Iachawdwriaeth wneud a credu pan cychwynnodd hi.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fyfyrio ar beth roedd Byddin yr Iachawdwriaeth yn ymladd yn erbyn pan cychwynnodd y mudiad, ac i adlewyrchu ar beth byddech chi’n ymladd yn erbyn heddiw.  </a:t>
            </a: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cy-GB" dirty="0"/>
              <a:t> 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8195" name="AutoShape 4"/>
          <p:cNvSpPr>
            <a:spLocks noChangeArrowheads="1"/>
          </p:cNvSpPr>
          <p:nvPr>
            <p:ph type="body" idx="1"/>
          </p:nvPr>
        </p:nvSpPr>
        <p:spPr>
          <a:xfrm>
            <a:off x="3708400" y="692150"/>
            <a:ext cx="3671888" cy="865188"/>
          </a:xfrm>
          <a:prstGeom prst="wedgeRoundRectCallout">
            <a:avLst>
              <a:gd name="adj1" fmla="val 20481"/>
              <a:gd name="adj2" fmla="val 116949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3600" b="1" smtClean="0">
                <a:solidFill>
                  <a:srgbClr val="FF0000"/>
                </a:solidFill>
              </a:rPr>
              <a:t> </a:t>
            </a:r>
            <a:r>
              <a:rPr lang="cy-GB" altLang="en-US" sz="3600" b="1" smtClean="0">
                <a:solidFill>
                  <a:srgbClr val="FF0000"/>
                </a:solidFill>
              </a:rPr>
              <a:t>Trefnu cardiau</a:t>
            </a:r>
            <a:endParaRPr lang="en-GB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468313" y="2205038"/>
            <a:ext cx="4032250" cy="3311525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003366"/>
              </a:solidFill>
              <a:latin typeface="Trebuchet MS" pitchFamily="34" charset="0"/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5038"/>
            <a:ext cx="30988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755650" y="2420938"/>
            <a:ext cx="36004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y-GB" altLang="en-US" b="1">
                <a:solidFill>
                  <a:srgbClr val="000066"/>
                </a:solidFill>
                <a:latin typeface="Trebuchet MS" pitchFamily="34" charset="0"/>
              </a:rPr>
              <a:t>Bywyd yn Prydain yn ystod yr Oes Fictoria</a:t>
            </a:r>
          </a:p>
          <a:p>
            <a:pPr eaLnBrk="1" hangingPunct="1"/>
            <a:endParaRPr lang="en-GB" altLang="en-US" b="1">
              <a:solidFill>
                <a:srgbClr val="000066"/>
              </a:solidFill>
              <a:latin typeface="Trebuchet MS" pitchFamily="34" charset="0"/>
            </a:endParaRPr>
          </a:p>
          <a:p>
            <a:pPr eaLnBrk="1" hangingPunct="1"/>
            <a:r>
              <a:rPr lang="cy-GB" altLang="en-US">
                <a:solidFill>
                  <a:srgbClr val="000066"/>
                </a:solidFill>
                <a:latin typeface="Trebuchet MS" pitchFamily="34" charset="0"/>
              </a:rPr>
              <a:t>Mewn parau edrychwch ar y ddatganiad ar y cerdyn, ac rhowch y cardiau mewn i gategorïau o bethau yr wyt yn meddwl y byddech gallu wneud a peidio wneud yn ystod yr Oes Fictoria.</a:t>
            </a:r>
            <a:endParaRPr lang="en-GB" altLang="en-US">
              <a:solidFill>
                <a:srgbClr val="000066"/>
              </a:solidFill>
              <a:latin typeface="Trebuchet MS" pitchFamily="34" charset="0"/>
            </a:endParaRPr>
          </a:p>
          <a:p>
            <a:pPr eaLnBrk="1" hangingPunct="1"/>
            <a:endParaRPr lang="en-GB" altLang="en-US"/>
          </a:p>
        </p:txBody>
      </p:sp>
      <p:grpSp>
        <p:nvGrpSpPr>
          <p:cNvPr id="8199" name="Group 6"/>
          <p:cNvGrpSpPr>
            <a:grpSpLocks/>
          </p:cNvGrpSpPr>
          <p:nvPr/>
        </p:nvGrpSpPr>
        <p:grpSpPr bwMode="auto">
          <a:xfrm>
            <a:off x="6084888" y="3673475"/>
            <a:ext cx="358775" cy="609600"/>
            <a:chOff x="1115616" y="5229200"/>
            <a:chExt cx="726360" cy="871632"/>
          </a:xfrm>
        </p:grpSpPr>
        <p:sp>
          <p:nvSpPr>
            <p:cNvPr id="8" name="Freeform 7"/>
            <p:cNvSpPr/>
            <p:nvPr/>
          </p:nvSpPr>
          <p:spPr>
            <a:xfrm>
              <a:off x="1141328" y="5263249"/>
              <a:ext cx="665293" cy="801265"/>
            </a:xfrm>
            <a:custGeom>
              <a:avLst/>
              <a:gdLst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60019 w 667265"/>
                <a:gd name="connsiteY33" fmla="*/ 628430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28245 w 667265"/>
                <a:gd name="connsiteY33" fmla="*/ 653144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24714 w 667265"/>
                <a:gd name="connsiteY31" fmla="*/ 61783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2366 w 667265"/>
                <a:gd name="connsiteY31" fmla="*/ 61783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67265" h="801424">
                  <a:moveTo>
                    <a:pt x="338928" y="0"/>
                  </a:moveTo>
                  <a:cubicBezTo>
                    <a:pt x="336862" y="2583"/>
                    <a:pt x="320081" y="24892"/>
                    <a:pt x="314215" y="28244"/>
                  </a:cubicBezTo>
                  <a:cubicBezTo>
                    <a:pt x="310002" y="30651"/>
                    <a:pt x="304800" y="30598"/>
                    <a:pt x="300093" y="31775"/>
                  </a:cubicBezTo>
                  <a:cubicBezTo>
                    <a:pt x="296562" y="35305"/>
                    <a:pt x="294064" y="40338"/>
                    <a:pt x="289501" y="42366"/>
                  </a:cubicBezTo>
                  <a:cubicBezTo>
                    <a:pt x="282960" y="45273"/>
                    <a:pt x="275337" y="44493"/>
                    <a:pt x="268318" y="45897"/>
                  </a:cubicBezTo>
                  <a:cubicBezTo>
                    <a:pt x="263560" y="46849"/>
                    <a:pt x="258954" y="48475"/>
                    <a:pt x="254196" y="49427"/>
                  </a:cubicBezTo>
                  <a:cubicBezTo>
                    <a:pt x="247177" y="50831"/>
                    <a:pt x="240074" y="51781"/>
                    <a:pt x="233013" y="52958"/>
                  </a:cubicBezTo>
                  <a:cubicBezTo>
                    <a:pt x="229483" y="55312"/>
                    <a:pt x="226299" y="58296"/>
                    <a:pt x="222422" y="60019"/>
                  </a:cubicBezTo>
                  <a:cubicBezTo>
                    <a:pt x="202941" y="68677"/>
                    <a:pt x="202575" y="65863"/>
                    <a:pt x="183586" y="70610"/>
                  </a:cubicBezTo>
                  <a:cubicBezTo>
                    <a:pt x="179976" y="71513"/>
                    <a:pt x="176525" y="72964"/>
                    <a:pt x="172995" y="74141"/>
                  </a:cubicBezTo>
                  <a:cubicBezTo>
                    <a:pt x="152989" y="72964"/>
                    <a:pt x="132935" y="72424"/>
                    <a:pt x="112976" y="70610"/>
                  </a:cubicBezTo>
                  <a:cubicBezTo>
                    <a:pt x="71808" y="66867"/>
                    <a:pt x="116314" y="67938"/>
                    <a:pt x="81202" y="63549"/>
                  </a:cubicBezTo>
                  <a:cubicBezTo>
                    <a:pt x="67140" y="61791"/>
                    <a:pt x="52958" y="61196"/>
                    <a:pt x="38836" y="60019"/>
                  </a:cubicBezTo>
                  <a:cubicBezTo>
                    <a:pt x="34129" y="57665"/>
                    <a:pt x="29905" y="52093"/>
                    <a:pt x="24714" y="52958"/>
                  </a:cubicBezTo>
                  <a:cubicBezTo>
                    <a:pt x="20529" y="53655"/>
                    <a:pt x="18351" y="59364"/>
                    <a:pt x="17653" y="63549"/>
                  </a:cubicBezTo>
                  <a:cubicBezTo>
                    <a:pt x="17041" y="67220"/>
                    <a:pt x="20161" y="70563"/>
                    <a:pt x="21183" y="74141"/>
                  </a:cubicBezTo>
                  <a:cubicBezTo>
                    <a:pt x="22516" y="78807"/>
                    <a:pt x="23537" y="83556"/>
                    <a:pt x="24714" y="88263"/>
                  </a:cubicBezTo>
                  <a:cubicBezTo>
                    <a:pt x="25237" y="95584"/>
                    <a:pt x="28311" y="150922"/>
                    <a:pt x="31775" y="165934"/>
                  </a:cubicBezTo>
                  <a:cubicBezTo>
                    <a:pt x="33200" y="172109"/>
                    <a:pt x="36482" y="177702"/>
                    <a:pt x="38836" y="183586"/>
                  </a:cubicBezTo>
                  <a:cubicBezTo>
                    <a:pt x="37659" y="196531"/>
                    <a:pt x="36824" y="209512"/>
                    <a:pt x="35305" y="222422"/>
                  </a:cubicBezTo>
                  <a:cubicBezTo>
                    <a:pt x="34469" y="229531"/>
                    <a:pt x="32369" y="236471"/>
                    <a:pt x="31775" y="243605"/>
                  </a:cubicBezTo>
                  <a:cubicBezTo>
                    <a:pt x="28837" y="278866"/>
                    <a:pt x="33297" y="315193"/>
                    <a:pt x="24714" y="349520"/>
                  </a:cubicBezTo>
                  <a:cubicBezTo>
                    <a:pt x="23537" y="354227"/>
                    <a:pt x="22516" y="358976"/>
                    <a:pt x="21183" y="363642"/>
                  </a:cubicBezTo>
                  <a:cubicBezTo>
                    <a:pt x="15291" y="384264"/>
                    <a:pt x="19635" y="363548"/>
                    <a:pt x="14122" y="388356"/>
                  </a:cubicBezTo>
                  <a:cubicBezTo>
                    <a:pt x="12820" y="394214"/>
                    <a:pt x="12316" y="400261"/>
                    <a:pt x="10592" y="406008"/>
                  </a:cubicBezTo>
                  <a:cubicBezTo>
                    <a:pt x="8771" y="412078"/>
                    <a:pt x="5756" y="417727"/>
                    <a:pt x="3531" y="423661"/>
                  </a:cubicBezTo>
                  <a:cubicBezTo>
                    <a:pt x="2224" y="427145"/>
                    <a:pt x="1177" y="430722"/>
                    <a:pt x="0" y="434252"/>
                  </a:cubicBezTo>
                  <a:cubicBezTo>
                    <a:pt x="2354" y="448374"/>
                    <a:pt x="5036" y="462445"/>
                    <a:pt x="7061" y="476618"/>
                  </a:cubicBezTo>
                  <a:cubicBezTo>
                    <a:pt x="11278" y="506135"/>
                    <a:pt x="8574" y="493259"/>
                    <a:pt x="14122" y="515454"/>
                  </a:cubicBezTo>
                  <a:cubicBezTo>
                    <a:pt x="20533" y="573144"/>
                    <a:pt x="13421" y="529359"/>
                    <a:pt x="21183" y="557820"/>
                  </a:cubicBezTo>
                  <a:cubicBezTo>
                    <a:pt x="23736" y="567183"/>
                    <a:pt x="24714" y="576061"/>
                    <a:pt x="28244" y="586064"/>
                  </a:cubicBezTo>
                  <a:cubicBezTo>
                    <a:pt x="31774" y="596067"/>
                    <a:pt x="37659" y="610189"/>
                    <a:pt x="42366" y="617838"/>
                  </a:cubicBezTo>
                  <a:cubicBezTo>
                    <a:pt x="47073" y="625487"/>
                    <a:pt x="51192" y="629018"/>
                    <a:pt x="56488" y="631960"/>
                  </a:cubicBezTo>
                  <a:cubicBezTo>
                    <a:pt x="61784" y="634902"/>
                    <a:pt x="71787" y="631961"/>
                    <a:pt x="74141" y="635491"/>
                  </a:cubicBezTo>
                  <a:cubicBezTo>
                    <a:pt x="76495" y="639022"/>
                    <a:pt x="65315" y="646671"/>
                    <a:pt x="70611" y="653143"/>
                  </a:cubicBezTo>
                  <a:cubicBezTo>
                    <a:pt x="75907" y="659616"/>
                    <a:pt x="98266" y="670207"/>
                    <a:pt x="105915" y="674326"/>
                  </a:cubicBezTo>
                  <a:cubicBezTo>
                    <a:pt x="113564" y="678445"/>
                    <a:pt x="113178" y="676193"/>
                    <a:pt x="116507" y="677857"/>
                  </a:cubicBezTo>
                  <a:cubicBezTo>
                    <a:pt x="120302" y="679755"/>
                    <a:pt x="123073" y="683576"/>
                    <a:pt x="127098" y="684918"/>
                  </a:cubicBezTo>
                  <a:cubicBezTo>
                    <a:pt x="140908" y="689521"/>
                    <a:pt x="169464" y="695509"/>
                    <a:pt x="169464" y="695509"/>
                  </a:cubicBezTo>
                  <a:cubicBezTo>
                    <a:pt x="199820" y="715746"/>
                    <a:pt x="161413" y="691483"/>
                    <a:pt x="190647" y="706101"/>
                  </a:cubicBezTo>
                  <a:cubicBezTo>
                    <a:pt x="203643" y="712600"/>
                    <a:pt x="199893" y="715583"/>
                    <a:pt x="215361" y="720223"/>
                  </a:cubicBezTo>
                  <a:cubicBezTo>
                    <a:pt x="222218" y="722280"/>
                    <a:pt x="229483" y="722576"/>
                    <a:pt x="236544" y="723753"/>
                  </a:cubicBezTo>
                  <a:cubicBezTo>
                    <a:pt x="240074" y="726107"/>
                    <a:pt x="243340" y="728916"/>
                    <a:pt x="247135" y="730814"/>
                  </a:cubicBezTo>
                  <a:cubicBezTo>
                    <a:pt x="250464" y="732478"/>
                    <a:pt x="254474" y="732538"/>
                    <a:pt x="257727" y="734345"/>
                  </a:cubicBezTo>
                  <a:cubicBezTo>
                    <a:pt x="257737" y="734351"/>
                    <a:pt x="284200" y="751994"/>
                    <a:pt x="289501" y="755528"/>
                  </a:cubicBezTo>
                  <a:cubicBezTo>
                    <a:pt x="293032" y="757882"/>
                    <a:pt x="296067" y="761247"/>
                    <a:pt x="300093" y="762589"/>
                  </a:cubicBezTo>
                  <a:lnTo>
                    <a:pt x="310684" y="766119"/>
                  </a:lnTo>
                  <a:cubicBezTo>
                    <a:pt x="314215" y="769650"/>
                    <a:pt x="317440" y="773514"/>
                    <a:pt x="321276" y="776711"/>
                  </a:cubicBezTo>
                  <a:cubicBezTo>
                    <a:pt x="324536" y="779427"/>
                    <a:pt x="329762" y="780088"/>
                    <a:pt x="331867" y="783772"/>
                  </a:cubicBezTo>
                  <a:cubicBezTo>
                    <a:pt x="334844" y="788982"/>
                    <a:pt x="334221" y="795540"/>
                    <a:pt x="335398" y="801424"/>
                  </a:cubicBezTo>
                  <a:cubicBezTo>
                    <a:pt x="361671" y="775151"/>
                    <a:pt x="328416" y="807407"/>
                    <a:pt x="360111" y="780241"/>
                  </a:cubicBezTo>
                  <a:cubicBezTo>
                    <a:pt x="363902" y="776992"/>
                    <a:pt x="366867" y="772846"/>
                    <a:pt x="370703" y="769650"/>
                  </a:cubicBezTo>
                  <a:cubicBezTo>
                    <a:pt x="373963" y="766934"/>
                    <a:pt x="378034" y="765305"/>
                    <a:pt x="381294" y="762589"/>
                  </a:cubicBezTo>
                  <a:cubicBezTo>
                    <a:pt x="391978" y="753685"/>
                    <a:pt x="397774" y="741698"/>
                    <a:pt x="413069" y="737875"/>
                  </a:cubicBezTo>
                  <a:cubicBezTo>
                    <a:pt x="445099" y="729869"/>
                    <a:pt x="405521" y="739247"/>
                    <a:pt x="451904" y="730814"/>
                  </a:cubicBezTo>
                  <a:cubicBezTo>
                    <a:pt x="456678" y="729946"/>
                    <a:pt x="461268" y="728236"/>
                    <a:pt x="466026" y="727284"/>
                  </a:cubicBezTo>
                  <a:cubicBezTo>
                    <a:pt x="473045" y="725880"/>
                    <a:pt x="480148" y="724930"/>
                    <a:pt x="487209" y="723753"/>
                  </a:cubicBezTo>
                  <a:cubicBezTo>
                    <a:pt x="512429" y="706940"/>
                    <a:pt x="500159" y="711689"/>
                    <a:pt x="522514" y="706101"/>
                  </a:cubicBezTo>
                  <a:cubicBezTo>
                    <a:pt x="535561" y="686529"/>
                    <a:pt x="522110" y="702010"/>
                    <a:pt x="540167" y="691979"/>
                  </a:cubicBezTo>
                  <a:cubicBezTo>
                    <a:pt x="547585" y="687858"/>
                    <a:pt x="553760" y="681652"/>
                    <a:pt x="561350" y="677857"/>
                  </a:cubicBezTo>
                  <a:lnTo>
                    <a:pt x="575472" y="670796"/>
                  </a:lnTo>
                  <a:cubicBezTo>
                    <a:pt x="579002" y="667265"/>
                    <a:pt x="582227" y="663400"/>
                    <a:pt x="586063" y="660204"/>
                  </a:cubicBezTo>
                  <a:cubicBezTo>
                    <a:pt x="589323" y="657487"/>
                    <a:pt x="593484" y="655962"/>
                    <a:pt x="596655" y="653143"/>
                  </a:cubicBezTo>
                  <a:cubicBezTo>
                    <a:pt x="616440" y="635556"/>
                    <a:pt x="614167" y="637466"/>
                    <a:pt x="624899" y="621369"/>
                  </a:cubicBezTo>
                  <a:cubicBezTo>
                    <a:pt x="628437" y="610753"/>
                    <a:pt x="627885" y="609312"/>
                    <a:pt x="635490" y="600186"/>
                  </a:cubicBezTo>
                  <a:cubicBezTo>
                    <a:pt x="638687" y="596350"/>
                    <a:pt x="642885" y="593430"/>
                    <a:pt x="646082" y="589594"/>
                  </a:cubicBezTo>
                  <a:cubicBezTo>
                    <a:pt x="660792" y="571942"/>
                    <a:pt x="644317" y="584887"/>
                    <a:pt x="663734" y="571942"/>
                  </a:cubicBezTo>
                  <a:cubicBezTo>
                    <a:pt x="662557" y="567235"/>
                    <a:pt x="660204" y="562672"/>
                    <a:pt x="660204" y="557820"/>
                  </a:cubicBezTo>
                  <a:cubicBezTo>
                    <a:pt x="660204" y="517619"/>
                    <a:pt x="662568" y="505962"/>
                    <a:pt x="667265" y="473088"/>
                  </a:cubicBezTo>
                  <a:cubicBezTo>
                    <a:pt x="666088" y="448374"/>
                    <a:pt x="666803" y="423498"/>
                    <a:pt x="663734" y="398947"/>
                  </a:cubicBezTo>
                  <a:cubicBezTo>
                    <a:pt x="663208" y="394737"/>
                    <a:pt x="658570" y="392151"/>
                    <a:pt x="656673" y="388356"/>
                  </a:cubicBezTo>
                  <a:cubicBezTo>
                    <a:pt x="655009" y="385027"/>
                    <a:pt x="654320" y="381295"/>
                    <a:pt x="653143" y="377764"/>
                  </a:cubicBezTo>
                  <a:cubicBezTo>
                    <a:pt x="651966" y="361288"/>
                    <a:pt x="652062" y="344672"/>
                    <a:pt x="649612" y="328337"/>
                  </a:cubicBezTo>
                  <a:cubicBezTo>
                    <a:pt x="648508" y="320976"/>
                    <a:pt x="643655" y="314515"/>
                    <a:pt x="642551" y="307154"/>
                  </a:cubicBezTo>
                  <a:cubicBezTo>
                    <a:pt x="640101" y="290819"/>
                    <a:pt x="640198" y="274203"/>
                    <a:pt x="639021" y="257727"/>
                  </a:cubicBezTo>
                  <a:cubicBezTo>
                    <a:pt x="640198" y="236544"/>
                    <a:pt x="640540" y="215298"/>
                    <a:pt x="642551" y="194178"/>
                  </a:cubicBezTo>
                  <a:cubicBezTo>
                    <a:pt x="645353" y="164760"/>
                    <a:pt x="651048" y="208410"/>
                    <a:pt x="642551" y="165934"/>
                  </a:cubicBezTo>
                  <a:cubicBezTo>
                    <a:pt x="643916" y="153647"/>
                    <a:pt x="644799" y="125492"/>
                    <a:pt x="653143" y="112976"/>
                  </a:cubicBezTo>
                  <a:lnTo>
                    <a:pt x="660204" y="102385"/>
                  </a:lnTo>
                  <a:cubicBezTo>
                    <a:pt x="659440" y="93987"/>
                    <a:pt x="664628" y="59140"/>
                    <a:pt x="646082" y="52958"/>
                  </a:cubicBezTo>
                  <a:lnTo>
                    <a:pt x="635490" y="56488"/>
                  </a:lnTo>
                  <a:cubicBezTo>
                    <a:pt x="631960" y="58842"/>
                    <a:pt x="628694" y="61651"/>
                    <a:pt x="624899" y="63549"/>
                  </a:cubicBezTo>
                  <a:cubicBezTo>
                    <a:pt x="616826" y="67586"/>
                    <a:pt x="604717" y="68595"/>
                    <a:pt x="596655" y="70610"/>
                  </a:cubicBezTo>
                  <a:cubicBezTo>
                    <a:pt x="593044" y="71513"/>
                    <a:pt x="589712" y="73411"/>
                    <a:pt x="586063" y="74141"/>
                  </a:cubicBezTo>
                  <a:cubicBezTo>
                    <a:pt x="577903" y="75773"/>
                    <a:pt x="569575" y="76406"/>
                    <a:pt x="561350" y="77671"/>
                  </a:cubicBezTo>
                  <a:cubicBezTo>
                    <a:pt x="554275" y="78760"/>
                    <a:pt x="547228" y="80025"/>
                    <a:pt x="540167" y="81202"/>
                  </a:cubicBezTo>
                  <a:cubicBezTo>
                    <a:pt x="514277" y="78848"/>
                    <a:pt x="488232" y="77818"/>
                    <a:pt x="462496" y="74141"/>
                  </a:cubicBezTo>
                  <a:cubicBezTo>
                    <a:pt x="458959" y="73636"/>
                    <a:pt x="437785" y="65567"/>
                    <a:pt x="430721" y="63549"/>
                  </a:cubicBezTo>
                  <a:lnTo>
                    <a:pt x="406008" y="56488"/>
                  </a:lnTo>
                  <a:cubicBezTo>
                    <a:pt x="396631" y="53988"/>
                    <a:pt x="377764" y="49427"/>
                    <a:pt x="377764" y="49427"/>
                  </a:cubicBezTo>
                  <a:cubicBezTo>
                    <a:pt x="367173" y="42367"/>
                    <a:pt x="365994" y="43542"/>
                    <a:pt x="360111" y="31775"/>
                  </a:cubicBezTo>
                  <a:cubicBezTo>
                    <a:pt x="354368" y="20288"/>
                    <a:pt x="359639" y="20711"/>
                    <a:pt x="349520" y="10592"/>
                  </a:cubicBezTo>
                  <a:cubicBezTo>
                    <a:pt x="341393" y="2465"/>
                    <a:pt x="335609" y="2701"/>
                    <a:pt x="324806" y="0"/>
                  </a:cubicBezTo>
                  <a:lnTo>
                    <a:pt x="33892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8201" name="Group 8"/>
            <p:cNvGrpSpPr>
              <a:grpSpLocks/>
            </p:cNvGrpSpPr>
            <p:nvPr/>
          </p:nvGrpSpPr>
          <p:grpSpPr bwMode="auto">
            <a:xfrm>
              <a:off x="1115616" y="5229200"/>
              <a:ext cx="726360" cy="871632"/>
              <a:chOff x="1115616" y="5229200"/>
              <a:chExt cx="726360" cy="87163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186324" y="5388091"/>
                <a:ext cx="578517" cy="52434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8203" name="Picture 1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5229200"/>
                <a:ext cx="726360" cy="87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15"/>
          <p:cNvSpPr>
            <a:spLocks noGrp="1" noChangeArrowheads="1"/>
          </p:cNvSpPr>
          <p:nvPr>
            <p:ph sz="half" idx="2"/>
          </p:nvPr>
        </p:nvSpPr>
        <p:spPr>
          <a:xfrm>
            <a:off x="0" y="1700213"/>
            <a:ext cx="4038600" cy="4525962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20" name="AutoShape 16"/>
          <p:cNvSpPr>
            <a:spLocks noChangeArrowheads="1"/>
          </p:cNvSpPr>
          <p:nvPr/>
        </p:nvSpPr>
        <p:spPr bwMode="auto">
          <a:xfrm>
            <a:off x="5795963" y="4581525"/>
            <a:ext cx="3132137" cy="1655763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003366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67175" y="-34925"/>
            <a:ext cx="2017713" cy="1835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9222" name="Group 17"/>
          <p:cNvGrpSpPr>
            <a:grpSpLocks/>
          </p:cNvGrpSpPr>
          <p:nvPr/>
        </p:nvGrpSpPr>
        <p:grpSpPr bwMode="auto">
          <a:xfrm>
            <a:off x="5651500" y="-315913"/>
            <a:ext cx="3492500" cy="4176713"/>
            <a:chOff x="2789" y="346"/>
            <a:chExt cx="2721" cy="3719"/>
          </a:xfrm>
        </p:grpSpPr>
        <p:pic>
          <p:nvPicPr>
            <p:cNvPr id="9226" name="Picture 18" descr="Fram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95349">
              <a:off x="2290" y="845"/>
              <a:ext cx="3719" cy="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9" descr="William - 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939">
              <a:off x="3331" y="1027"/>
              <a:ext cx="1674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5940425" y="4797425"/>
            <a:ext cx="28082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y-GB" altLang="en-US" sz="2000">
                <a:solidFill>
                  <a:srgbClr val="000066"/>
                </a:solidFill>
                <a:latin typeface="Trebuchet MS" pitchFamily="34" charset="0"/>
              </a:rPr>
              <a:t>Pam wyt ti’n meddwl newidiodd y mudiad ei enw i’r Byddin yr Iachawdwriaeth? </a:t>
            </a:r>
            <a:endParaRPr lang="en-GB" altLang="en-US" sz="20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922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479901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>
              <a:solidFill>
                <a:schemeClr val="accent2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1844675" cy="3336925"/>
          </a:xfrm>
          <a:noFill/>
        </p:spPr>
      </p:pic>
      <p:pic>
        <p:nvPicPr>
          <p:cNvPr id="10245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45125"/>
            <a:ext cx="928687" cy="1112838"/>
          </a:xfrm>
          <a:noFill/>
        </p:spPr>
      </p:pic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4716463" y="765175"/>
            <a:ext cx="2735262" cy="1368425"/>
          </a:xfrm>
          <a:prstGeom prst="wedgeRoundRectCallout">
            <a:avLst>
              <a:gd name="adj1" fmla="val 14306"/>
              <a:gd name="adj2" fmla="val 12784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66"/>
                </a:solidFill>
              </a:rPr>
              <a:t>Adolygu Cynnydd </a:t>
            </a:r>
            <a:endParaRPr lang="en-GB" altLang="en-US" b="1">
              <a:solidFill>
                <a:srgbClr val="FF0066"/>
              </a:solidFill>
            </a:endParaRPr>
          </a:p>
        </p:txBody>
      </p:sp>
      <p:pic>
        <p:nvPicPr>
          <p:cNvPr id="1024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91150"/>
            <a:ext cx="10509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6"/>
          <p:cNvSpPr>
            <a:spLocks noChangeArrowheads="1"/>
          </p:cNvSpPr>
          <p:nvPr/>
        </p:nvSpPr>
        <p:spPr bwMode="auto">
          <a:xfrm>
            <a:off x="611188" y="2133600"/>
            <a:ext cx="4608512" cy="3889375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113" y="2359025"/>
            <a:ext cx="403225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ddeall sut oedd bywyd yn Prydain yn ystod Oes Fictoria.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y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esbonio’r pethau y wnaeth Byddin yr Iachawdwriaeth wneud a credu pan cychwynnodd hi.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y-GB" dirty="0">
                <a:solidFill>
                  <a:srgbClr val="000066"/>
                </a:solidFill>
                <a:latin typeface="Trebuchet MS" panose="020B0603020202020204" pitchFamily="34" charset="0"/>
              </a:rPr>
              <a:t>I fyfyrio ar beth roedd Byddin yr Iachawdwriaeth yn ymladd yn erbyn pan cychwynnodd y mudiad, ac i adlewyrchu ar beth byddech chi’n ymladd yn erbyn heddiw.  </a:t>
            </a:r>
            <a:endParaRPr lang="en-GB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cy-GB" dirty="0"/>
              <a:t> 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428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Salvation Army?</dc:title>
  <dc:creator>defaultuser</dc:creator>
  <cp:lastModifiedBy>The Salvation Army</cp:lastModifiedBy>
  <cp:revision>20</cp:revision>
  <cp:lastPrinted>2013-08-22T13:20:20Z</cp:lastPrinted>
  <dcterms:created xsi:type="dcterms:W3CDTF">2013-04-15T08:44:26Z</dcterms:created>
  <dcterms:modified xsi:type="dcterms:W3CDTF">2019-11-27T11:34:56Z</dcterms:modified>
</cp:coreProperties>
</file>