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3"/>
  </p:handoutMasterIdLst>
  <p:sldIdLst>
    <p:sldId id="256" r:id="rId2"/>
    <p:sldId id="257" r:id="rId3"/>
    <p:sldId id="258" r:id="rId4"/>
    <p:sldId id="259" r:id="rId5"/>
    <p:sldId id="260" r:id="rId6"/>
    <p:sldId id="262" r:id="rId7"/>
    <p:sldId id="264" r:id="rId8"/>
    <p:sldId id="266" r:id="rId9"/>
    <p:sldId id="265" r:id="rId10"/>
    <p:sldId id="267" r:id="rId11"/>
    <p:sldId id="263" r:id="rId12"/>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128A"/>
    <a:srgbClr val="0B1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00" autoAdjust="0"/>
  </p:normalViewPr>
  <p:slideViewPr>
    <p:cSldViewPr>
      <p:cViewPr varScale="1">
        <p:scale>
          <a:sx n="64" d="100"/>
          <a:sy n="64" d="100"/>
        </p:scale>
        <p:origin x="134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5D12510D-6111-43C3-AED8-CAC9478316EB}" type="datetimeFigureOut">
              <a:rPr lang="en-GB" smtClean="0"/>
              <a:t>26/11/2019</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0421061D-F25A-4C67-9DDC-8C18B93159BD}" type="slidenum">
              <a:rPr lang="en-GB" smtClean="0"/>
              <a:t>‹#›</a:t>
            </a:fld>
            <a:endParaRPr lang="en-GB"/>
          </a:p>
        </p:txBody>
      </p:sp>
    </p:spTree>
    <p:extLst>
      <p:ext uri="{BB962C8B-B14F-4D97-AF65-F5344CB8AC3E}">
        <p14:creationId xmlns:p14="http://schemas.microsoft.com/office/powerpoint/2010/main" val="272988172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02942E3-9378-4D3B-94AB-D1405DDAFD14}"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565333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02942E3-9378-4D3B-94AB-D1405DDAFD14}"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1182946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02942E3-9378-4D3B-94AB-D1405DDAFD14}"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2154864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02942E3-9378-4D3B-94AB-D1405DDAFD14}"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1246579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2942E3-9378-4D3B-94AB-D1405DDAFD14}" type="datetimeFigureOut">
              <a:rPr lang="en-GB" smtClean="0"/>
              <a:t>26/11/2019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3294662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02942E3-9378-4D3B-94AB-D1405DDAFD14}" type="datetimeFigureOut">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1895350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02942E3-9378-4D3B-94AB-D1405DDAFD14}" type="datetimeFigureOut">
              <a:rPr lang="en-GB" smtClean="0"/>
              <a:t>26/11/2019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2243722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02942E3-9378-4D3B-94AB-D1405DDAFD14}" type="datetimeFigureOut">
              <a:rPr lang="en-GB" smtClean="0"/>
              <a:t>26/11/2019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905778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942E3-9378-4D3B-94AB-D1405DDAFD14}" type="datetimeFigureOut">
              <a:rPr lang="en-GB" smtClean="0"/>
              <a:t>26/11/2019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3235119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2942E3-9378-4D3B-94AB-D1405DDAFD14}" type="datetimeFigureOut">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77467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2942E3-9378-4D3B-94AB-D1405DDAFD14}" type="datetimeFigureOut">
              <a:rPr lang="en-GB" smtClean="0"/>
              <a:t>26/11/2019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96CF86-56A5-46F4-849D-289E9E89711A}" type="slidenum">
              <a:rPr lang="en-GB" smtClean="0"/>
              <a:t>‹#›</a:t>
            </a:fld>
            <a:endParaRPr lang="en-GB"/>
          </a:p>
        </p:txBody>
      </p:sp>
    </p:spTree>
    <p:extLst>
      <p:ext uri="{BB962C8B-B14F-4D97-AF65-F5344CB8AC3E}">
        <p14:creationId xmlns:p14="http://schemas.microsoft.com/office/powerpoint/2010/main" val="1749972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B1B6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942E3-9378-4D3B-94AB-D1405DDAFD14}" type="datetimeFigureOut">
              <a:rPr lang="en-GB" smtClean="0"/>
              <a:t>26/11/2019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6CF86-56A5-46F4-849D-289E9E89711A}" type="slidenum">
              <a:rPr lang="en-GB" smtClean="0"/>
              <a:t>‹#›</a:t>
            </a:fld>
            <a:endParaRPr lang="en-GB"/>
          </a:p>
        </p:txBody>
      </p:sp>
    </p:spTree>
    <p:extLst>
      <p:ext uri="{BB962C8B-B14F-4D97-AF65-F5344CB8AC3E}">
        <p14:creationId xmlns:p14="http://schemas.microsoft.com/office/powerpoint/2010/main" val="239726235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88640"/>
            <a:ext cx="7772400" cy="1470025"/>
          </a:xfrm>
        </p:spPr>
        <p:txBody>
          <a:bodyPr>
            <a:normAutofit fontScale="90000"/>
          </a:bodyPr>
          <a:lstStyle/>
          <a:p>
            <a:r>
              <a:rPr lang="en-GB" sz="5600" dirty="0" smtClean="0">
                <a:latin typeface="Trebuchet MS" panose="020B0603020202020204" pitchFamily="34" charset="0"/>
              </a:rPr>
              <a:t>GAMBLING AND THE</a:t>
            </a:r>
            <a:br>
              <a:rPr lang="en-GB" sz="5600" dirty="0" smtClean="0">
                <a:latin typeface="Trebuchet MS" panose="020B0603020202020204" pitchFamily="34" charset="0"/>
              </a:rPr>
            </a:br>
            <a:r>
              <a:rPr lang="en-GB" sz="5600" dirty="0" smtClean="0">
                <a:latin typeface="Trebuchet MS" panose="020B0603020202020204" pitchFamily="34" charset="0"/>
              </a:rPr>
              <a:t>SALVATION ARMY </a:t>
            </a:r>
            <a:endParaRPr lang="en-GB" sz="5600" dirty="0">
              <a:latin typeface="Trebuchet MS" panose="020B0603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5118" b="16846"/>
          <a:stretch/>
        </p:blipFill>
        <p:spPr>
          <a:xfrm>
            <a:off x="-308976" y="1501156"/>
            <a:ext cx="9633504" cy="4680000"/>
          </a:xfrm>
          <a:prstGeom prst="rect">
            <a:avLst/>
          </a:prstGeom>
        </p:spPr>
      </p:pic>
      <p:sp>
        <p:nvSpPr>
          <p:cNvPr id="7" name="Title 1"/>
          <p:cNvSpPr txBox="1">
            <a:spLocks/>
          </p:cNvSpPr>
          <p:nvPr/>
        </p:nvSpPr>
        <p:spPr>
          <a:xfrm>
            <a:off x="-25783" y="5446144"/>
            <a:ext cx="8782665"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8000" dirty="0">
              <a:latin typeface="Trebuchet MS" panose="020B0603020202020204"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5703115"/>
            <a:ext cx="800506" cy="956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1090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rebuchet MS" panose="020B0603020202020204" pitchFamily="34" charset="0"/>
              </a:rPr>
              <a:t>PLENARY</a:t>
            </a:r>
            <a:endParaRPr lang="en-GB" dirty="0">
              <a:latin typeface="Trebuchet MS" panose="020B0603020202020204" pitchFamily="34" charset="0"/>
            </a:endParaRPr>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3" y="1090612"/>
            <a:ext cx="9351963"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36516" y="1340768"/>
            <a:ext cx="9977108" cy="4606132"/>
          </a:xfrm>
          <a:prstGeom prst="roundRect">
            <a:avLst/>
          </a:prstGeom>
          <a:gradFill>
            <a:gsLst>
              <a:gs pos="0">
                <a:schemeClr val="accent1">
                  <a:tint val="66000"/>
                  <a:satMod val="160000"/>
                </a:schemeClr>
              </a:gs>
              <a:gs pos="0">
                <a:schemeClr val="accent1">
                  <a:tint val="44500"/>
                  <a:satMod val="160000"/>
                  <a:alpha val="52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ln>
                  <a:solidFill>
                    <a:schemeClr val="bg1"/>
                  </a:solidFill>
                </a:ln>
                <a:solidFill>
                  <a:schemeClr val="bg2">
                    <a:lumMod val="75000"/>
                  </a:schemeClr>
                </a:solidFill>
                <a:latin typeface="Trebuchet MS" panose="020B0603020202020204" pitchFamily="34" charset="0"/>
              </a:rPr>
              <a:t>‘Christians should never gamble’</a:t>
            </a:r>
            <a:endParaRPr lang="en-GB" sz="4400" b="1" dirty="0">
              <a:ln>
                <a:solidFill>
                  <a:schemeClr val="bg1"/>
                </a:solidFill>
              </a:ln>
              <a:solidFill>
                <a:schemeClr val="bg2">
                  <a:lumMod val="75000"/>
                </a:schemeClr>
              </a:solidFill>
              <a:latin typeface="Trebuchet MS" panose="020B0603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661248"/>
            <a:ext cx="798513"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231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64" y="-1124433"/>
            <a:ext cx="15323774" cy="809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2628800" y="146206"/>
            <a:ext cx="792088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ln>
                  <a:solidFill>
                    <a:schemeClr val="tx1"/>
                  </a:solidFill>
                </a:ln>
                <a:solidFill>
                  <a:srgbClr val="002060"/>
                </a:solidFill>
                <a:latin typeface="Trebuchet MS" panose="020B0603020202020204" pitchFamily="34" charset="0"/>
              </a:rPr>
              <a:t>LESSON</a:t>
            </a:r>
          </a:p>
          <a:p>
            <a:r>
              <a:rPr lang="en-GB" sz="4000" b="1" dirty="0" smtClean="0">
                <a:ln>
                  <a:solidFill>
                    <a:schemeClr val="tx1"/>
                  </a:solidFill>
                </a:ln>
                <a:solidFill>
                  <a:srgbClr val="002060"/>
                </a:solidFill>
                <a:latin typeface="Trebuchet MS" panose="020B0603020202020204" pitchFamily="34" charset="0"/>
              </a:rPr>
              <a:t> OUTCOMES</a:t>
            </a:r>
            <a:endParaRPr lang="en-GB" sz="4000" b="1" dirty="0">
              <a:ln>
                <a:solidFill>
                  <a:schemeClr val="tx1"/>
                </a:solidFill>
              </a:ln>
              <a:solidFill>
                <a:srgbClr val="002060"/>
              </a:solidFill>
              <a:latin typeface="Trebuchet MS" panose="020B0603020202020204" pitchFamily="34" charset="0"/>
            </a:endParaRPr>
          </a:p>
        </p:txBody>
      </p:sp>
      <p:sp>
        <p:nvSpPr>
          <p:cNvPr id="6" name="Rounded Rectangle 5"/>
          <p:cNvSpPr/>
          <p:nvPr/>
        </p:nvSpPr>
        <p:spPr>
          <a:xfrm>
            <a:off x="467544" y="1556792"/>
            <a:ext cx="8352928" cy="4608512"/>
          </a:xfrm>
          <a:prstGeom prst="roundRect">
            <a:avLst/>
          </a:prstGeom>
          <a:solidFill>
            <a:srgbClr val="0B1B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To understand what gambling is</a:t>
            </a:r>
          </a:p>
          <a:p>
            <a:pPr algn="ctr"/>
            <a:endParaRPr lang="en-GB" sz="3200" dirty="0"/>
          </a:p>
          <a:p>
            <a:pPr algn="ctr"/>
            <a:r>
              <a:rPr lang="en-GB" sz="3200" dirty="0"/>
              <a:t>To be able to explain the causes and consequences of gambling</a:t>
            </a:r>
          </a:p>
          <a:p>
            <a:pPr algn="ctr"/>
            <a:endParaRPr lang="en-GB" sz="3200" dirty="0"/>
          </a:p>
          <a:p>
            <a:pPr algn="ctr"/>
            <a:r>
              <a:rPr lang="en-GB" sz="3200" dirty="0"/>
              <a:t>To express what The Salvation Army believes about gambling and to reflect upon their own point of view</a:t>
            </a:r>
          </a:p>
          <a:p>
            <a:pPr marL="285750" indent="-285750" algn="ctr">
              <a:buFont typeface="Arial" panose="020B0604020202020204" pitchFamily="34" charset="0"/>
              <a:buChar char="•"/>
            </a:pPr>
            <a:endParaRPr lang="en-GB" sz="3200" dirty="0"/>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805264"/>
            <a:ext cx="798513"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2928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rebuchet MS" panose="020B0603020202020204" pitchFamily="34" charset="0"/>
              </a:rPr>
              <a:t>YOUR OPINION</a:t>
            </a:r>
            <a:endParaRPr lang="en-GB" dirty="0">
              <a:latin typeface="Trebuchet MS" panose="020B0603020202020204" pitchFamily="34" charset="0"/>
            </a:endParaRPr>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3" y="1090612"/>
            <a:ext cx="9351963"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36516" y="1340768"/>
            <a:ext cx="9977108" cy="4606132"/>
          </a:xfrm>
          <a:prstGeom prst="roundRect">
            <a:avLst/>
          </a:prstGeom>
          <a:gradFill>
            <a:gsLst>
              <a:gs pos="0">
                <a:schemeClr val="accent1">
                  <a:tint val="66000"/>
                  <a:satMod val="160000"/>
                </a:schemeClr>
              </a:gs>
              <a:gs pos="0">
                <a:schemeClr val="accent1">
                  <a:tint val="44500"/>
                  <a:satMod val="160000"/>
                  <a:alpha val="52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a:solidFill>
                    <a:schemeClr val="bg1"/>
                  </a:solidFill>
                </a:ln>
                <a:solidFill>
                  <a:schemeClr val="bg2">
                    <a:lumMod val="75000"/>
                  </a:schemeClr>
                </a:solidFill>
                <a:latin typeface="Trebuchet MS" panose="020B0603020202020204" pitchFamily="34" charset="0"/>
              </a:rPr>
              <a:t>Which statements do </a:t>
            </a:r>
            <a:endParaRPr lang="en-GB" sz="4400" b="1" dirty="0" smtClean="0">
              <a:ln>
                <a:solidFill>
                  <a:schemeClr val="bg1"/>
                </a:solidFill>
              </a:ln>
              <a:solidFill>
                <a:schemeClr val="bg2">
                  <a:lumMod val="75000"/>
                </a:schemeClr>
              </a:solidFill>
              <a:latin typeface="Trebuchet MS" panose="020B0603020202020204" pitchFamily="34" charset="0"/>
            </a:endParaRPr>
          </a:p>
          <a:p>
            <a:pPr algn="ctr"/>
            <a:r>
              <a:rPr lang="en-GB" sz="4400" b="1" dirty="0" smtClean="0">
                <a:ln>
                  <a:solidFill>
                    <a:schemeClr val="bg1"/>
                  </a:solidFill>
                </a:ln>
                <a:solidFill>
                  <a:schemeClr val="bg2">
                    <a:lumMod val="75000"/>
                  </a:schemeClr>
                </a:solidFill>
                <a:latin typeface="Trebuchet MS" panose="020B0603020202020204" pitchFamily="34" charset="0"/>
              </a:rPr>
              <a:t>you </a:t>
            </a:r>
            <a:r>
              <a:rPr lang="en-GB" sz="4400" b="1" dirty="0">
                <a:ln>
                  <a:solidFill>
                    <a:schemeClr val="bg1"/>
                  </a:solidFill>
                </a:ln>
                <a:solidFill>
                  <a:schemeClr val="bg2">
                    <a:lumMod val="75000"/>
                  </a:schemeClr>
                </a:solidFill>
                <a:latin typeface="Trebuchet MS" panose="020B0603020202020204" pitchFamily="34" charset="0"/>
              </a:rPr>
              <a:t>agree with?</a:t>
            </a:r>
          </a:p>
          <a:p>
            <a:pPr algn="ctr"/>
            <a:endParaRPr lang="en-GB" sz="4400" b="1" dirty="0">
              <a:ln>
                <a:solidFill>
                  <a:schemeClr val="bg1"/>
                </a:solidFill>
              </a:ln>
              <a:solidFill>
                <a:schemeClr val="bg2">
                  <a:lumMod val="75000"/>
                </a:schemeClr>
              </a:solidFill>
              <a:latin typeface="Trebuchet MS" panose="020B0603020202020204" pitchFamily="34" charset="0"/>
            </a:endParaRPr>
          </a:p>
          <a:p>
            <a:pPr algn="ctr"/>
            <a:r>
              <a:rPr lang="en-GB" sz="4400" b="1" dirty="0">
                <a:ln>
                  <a:solidFill>
                    <a:schemeClr val="bg1"/>
                  </a:solidFill>
                </a:ln>
                <a:solidFill>
                  <a:schemeClr val="bg2">
                    <a:lumMod val="75000"/>
                  </a:schemeClr>
                </a:solidFill>
                <a:latin typeface="Trebuchet MS" panose="020B0603020202020204" pitchFamily="34" charset="0"/>
              </a:rPr>
              <a:t>Which statements do </a:t>
            </a:r>
            <a:endParaRPr lang="en-GB" sz="4400" b="1" dirty="0" smtClean="0">
              <a:ln>
                <a:solidFill>
                  <a:schemeClr val="bg1"/>
                </a:solidFill>
              </a:ln>
              <a:solidFill>
                <a:schemeClr val="bg2">
                  <a:lumMod val="75000"/>
                </a:schemeClr>
              </a:solidFill>
              <a:latin typeface="Trebuchet MS" panose="020B0603020202020204" pitchFamily="34" charset="0"/>
            </a:endParaRPr>
          </a:p>
          <a:p>
            <a:pPr algn="ctr"/>
            <a:r>
              <a:rPr lang="en-GB" sz="4400" b="1" dirty="0" smtClean="0">
                <a:ln>
                  <a:solidFill>
                    <a:schemeClr val="bg1"/>
                  </a:solidFill>
                </a:ln>
                <a:solidFill>
                  <a:schemeClr val="bg2">
                    <a:lumMod val="75000"/>
                  </a:schemeClr>
                </a:solidFill>
                <a:latin typeface="Trebuchet MS" panose="020B0603020202020204" pitchFamily="34" charset="0"/>
              </a:rPr>
              <a:t>you </a:t>
            </a:r>
            <a:r>
              <a:rPr lang="en-GB" sz="4400" b="1" dirty="0">
                <a:ln>
                  <a:solidFill>
                    <a:schemeClr val="bg1"/>
                  </a:solidFill>
                </a:ln>
                <a:solidFill>
                  <a:schemeClr val="bg2">
                    <a:lumMod val="75000"/>
                  </a:schemeClr>
                </a:solidFill>
                <a:latin typeface="Trebuchet MS" panose="020B0603020202020204" pitchFamily="34" charset="0"/>
              </a:rPr>
              <a:t>disagree with?</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661248"/>
            <a:ext cx="798513"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4728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64" y="-1124433"/>
            <a:ext cx="15323774" cy="809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2052736" y="148518"/>
            <a:ext cx="698477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ln>
                  <a:solidFill>
                    <a:schemeClr val="tx1"/>
                  </a:solidFill>
                </a:ln>
                <a:solidFill>
                  <a:srgbClr val="002060"/>
                </a:solidFill>
                <a:latin typeface="Trebuchet MS" panose="020B0603020202020204" pitchFamily="34" charset="0"/>
              </a:rPr>
              <a:t>LESSON</a:t>
            </a:r>
          </a:p>
          <a:p>
            <a:r>
              <a:rPr lang="en-GB" sz="4000" b="1" dirty="0" smtClean="0">
                <a:ln>
                  <a:solidFill>
                    <a:schemeClr val="tx1"/>
                  </a:solidFill>
                </a:ln>
                <a:solidFill>
                  <a:srgbClr val="002060"/>
                </a:solidFill>
                <a:latin typeface="Trebuchet MS" panose="020B0603020202020204" pitchFamily="34" charset="0"/>
              </a:rPr>
              <a:t> OUTCOMES</a:t>
            </a:r>
            <a:endParaRPr lang="en-GB" sz="4000" b="1" dirty="0">
              <a:ln>
                <a:solidFill>
                  <a:schemeClr val="tx1"/>
                </a:solidFill>
              </a:ln>
              <a:solidFill>
                <a:srgbClr val="002060"/>
              </a:solidFill>
              <a:latin typeface="Trebuchet MS" panose="020B0603020202020204" pitchFamily="34" charset="0"/>
            </a:endParaRPr>
          </a:p>
        </p:txBody>
      </p:sp>
      <p:sp>
        <p:nvSpPr>
          <p:cNvPr id="6" name="Rounded Rectangle 5"/>
          <p:cNvSpPr/>
          <p:nvPr/>
        </p:nvSpPr>
        <p:spPr>
          <a:xfrm>
            <a:off x="467544" y="1556792"/>
            <a:ext cx="8352928" cy="4608512"/>
          </a:xfrm>
          <a:prstGeom prst="roundRect">
            <a:avLst/>
          </a:prstGeom>
          <a:solidFill>
            <a:srgbClr val="0B1B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To understand what gambling is</a:t>
            </a:r>
          </a:p>
          <a:p>
            <a:pPr algn="ctr"/>
            <a:endParaRPr lang="en-GB" sz="3200" dirty="0"/>
          </a:p>
          <a:p>
            <a:pPr algn="ctr"/>
            <a:r>
              <a:rPr lang="en-GB" sz="3200" dirty="0"/>
              <a:t>To be able to explain the causes and consequences of gambling</a:t>
            </a:r>
          </a:p>
          <a:p>
            <a:pPr algn="ctr"/>
            <a:endParaRPr lang="en-GB" sz="3200" dirty="0"/>
          </a:p>
          <a:p>
            <a:pPr algn="ctr"/>
            <a:r>
              <a:rPr lang="en-GB" sz="3200" dirty="0"/>
              <a:t>To express what The Salvation Army believes about gambling and to reflect upon their own point of view</a:t>
            </a:r>
          </a:p>
          <a:p>
            <a:pPr algn="ctr"/>
            <a:endParaRPr lang="en-GB" sz="3200" dirty="0"/>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805264"/>
            <a:ext cx="798513"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2065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GB"/>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6752" y="545705"/>
            <a:ext cx="14107656"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endParaRPr lang="en-GB" dirty="0"/>
          </a:p>
        </p:txBody>
      </p:sp>
      <p:sp>
        <p:nvSpPr>
          <p:cNvPr id="8" name="Title 1"/>
          <p:cNvSpPr txBox="1">
            <a:spLocks/>
          </p:cNvSpPr>
          <p:nvPr/>
        </p:nvSpPr>
        <p:spPr>
          <a:xfrm>
            <a:off x="901011" y="105273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600" b="1" dirty="0" smtClean="0">
                <a:solidFill>
                  <a:srgbClr val="0B1B6B"/>
                </a:solidFill>
                <a:latin typeface="Trebuchet MS" panose="020B0603020202020204" pitchFamily="34" charset="0"/>
              </a:rPr>
              <a:t>Gambling is….</a:t>
            </a:r>
            <a:endParaRPr lang="en-GB" sz="6600" b="1" dirty="0">
              <a:solidFill>
                <a:srgbClr val="0B1B6B"/>
              </a:solidFill>
              <a:latin typeface="Trebuchet MS" panose="020B0603020202020204" pitchFamily="34" charset="0"/>
            </a:endParaRPr>
          </a:p>
        </p:txBody>
      </p:sp>
      <p:sp>
        <p:nvSpPr>
          <p:cNvPr id="2" name="TextBox 1"/>
          <p:cNvSpPr txBox="1"/>
          <p:nvPr/>
        </p:nvSpPr>
        <p:spPr>
          <a:xfrm>
            <a:off x="849691" y="5085184"/>
            <a:ext cx="8280920" cy="646331"/>
          </a:xfrm>
          <a:prstGeom prst="rect">
            <a:avLst/>
          </a:prstGeom>
          <a:noFill/>
        </p:spPr>
        <p:txBody>
          <a:bodyPr wrap="square" rtlCol="0">
            <a:spAutoFit/>
          </a:bodyPr>
          <a:lstStyle/>
          <a:p>
            <a:r>
              <a:rPr lang="en-GB" sz="3600" b="1" dirty="0" smtClean="0">
                <a:solidFill>
                  <a:srgbClr val="18128A"/>
                </a:solidFill>
                <a:latin typeface="Trebuchet MS" panose="020B0603020202020204" pitchFamily="34" charset="0"/>
              </a:rPr>
              <a:t>..playing games of chance for money</a:t>
            </a:r>
            <a:endParaRPr lang="en-GB" sz="3600" b="1" dirty="0">
              <a:solidFill>
                <a:srgbClr val="18128A"/>
              </a:solidFill>
              <a:latin typeface="Trebuchet MS" panose="020B0603020202020204" pitchFamily="34" charset="0"/>
            </a:endParaRPr>
          </a:p>
        </p:txBody>
      </p:sp>
    </p:spTree>
    <p:extLst>
      <p:ext uri="{BB962C8B-B14F-4D97-AF65-F5344CB8AC3E}">
        <p14:creationId xmlns:p14="http://schemas.microsoft.com/office/powerpoint/2010/main" val="11617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9" y="-99393"/>
            <a:ext cx="10338725" cy="692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rot="21397139">
            <a:off x="179513" y="1440535"/>
            <a:ext cx="2692742" cy="51571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18128A"/>
                </a:solidFill>
              </a:rPr>
              <a:t>‘</a:t>
            </a:r>
            <a:r>
              <a:rPr lang="en-GB" sz="2400" dirty="0" smtClean="0">
                <a:solidFill>
                  <a:srgbClr val="18128A"/>
                </a:solidFill>
                <a:latin typeface="Trebuchet MS" panose="020B0603020202020204" pitchFamily="34" charset="0"/>
              </a:rPr>
              <a:t>One big win led me to spend thousands of pounds on gambling machines . I think over the last 20 years I have lost about £30,000 to £35,000 on the machines.’</a:t>
            </a:r>
            <a:endParaRPr lang="en-GB" sz="2400" dirty="0">
              <a:solidFill>
                <a:srgbClr val="18128A"/>
              </a:solidFill>
              <a:latin typeface="Trebuchet MS" panose="020B0603020202020204" pitchFamily="34" charset="0"/>
            </a:endParaRPr>
          </a:p>
        </p:txBody>
      </p:sp>
      <p:sp>
        <p:nvSpPr>
          <p:cNvPr id="13" name="Content Placeholder 6"/>
          <p:cNvSpPr txBox="1">
            <a:spLocks/>
          </p:cNvSpPr>
          <p:nvPr/>
        </p:nvSpPr>
        <p:spPr>
          <a:xfrm>
            <a:off x="5580112" y="1427223"/>
            <a:ext cx="3419872" cy="525658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en-GB" sz="2400" dirty="0" smtClean="0">
                <a:solidFill>
                  <a:srgbClr val="18128A"/>
                </a:solidFill>
                <a:latin typeface="Trebuchet MS" panose="020B0603020202020204" pitchFamily="34" charset="0"/>
              </a:rPr>
              <a:t>‘I would put £10 in, then it went up to £20, and then £50. When I lost my job due to redundancy I lied about working night shifts. I lied to my partner, to my friends, and I would gamble any money I had in the hope I could make it right again.’</a:t>
            </a:r>
            <a:endParaRPr lang="en-GB" sz="2400" dirty="0">
              <a:solidFill>
                <a:srgbClr val="18128A"/>
              </a:solidFill>
              <a:latin typeface="Trebuchet MS" panose="020B0603020202020204" pitchFamily="34" charset="0"/>
            </a:endParaRPr>
          </a:p>
        </p:txBody>
      </p:sp>
      <p:sp>
        <p:nvSpPr>
          <p:cNvPr id="15" name="Rounded Rectangle 14"/>
          <p:cNvSpPr/>
          <p:nvPr/>
        </p:nvSpPr>
        <p:spPr>
          <a:xfrm rot="216734">
            <a:off x="2858411" y="1458749"/>
            <a:ext cx="2713169" cy="51207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rgbClr val="18128A"/>
                </a:solidFill>
                <a:latin typeface="Trebuchet MS" panose="020B0603020202020204" pitchFamily="34" charset="0"/>
              </a:rPr>
              <a:t>‘I started lying about every aspect of my life. I couldn’t get myself into the frame of mind to be able to get a job. I was just focused on chasing my losses in the hope of a big win.’</a:t>
            </a:r>
            <a:endParaRPr lang="en-GB" sz="2400" dirty="0">
              <a:solidFill>
                <a:srgbClr val="18128A"/>
              </a:solidFill>
              <a:latin typeface="Trebuchet MS" panose="020B0603020202020204" pitchFamily="34" charset="0"/>
            </a:endParaRPr>
          </a:p>
        </p:txBody>
      </p:sp>
      <p:sp>
        <p:nvSpPr>
          <p:cNvPr id="11" name="Title 10"/>
          <p:cNvSpPr>
            <a:spLocks noGrp="1"/>
          </p:cNvSpPr>
          <p:nvPr>
            <p:ph type="title"/>
          </p:nvPr>
        </p:nvSpPr>
        <p:spPr/>
        <p:txBody>
          <a:bodyPr/>
          <a:lstStyle/>
          <a:p>
            <a:endParaRPr lang="en-GB" dirty="0"/>
          </a:p>
        </p:txBody>
      </p:sp>
      <p:sp>
        <p:nvSpPr>
          <p:cNvPr id="17" name="Title 1"/>
          <p:cNvSpPr txBox="1">
            <a:spLocks/>
          </p:cNvSpPr>
          <p:nvPr/>
        </p:nvSpPr>
        <p:spPr>
          <a:xfrm>
            <a:off x="1509169" y="0"/>
            <a:ext cx="6480720" cy="1427223"/>
          </a:xfrm>
          <a:prstGeom prst="rect">
            <a:avLst/>
          </a:prstGeom>
          <a:gradFill>
            <a:gsLst>
              <a:gs pos="100000">
                <a:srgbClr val="18128A">
                  <a:alpha val="69000"/>
                </a:srgbClr>
              </a:gs>
              <a:gs pos="100000">
                <a:schemeClr val="accent1">
                  <a:tint val="23500"/>
                  <a:satMod val="160000"/>
                </a:schemeClr>
              </a:gs>
            </a:gsLst>
            <a:lin ang="2700000" scaled="1"/>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smtClean="0">
                <a:ln>
                  <a:solidFill>
                    <a:schemeClr val="tx1"/>
                  </a:solidFill>
                </a:ln>
              </a:rPr>
              <a:t>Andy had an addiction to </a:t>
            </a:r>
            <a:br>
              <a:rPr lang="en-GB" sz="4000" dirty="0" smtClean="0">
                <a:ln>
                  <a:solidFill>
                    <a:schemeClr val="tx1"/>
                  </a:solidFill>
                </a:ln>
              </a:rPr>
            </a:br>
            <a:r>
              <a:rPr lang="en-GB" sz="4000" dirty="0" smtClean="0">
                <a:ln>
                  <a:solidFill>
                    <a:schemeClr val="tx1"/>
                  </a:solidFill>
                </a:ln>
              </a:rPr>
              <a:t>gambling machines</a:t>
            </a:r>
            <a:endParaRPr lang="en-GB" sz="4000" dirty="0">
              <a:ln>
                <a:solidFill>
                  <a:schemeClr val="tx1"/>
                </a:solidFill>
              </a:ln>
            </a:endParaRPr>
          </a:p>
        </p:txBody>
      </p:sp>
    </p:spTree>
    <p:extLst>
      <p:ext uri="{BB962C8B-B14F-4D97-AF65-F5344CB8AC3E}">
        <p14:creationId xmlns:p14="http://schemas.microsoft.com/office/powerpoint/2010/main" val="754698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4864" y="-1124433"/>
            <a:ext cx="15323774" cy="809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2196752" y="111966"/>
            <a:ext cx="705678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smtClean="0">
                <a:ln>
                  <a:solidFill>
                    <a:schemeClr val="tx1"/>
                  </a:solidFill>
                </a:ln>
                <a:solidFill>
                  <a:srgbClr val="002060"/>
                </a:solidFill>
                <a:latin typeface="Trebuchet MS" panose="020B0603020202020204" pitchFamily="34" charset="0"/>
              </a:rPr>
              <a:t>LESSON</a:t>
            </a:r>
          </a:p>
          <a:p>
            <a:r>
              <a:rPr lang="en-GB" sz="4000" b="1" dirty="0" smtClean="0">
                <a:ln>
                  <a:solidFill>
                    <a:schemeClr val="tx1"/>
                  </a:solidFill>
                </a:ln>
                <a:solidFill>
                  <a:srgbClr val="002060"/>
                </a:solidFill>
                <a:latin typeface="Trebuchet MS" panose="020B0603020202020204" pitchFamily="34" charset="0"/>
              </a:rPr>
              <a:t> OUTCOMES</a:t>
            </a:r>
            <a:endParaRPr lang="en-GB" sz="4000" b="1" dirty="0">
              <a:ln>
                <a:solidFill>
                  <a:schemeClr val="tx1"/>
                </a:solidFill>
              </a:ln>
              <a:solidFill>
                <a:srgbClr val="002060"/>
              </a:solidFill>
              <a:latin typeface="Trebuchet MS" panose="020B0603020202020204" pitchFamily="34" charset="0"/>
            </a:endParaRPr>
          </a:p>
        </p:txBody>
      </p:sp>
      <p:sp>
        <p:nvSpPr>
          <p:cNvPr id="6" name="Rounded Rectangle 5"/>
          <p:cNvSpPr/>
          <p:nvPr/>
        </p:nvSpPr>
        <p:spPr>
          <a:xfrm>
            <a:off x="467544" y="1556792"/>
            <a:ext cx="8352928" cy="4608512"/>
          </a:xfrm>
          <a:prstGeom prst="roundRect">
            <a:avLst/>
          </a:prstGeom>
          <a:solidFill>
            <a:srgbClr val="0B1B6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To understand what gambling is</a:t>
            </a:r>
          </a:p>
          <a:p>
            <a:pPr algn="ctr"/>
            <a:endParaRPr lang="en-GB" sz="3200" dirty="0"/>
          </a:p>
          <a:p>
            <a:pPr algn="ctr"/>
            <a:r>
              <a:rPr lang="en-GB" sz="3200" dirty="0"/>
              <a:t>To be able to explain the causes and consequences of gambling</a:t>
            </a:r>
          </a:p>
          <a:p>
            <a:pPr algn="ctr"/>
            <a:endParaRPr lang="en-GB" sz="3200" dirty="0"/>
          </a:p>
          <a:p>
            <a:pPr algn="ctr"/>
            <a:r>
              <a:rPr lang="en-GB" sz="3200" dirty="0"/>
              <a:t>To express what The Salvation Army believes about gambling and to reflect upon their own point of view</a:t>
            </a: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805264"/>
            <a:ext cx="798513"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7279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latin typeface="Trebuchet MS" panose="020B0603020202020204" pitchFamily="34" charset="0"/>
              </a:rPr>
              <a:t>THE SALVATION ARMY</a:t>
            </a:r>
            <a:endParaRPr lang="en-GB" dirty="0">
              <a:latin typeface="Trebuchet MS" panose="020B0603020202020204" pitchFamily="34" charset="0"/>
            </a:endParaRPr>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3" y="1090612"/>
            <a:ext cx="9351963"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36516" y="1340768"/>
            <a:ext cx="9977108" cy="4606132"/>
          </a:xfrm>
          <a:prstGeom prst="roundRect">
            <a:avLst/>
          </a:prstGeom>
          <a:gradFill>
            <a:gsLst>
              <a:gs pos="0">
                <a:schemeClr val="accent1">
                  <a:tint val="66000"/>
                  <a:satMod val="160000"/>
                </a:schemeClr>
              </a:gs>
              <a:gs pos="0">
                <a:schemeClr val="accent1">
                  <a:tint val="44500"/>
                  <a:satMod val="160000"/>
                  <a:alpha val="5200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n>
                  <a:solidFill>
                    <a:schemeClr val="bg1"/>
                  </a:solidFill>
                </a:ln>
                <a:solidFill>
                  <a:schemeClr val="bg2">
                    <a:lumMod val="75000"/>
                  </a:schemeClr>
                </a:solidFill>
                <a:latin typeface="Trebuchet MS" panose="020B0603020202020204" pitchFamily="34" charset="0"/>
              </a:rPr>
              <a:t>What are reasons that The Salvation Army is against all forms of gambling?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5661248"/>
            <a:ext cx="798513"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501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9" y="-99393"/>
            <a:ext cx="10338725" cy="692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ounded Rectangle 11"/>
          <p:cNvSpPr/>
          <p:nvPr/>
        </p:nvSpPr>
        <p:spPr>
          <a:xfrm rot="21397139">
            <a:off x="233575" y="1381728"/>
            <a:ext cx="9125736" cy="51571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8128A"/>
                </a:solidFill>
                <a:latin typeface="Trebuchet MS" panose="020B0603020202020204" pitchFamily="34" charset="0"/>
              </a:rPr>
              <a:t>Andy ended up homeless after his relationship broke down due to his addiction. He then stayed at The Salvation Army’s City Road </a:t>
            </a:r>
            <a:r>
              <a:rPr lang="en-GB" sz="2400" dirty="0" err="1">
                <a:solidFill>
                  <a:srgbClr val="18128A"/>
                </a:solidFill>
                <a:latin typeface="Trebuchet MS" panose="020B0603020202020204" pitchFamily="34" charset="0"/>
              </a:rPr>
              <a:t>Lifehouse</a:t>
            </a:r>
            <a:r>
              <a:rPr lang="en-GB" sz="2400" dirty="0">
                <a:solidFill>
                  <a:srgbClr val="18128A"/>
                </a:solidFill>
                <a:latin typeface="Trebuchet MS" panose="020B0603020202020204" pitchFamily="34" charset="0"/>
              </a:rPr>
              <a:t> in Newcastle-upon-Tyne.</a:t>
            </a:r>
          </a:p>
          <a:p>
            <a:pPr algn="ctr"/>
            <a:endParaRPr lang="en-GB" sz="2400" dirty="0">
              <a:solidFill>
                <a:srgbClr val="18128A"/>
              </a:solidFill>
              <a:latin typeface="Trebuchet MS" panose="020B0603020202020204" pitchFamily="34" charset="0"/>
            </a:endParaRPr>
          </a:p>
          <a:p>
            <a:pPr algn="ctr"/>
            <a:r>
              <a:rPr lang="en-GB" sz="2400" dirty="0">
                <a:solidFill>
                  <a:srgbClr val="18128A"/>
                </a:solidFill>
                <a:latin typeface="Trebuchet MS" panose="020B0603020202020204" pitchFamily="34" charset="0"/>
              </a:rPr>
              <a:t>There he was enrolled on a 24-session course run by NECA, a charity working with people who have addictions.</a:t>
            </a:r>
          </a:p>
          <a:p>
            <a:pPr algn="ctr"/>
            <a:endParaRPr lang="en-GB" sz="2400" dirty="0">
              <a:solidFill>
                <a:srgbClr val="18128A"/>
              </a:solidFill>
              <a:latin typeface="Trebuchet MS" panose="020B0603020202020204" pitchFamily="34" charset="0"/>
            </a:endParaRPr>
          </a:p>
          <a:p>
            <a:pPr algn="ctr"/>
            <a:r>
              <a:rPr lang="en-GB" sz="2400" dirty="0">
                <a:solidFill>
                  <a:srgbClr val="18128A"/>
                </a:solidFill>
                <a:latin typeface="Trebuchet MS" panose="020B0603020202020204" pitchFamily="34" charset="0"/>
              </a:rPr>
              <a:t>During his stay with The Salvation Army Andy worked with Gamblers Anonymous and NECA to help him on the road to recovery. Andy knows he will need support with this for the rest of his life, but he is working hard to rebuild relationships with his friends and family and also to rebuild the trust with his partner.</a:t>
            </a:r>
          </a:p>
        </p:txBody>
      </p:sp>
      <p:sp>
        <p:nvSpPr>
          <p:cNvPr id="11" name="Title 10"/>
          <p:cNvSpPr>
            <a:spLocks noGrp="1"/>
          </p:cNvSpPr>
          <p:nvPr>
            <p:ph type="title"/>
          </p:nvPr>
        </p:nvSpPr>
        <p:spPr/>
        <p:txBody>
          <a:bodyPr/>
          <a:lstStyle/>
          <a:p>
            <a:endParaRPr lang="en-GB" dirty="0"/>
          </a:p>
        </p:txBody>
      </p:sp>
      <p:sp>
        <p:nvSpPr>
          <p:cNvPr id="17" name="Title 1"/>
          <p:cNvSpPr txBox="1">
            <a:spLocks/>
          </p:cNvSpPr>
          <p:nvPr/>
        </p:nvSpPr>
        <p:spPr>
          <a:xfrm>
            <a:off x="1509169" y="0"/>
            <a:ext cx="6480720" cy="1427223"/>
          </a:xfrm>
          <a:prstGeom prst="rect">
            <a:avLst/>
          </a:prstGeom>
          <a:gradFill>
            <a:gsLst>
              <a:gs pos="100000">
                <a:srgbClr val="18128A">
                  <a:alpha val="69000"/>
                </a:srgbClr>
              </a:gs>
              <a:gs pos="100000">
                <a:schemeClr val="accent1">
                  <a:tint val="23500"/>
                  <a:satMod val="160000"/>
                </a:schemeClr>
              </a:gs>
            </a:gsLst>
            <a:lin ang="2700000" scaled="1"/>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smtClean="0">
                <a:ln>
                  <a:solidFill>
                    <a:schemeClr val="tx1"/>
                  </a:solidFill>
                </a:ln>
              </a:rPr>
              <a:t>How did The Salvation Army help Andy? </a:t>
            </a:r>
            <a:endParaRPr lang="en-GB" sz="4000" dirty="0">
              <a:ln>
                <a:solidFill>
                  <a:schemeClr val="tx1"/>
                </a:solidFill>
              </a:ln>
            </a:endParaRPr>
          </a:p>
        </p:txBody>
      </p:sp>
    </p:spTree>
    <p:extLst>
      <p:ext uri="{BB962C8B-B14F-4D97-AF65-F5344CB8AC3E}">
        <p14:creationId xmlns:p14="http://schemas.microsoft.com/office/powerpoint/2010/main" val="2309391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146" name="Picture 2" descr="http://www.sxc.hu/pic/l/t/th/thegnome54/1223174_813183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1668" y="-963488"/>
            <a:ext cx="12889432" cy="9667074"/>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6222" y="692696"/>
            <a:ext cx="5161536" cy="331236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8128A"/>
                </a:solidFill>
                <a:latin typeface="Trebuchet MS" panose="020B0603020202020204" pitchFamily="34" charset="0"/>
              </a:rPr>
              <a:t>[Jesus said] ‘No servant can serve two masters. Either he will hate the one and love the other, or he will be devoted to the one and despise the other. You cannot serve both God and money.’</a:t>
            </a:r>
          </a:p>
          <a:p>
            <a:pPr algn="ctr"/>
            <a:r>
              <a:rPr lang="en-GB" sz="2400" dirty="0">
                <a:solidFill>
                  <a:srgbClr val="18128A"/>
                </a:solidFill>
                <a:latin typeface="Trebuchet MS" panose="020B0603020202020204" pitchFamily="34" charset="0"/>
              </a:rPr>
              <a:t>Luke 16:13 NIV</a:t>
            </a:r>
          </a:p>
        </p:txBody>
      </p:sp>
      <p:sp>
        <p:nvSpPr>
          <p:cNvPr id="11" name="Content Placeholder 6"/>
          <p:cNvSpPr txBox="1">
            <a:spLocks/>
          </p:cNvSpPr>
          <p:nvPr/>
        </p:nvSpPr>
        <p:spPr>
          <a:xfrm rot="229501">
            <a:off x="5074218" y="-45183"/>
            <a:ext cx="3929190" cy="434626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buNone/>
            </a:pPr>
            <a:r>
              <a:rPr lang="en-GB" sz="2400" dirty="0">
                <a:solidFill>
                  <a:srgbClr val="18128A"/>
                </a:solidFill>
              </a:rPr>
              <a:t>‘Do nothing out of selfish ambition or vain conceit. Rather, in humility value others above yourselves, not looking to your own interests but each of you to the interests of the others.’</a:t>
            </a:r>
          </a:p>
          <a:p>
            <a:pPr marL="0" indent="0">
              <a:buNone/>
            </a:pPr>
            <a:r>
              <a:rPr lang="en-GB" sz="2400" dirty="0">
                <a:solidFill>
                  <a:srgbClr val="18128A"/>
                </a:solidFill>
              </a:rPr>
              <a:t>Philippians 2:3-4 NIV</a:t>
            </a:r>
          </a:p>
          <a:p>
            <a:pPr marL="0" indent="0">
              <a:buNone/>
            </a:pPr>
            <a:endParaRPr lang="en-GB" sz="2400" dirty="0">
              <a:solidFill>
                <a:srgbClr val="18128A"/>
              </a:solidFill>
            </a:endParaRPr>
          </a:p>
        </p:txBody>
      </p:sp>
      <p:sp>
        <p:nvSpPr>
          <p:cNvPr id="12" name="Rounded Rectangle 11"/>
          <p:cNvSpPr/>
          <p:nvPr/>
        </p:nvSpPr>
        <p:spPr>
          <a:xfrm>
            <a:off x="348040" y="3870049"/>
            <a:ext cx="2906703" cy="270825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18128A"/>
              </a:solidFill>
              <a:latin typeface="Trebuchet MS" panose="020B0603020202020204" pitchFamily="34" charset="0"/>
            </a:endParaRPr>
          </a:p>
          <a:p>
            <a:pPr algn="ctr"/>
            <a:r>
              <a:rPr lang="en-GB" sz="2400" dirty="0">
                <a:solidFill>
                  <a:srgbClr val="18128A"/>
                </a:solidFill>
                <a:latin typeface="Trebuchet MS" panose="020B0603020202020204" pitchFamily="34" charset="0"/>
              </a:rPr>
              <a:t>‘Love your neighbour as yourself.’</a:t>
            </a:r>
          </a:p>
          <a:p>
            <a:pPr algn="ctr"/>
            <a:r>
              <a:rPr lang="en-GB" sz="2400" dirty="0">
                <a:solidFill>
                  <a:srgbClr val="18128A"/>
                </a:solidFill>
                <a:latin typeface="Trebuchet MS" panose="020B0603020202020204" pitchFamily="34" charset="0"/>
              </a:rPr>
              <a:t>Matthew 22:39 NIV</a:t>
            </a:r>
          </a:p>
        </p:txBody>
      </p:sp>
      <p:sp>
        <p:nvSpPr>
          <p:cNvPr id="15" name="Rounded Rectangle 14"/>
          <p:cNvSpPr/>
          <p:nvPr/>
        </p:nvSpPr>
        <p:spPr>
          <a:xfrm>
            <a:off x="3216835" y="4005064"/>
            <a:ext cx="6375516" cy="248889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B1B6B"/>
                </a:solidFill>
                <a:latin typeface="Trebuchet MS" panose="020B0603020202020204" pitchFamily="34" charset="0"/>
              </a:rPr>
              <a:t>‘Keep your lives free from the love of money and be content with what you have, because God has said, “Never will I leave you; never will I forsake you.”’</a:t>
            </a:r>
          </a:p>
          <a:p>
            <a:r>
              <a:rPr lang="en-GB" sz="2400" dirty="0">
                <a:solidFill>
                  <a:srgbClr val="0B1B6B"/>
                </a:solidFill>
                <a:latin typeface="Trebuchet MS" panose="020B0603020202020204" pitchFamily="34" charset="0"/>
              </a:rPr>
              <a:t>Hebrews 13:5 NIV</a:t>
            </a:r>
          </a:p>
        </p:txBody>
      </p:sp>
      <p:sp>
        <p:nvSpPr>
          <p:cNvPr id="17" name="Title 1"/>
          <p:cNvSpPr txBox="1">
            <a:spLocks/>
          </p:cNvSpPr>
          <p:nvPr/>
        </p:nvSpPr>
        <p:spPr>
          <a:xfrm>
            <a:off x="1130506" y="-57382"/>
            <a:ext cx="4248473" cy="908720"/>
          </a:xfrm>
          <a:prstGeom prst="rect">
            <a:avLst/>
          </a:prstGeom>
          <a:gradFill>
            <a:gsLst>
              <a:gs pos="100000">
                <a:srgbClr val="18128A">
                  <a:alpha val="69000"/>
                </a:srgbClr>
              </a:gs>
              <a:gs pos="100000">
                <a:schemeClr val="accent1">
                  <a:tint val="23500"/>
                  <a:satMod val="160000"/>
                </a:schemeClr>
              </a:gs>
            </a:gsLst>
            <a:lin ang="2700000" scaled="1"/>
          </a:gra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dirty="0" smtClean="0">
                <a:ln>
                  <a:solidFill>
                    <a:schemeClr val="tx1"/>
                  </a:solidFill>
                </a:ln>
              </a:rPr>
              <a:t>BIBLE TEACHINGS</a:t>
            </a:r>
            <a:endParaRPr lang="en-GB" sz="4000" dirty="0">
              <a:ln>
                <a:solidFill>
                  <a:schemeClr val="tx1"/>
                </a:solidFill>
              </a:ln>
            </a:endParaRPr>
          </a:p>
        </p:txBody>
      </p:sp>
    </p:spTree>
    <p:extLst>
      <p:ext uri="{BB962C8B-B14F-4D97-AF65-F5344CB8AC3E}">
        <p14:creationId xmlns:p14="http://schemas.microsoft.com/office/powerpoint/2010/main" val="3671231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727</TotalTime>
  <Words>567</Words>
  <Application>Microsoft Office PowerPoint</Application>
  <PresentationFormat>On-screen Show (4:3)</PresentationFormat>
  <Paragraphs>54</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Trebuchet MS</vt:lpstr>
      <vt:lpstr>Office Theme</vt:lpstr>
      <vt:lpstr>GAMBLING AND THE SALVATION ARMY </vt:lpstr>
      <vt:lpstr>YOUR OPINION</vt:lpstr>
      <vt:lpstr>PowerPoint Presentation</vt:lpstr>
      <vt:lpstr>PowerPoint Presentation</vt:lpstr>
      <vt:lpstr>PowerPoint Presentation</vt:lpstr>
      <vt:lpstr>PowerPoint Presentation</vt:lpstr>
      <vt:lpstr>THE SALVATION ARMY</vt:lpstr>
      <vt:lpstr>PowerPoint Presentation</vt:lpstr>
      <vt:lpstr>PowerPoint Presentation</vt:lpstr>
      <vt:lpstr>PLENARY</vt:lpstr>
      <vt:lpstr>PowerPoint Presentation</vt:lpstr>
    </vt:vector>
  </TitlesOfParts>
  <Company>The Salvation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GAMBLING</dc:title>
  <dc:creator>Rachel Kane</dc:creator>
  <cp:lastModifiedBy>Rebecca A.</cp:lastModifiedBy>
  <cp:revision>29</cp:revision>
  <cp:lastPrinted>2014-02-28T07:30:17Z</cp:lastPrinted>
  <dcterms:created xsi:type="dcterms:W3CDTF">2014-02-13T11:47:14Z</dcterms:created>
  <dcterms:modified xsi:type="dcterms:W3CDTF">2019-11-26T08:30:38Z</dcterms:modified>
</cp:coreProperties>
</file>