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55" r:id="rId2"/>
    <p:sldId id="296" r:id="rId3"/>
    <p:sldId id="351" r:id="rId4"/>
    <p:sldId id="348" r:id="rId5"/>
    <p:sldId id="333" r:id="rId6"/>
    <p:sldId id="346" r:id="rId7"/>
    <p:sldId id="352" r:id="rId8"/>
    <p:sldId id="353" r:id="rId9"/>
    <p:sldId id="340" r:id="rId10"/>
    <p:sldId id="341" r:id="rId11"/>
    <p:sldId id="342" r:id="rId12"/>
    <p:sldId id="344" r:id="rId13"/>
    <p:sldId id="354" r:id="rId14"/>
    <p:sldId id="349" r:id="rId15"/>
    <p:sldId id="350" r:id="rId16"/>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50F"/>
    <a:srgbClr val="CAD1B9"/>
    <a:srgbClr val="D0C866"/>
    <a:srgbClr val="009094"/>
    <a:srgbClr val="006576"/>
    <a:srgbClr val="017B93"/>
    <a:srgbClr val="33CC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3622" autoAdjust="0"/>
  </p:normalViewPr>
  <p:slideViewPr>
    <p:cSldViewPr>
      <p:cViewPr varScale="1">
        <p:scale>
          <a:sx n="64" d="100"/>
          <a:sy n="64" d="100"/>
        </p:scale>
        <p:origin x="13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7" d="100"/>
          <a:sy n="77" d="100"/>
        </p:scale>
        <p:origin x="-219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62467"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62468"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62469"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56F99CD-E885-4E0D-9454-14D5D3A6D307}"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2662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9460" name="Rectangle 4"/>
          <p:cNvSpPr>
            <a:spLocks noRo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6630"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26631"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07802D5-7163-4D1D-ABBD-8C23DDE3B28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917575" y="744538"/>
            <a:ext cx="4962525" cy="3722687"/>
          </a:xfrm>
          <a:ln/>
        </p:spPr>
      </p:sp>
      <p:sp>
        <p:nvSpPr>
          <p:cNvPr id="2048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62FA14E-230C-44A7-BC80-B156F57C6E34}" type="slidenum">
              <a:rPr lang="en-GB" altLang="en-US"/>
              <a:pPr eaLnBrk="1" hangingPunct="1">
                <a:spcBef>
                  <a:spcPct val="0"/>
                </a:spcBef>
              </a:pPr>
              <a:t>3</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917575" y="744538"/>
            <a:ext cx="4962525" cy="3722687"/>
          </a:xfrm>
          <a:ln/>
        </p:spPr>
      </p:sp>
      <p:sp>
        <p:nvSpPr>
          <p:cNvPr id="2150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15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841C31C-EAAA-4695-92E4-0132190061E4}" type="slidenum">
              <a:rPr lang="en-GB" altLang="en-US"/>
              <a:pPr eaLnBrk="1" hangingPunct="1">
                <a:spcBef>
                  <a:spcPct val="0"/>
                </a:spcBef>
              </a:pPr>
              <a:t>4</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917575" y="744538"/>
            <a:ext cx="4962525" cy="3722687"/>
          </a:xfrm>
          <a:ln/>
        </p:spPr>
      </p:sp>
      <p:sp>
        <p:nvSpPr>
          <p:cNvPr id="2253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DCAAEA3-7FF7-4739-A050-6616D0D1FB21}" type="slidenum">
              <a:rPr lang="en-GB" altLang="en-US"/>
              <a:pPr eaLnBrk="1" hangingPunct="1">
                <a:spcBef>
                  <a:spcPct val="0"/>
                </a:spcBef>
              </a:pPr>
              <a:t>14</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5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GB"/>
          </a:p>
        </p:txBody>
      </p:sp>
      <p:sp>
        <p:nvSpPr>
          <p:cNvPr id="3" name="Rectangle 6"/>
          <p:cNvSpPr>
            <a:spLocks noGrp="1" noChangeArrowheads="1"/>
          </p:cNvSpPr>
          <p:nvPr>
            <p:ph type="sldNum" sz="quarter" idx="11"/>
          </p:nvPr>
        </p:nvSpPr>
        <p:spPr/>
        <p:txBody>
          <a:bodyPr/>
          <a:lstStyle>
            <a:lvl1pPr>
              <a:defRPr/>
            </a:lvl1pPr>
          </a:lstStyle>
          <a:p>
            <a:fld id="{3721E241-8F2D-4D43-81A0-59450025E941}" type="slidenum">
              <a:rPr lang="en-GB" altLang="en-US"/>
              <a:pPr/>
              <a:t>‹#›</a:t>
            </a:fld>
            <a:endParaRPr lang="en-GB" altLang="en-US"/>
          </a:p>
        </p:txBody>
      </p:sp>
    </p:spTree>
    <p:extLst>
      <p:ext uri="{BB962C8B-B14F-4D97-AF65-F5344CB8AC3E}">
        <p14:creationId xmlns:p14="http://schemas.microsoft.com/office/powerpoint/2010/main" val="2472635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4BC5F3-0592-427A-8F4A-BDFB9B1CF747}" type="slidenum">
              <a:rPr lang="en-GB" altLang="en-US"/>
              <a:pPr/>
              <a:t>‹#›</a:t>
            </a:fld>
            <a:endParaRPr lang="en-GB" altLang="en-US"/>
          </a:p>
        </p:txBody>
      </p:sp>
      <p:pic>
        <p:nvPicPr>
          <p:cNvPr id="1031" name="Picture 7"/>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950" y="-171450"/>
            <a:ext cx="9299575" cy="232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0" r:id="rId1"/>
    <p:sldLayoutId id="2147483711"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http://www.freeimages.com/pic/l/v/va/val-j/930009_903336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9000"/>
            <a:ext cx="103536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rot="21329635">
            <a:off x="646113" y="2051050"/>
            <a:ext cx="7531100" cy="2814638"/>
          </a:xfrm>
          <a:prstGeom prst="roundRect">
            <a:avLst/>
          </a:prstGeom>
          <a:solidFill>
            <a:srgbClr val="F1650F"/>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solidFill>
                  <a:schemeClr val="bg1"/>
                </a:solidFill>
                <a:effectLst>
                  <a:outerShdw blurRad="38100" dist="38100" dir="2700000" algn="tl">
                    <a:srgbClr val="000000">
                      <a:alpha val="43137"/>
                    </a:srgbClr>
                  </a:outerShdw>
                </a:effectLst>
              </a:rPr>
              <a:t>If you could change one physical feature about yourself, what would it be?</a:t>
            </a:r>
          </a:p>
        </p:txBody>
      </p:sp>
      <p:sp>
        <p:nvSpPr>
          <p:cNvPr id="6" name="Rounded Rectangle 5"/>
          <p:cNvSpPr/>
          <p:nvPr/>
        </p:nvSpPr>
        <p:spPr>
          <a:xfrm>
            <a:off x="490538" y="5157788"/>
            <a:ext cx="3816350" cy="1439862"/>
          </a:xfrm>
          <a:prstGeom prst="roundRect">
            <a:avLst/>
          </a:prstGeom>
          <a:solidFill>
            <a:schemeClr val="bg1">
              <a:alpha val="74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latin typeface="Trebuchet MS" panose="020B0603020202020204" pitchFamily="34" charset="0"/>
              </a:rPr>
              <a:t>What would the advantages be of people being able to choose their own physical features?</a:t>
            </a:r>
          </a:p>
        </p:txBody>
      </p:sp>
      <p:sp>
        <p:nvSpPr>
          <p:cNvPr id="7" name="Rounded Rectangle 6"/>
          <p:cNvSpPr/>
          <p:nvPr/>
        </p:nvSpPr>
        <p:spPr>
          <a:xfrm rot="21242013">
            <a:off x="4773613" y="4943475"/>
            <a:ext cx="4127500" cy="1333500"/>
          </a:xfrm>
          <a:prstGeom prst="roundRect">
            <a:avLst/>
          </a:prstGeom>
          <a:solidFill>
            <a:schemeClr val="bg1">
              <a:alpha val="74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002060"/>
                </a:solidFill>
                <a:latin typeface="Trebuchet MS" panose="020B0603020202020204" pitchFamily="34" charset="0"/>
              </a:rPr>
              <a:t>What would the disadvantages be of people being able to choose their own physical features?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pic>
        <p:nvPicPr>
          <p:cNvPr id="13314" name="Picture 5" descr="http://www.freeimages.com/pic/l/s/so/socyo/953432_13476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2138363"/>
            <a:ext cx="9247187" cy="693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124075" y="2565400"/>
            <a:ext cx="6337300" cy="4005263"/>
          </a:xfrm>
          <a:prstGeom prst="roundRect">
            <a:avLst/>
          </a:prstGeom>
          <a:solidFill>
            <a:srgbClr val="F1650F">
              <a:alpha val="79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3200" b="1" dirty="0">
                <a:solidFill>
                  <a:srgbClr val="002060"/>
                </a:solidFill>
                <a:latin typeface="Trebuchet MS" panose="020B0603020202020204" pitchFamily="34" charset="0"/>
              </a:rPr>
              <a:t>‘The earth is the Lord’s, and everything in it, the world, and all who live in it; for he founded it on the seas and established it on the waters.’ </a:t>
            </a:r>
          </a:p>
          <a:p>
            <a:pPr>
              <a:defRPr/>
            </a:pPr>
            <a:r>
              <a:rPr lang="en-GB" sz="3200" b="1" dirty="0">
                <a:solidFill>
                  <a:srgbClr val="002060"/>
                </a:solidFill>
                <a:latin typeface="Trebuchet MS" panose="020B0603020202020204" pitchFamily="34" charset="0"/>
              </a:rPr>
              <a:t>Psalm 24:1-2 (NIV)</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pic>
        <p:nvPicPr>
          <p:cNvPr id="14338" name="Picture 4" descr="http://www.freeimages.com/pic/l/v/va/val-j/930009_903336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9000"/>
            <a:ext cx="103536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403350" y="2492375"/>
            <a:ext cx="6553200" cy="3600450"/>
          </a:xfrm>
          <a:prstGeom prst="roundRect">
            <a:avLst/>
          </a:prstGeom>
          <a:solidFill>
            <a:srgbClr val="F1650F">
              <a:alpha val="80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3200" b="1" dirty="0">
                <a:solidFill>
                  <a:srgbClr val="002060"/>
                </a:solidFill>
                <a:latin typeface="Trebuchet MS" panose="020B0603020202020204" pitchFamily="34" charset="0"/>
              </a:rPr>
              <a:t>‘Do you not know that your bodies are temples of the Holy Spirit, who is in you, whom you have received from God? You are not your own.’ </a:t>
            </a:r>
          </a:p>
          <a:p>
            <a:pPr>
              <a:defRPr/>
            </a:pPr>
            <a:r>
              <a:rPr lang="en-GB" sz="3200" b="1" dirty="0">
                <a:solidFill>
                  <a:srgbClr val="002060"/>
                </a:solidFill>
                <a:latin typeface="Trebuchet MS" panose="020B0603020202020204" pitchFamily="34" charset="0"/>
              </a:rPr>
              <a:t>1 Corinthians 6:19 (NIV)</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sp>
        <p:nvSpPr>
          <p:cNvPr id="5" name="Rounded Rectangle 4"/>
          <p:cNvSpPr/>
          <p:nvPr/>
        </p:nvSpPr>
        <p:spPr>
          <a:xfrm>
            <a:off x="107950" y="2276475"/>
            <a:ext cx="8856663" cy="4392613"/>
          </a:xfrm>
          <a:prstGeom prst="roundRect">
            <a:avLst/>
          </a:prstGeom>
          <a:solidFill>
            <a:srgbClr val="F1650F">
              <a:alpha val="66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400" b="1" dirty="0">
                <a:solidFill>
                  <a:srgbClr val="002060"/>
                </a:solidFill>
                <a:latin typeface="Trebuchet MS" panose="020B0603020202020204" pitchFamily="34" charset="0"/>
              </a:rPr>
              <a:t>‘Then God said, “Let us make mankind in our image, in our likeness, so that they may rule over the fish in the sea and the birds in the sky, over the livestock and all the wild animals, and over all the creatures that move along the ground.”</a:t>
            </a:r>
          </a:p>
          <a:p>
            <a:pPr>
              <a:defRPr/>
            </a:pPr>
            <a:endParaRPr lang="en-GB" sz="2400" b="1" dirty="0">
              <a:solidFill>
                <a:srgbClr val="002060"/>
              </a:solidFill>
              <a:latin typeface="Trebuchet MS" panose="020B0603020202020204" pitchFamily="34" charset="0"/>
            </a:endParaRPr>
          </a:p>
          <a:p>
            <a:pPr>
              <a:defRPr/>
            </a:pPr>
            <a:r>
              <a:rPr lang="en-GB" sz="2400" b="1" dirty="0">
                <a:solidFill>
                  <a:srgbClr val="002060"/>
                </a:solidFill>
                <a:latin typeface="Trebuchet MS" panose="020B0603020202020204" pitchFamily="34" charset="0"/>
              </a:rPr>
              <a:t>So God created mankind in his own image, in the image of God he created them; male and female he created them.’</a:t>
            </a:r>
          </a:p>
          <a:p>
            <a:pPr>
              <a:defRPr/>
            </a:pPr>
            <a:endParaRPr lang="en-GB" sz="2400" b="1" dirty="0">
              <a:solidFill>
                <a:srgbClr val="002060"/>
              </a:solidFill>
              <a:latin typeface="Trebuchet MS" panose="020B0603020202020204" pitchFamily="34" charset="0"/>
            </a:endParaRPr>
          </a:p>
          <a:p>
            <a:pPr>
              <a:defRPr/>
            </a:pPr>
            <a:r>
              <a:rPr lang="en-GB" sz="2400" b="1" dirty="0">
                <a:solidFill>
                  <a:srgbClr val="002060"/>
                </a:solidFill>
                <a:latin typeface="Trebuchet MS" panose="020B0603020202020204" pitchFamily="34" charset="0"/>
              </a:rPr>
              <a:t>Genesis 1:26-27 (NIV)</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http://www.freeimages.com/pic/l/f/fl/flaivoloka/1037197_16221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060575"/>
            <a:ext cx="9272588"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21325162">
            <a:off x="1604963" y="1860550"/>
            <a:ext cx="5851525" cy="1546225"/>
          </a:xfrm>
          <a:prstGeom prst="roundRect">
            <a:avLst/>
          </a:prstGeom>
          <a:solidFill>
            <a:srgbClr val="CAD1B9"/>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b="1" dirty="0">
                <a:solidFill>
                  <a:srgbClr val="002060"/>
                </a:solidFill>
                <a:effectLst>
                  <a:outerShdw blurRad="38100" dist="38100" dir="2700000" algn="tl">
                    <a:srgbClr val="000000">
                      <a:alpha val="43137"/>
                    </a:srgbClr>
                  </a:outerShdw>
                </a:effectLst>
              </a:rPr>
              <a:t>Exam-style question</a:t>
            </a:r>
          </a:p>
        </p:txBody>
      </p:sp>
      <p:sp>
        <p:nvSpPr>
          <p:cNvPr id="5" name="Rounded Rectangle 4"/>
          <p:cNvSpPr/>
          <p:nvPr/>
        </p:nvSpPr>
        <p:spPr>
          <a:xfrm>
            <a:off x="1552575" y="3716338"/>
            <a:ext cx="6764338" cy="2600325"/>
          </a:xfrm>
          <a:prstGeom prst="roundRect">
            <a:avLst/>
          </a:prstGeom>
          <a:solidFill>
            <a:srgbClr val="CAD1B9"/>
          </a:solidFill>
          <a:ln>
            <a:solidFill>
              <a:srgbClr val="F165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solidFill>
                  <a:srgbClr val="F1650F"/>
                </a:solidFill>
                <a:latin typeface="Trebuchet MS" panose="020B0603020202020204" pitchFamily="34" charset="0"/>
              </a:rPr>
              <a:t>Explain Christian attitudes to human genetic engineering. Refer to religious beliefs and teachings in your answer. </a:t>
            </a:r>
          </a:p>
          <a:p>
            <a:pPr algn="ctr">
              <a:defRPr/>
            </a:pPr>
            <a:endParaRPr lang="en-GB" sz="2400" b="1" dirty="0">
              <a:solidFill>
                <a:srgbClr val="F1650F"/>
              </a:solidFill>
              <a:latin typeface="Trebuchet MS" panose="020B0603020202020204" pitchFamily="34" charset="0"/>
            </a:endParaRPr>
          </a:p>
          <a:p>
            <a:pPr algn="ctr">
              <a:defRPr/>
            </a:pPr>
            <a:r>
              <a:rPr lang="en-GB" sz="2400" b="1" dirty="0">
                <a:solidFill>
                  <a:srgbClr val="F1650F"/>
                </a:solidFill>
                <a:latin typeface="Trebuchet MS" panose="020B0603020202020204" pitchFamily="34" charset="0"/>
              </a:rPr>
              <a:t>(5 marks)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pic>
        <p:nvPicPr>
          <p:cNvPr id="17410" name="Picture 4" descr="http://www.freeimages.com/pic/l/a/af/afreeta/544853_221999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133600"/>
            <a:ext cx="6805613"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603750" y="2092325"/>
            <a:ext cx="4352925" cy="4713288"/>
          </a:xfrm>
          <a:prstGeom prst="roundRect">
            <a:avLst/>
          </a:prstGeom>
          <a:solidFill>
            <a:srgbClr val="F1650F"/>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b="1" dirty="0">
                <a:solidFill>
                  <a:srgbClr val="002060"/>
                </a:solidFill>
                <a:effectLst>
                  <a:outerShdw blurRad="38100" dist="38100" dir="2700000" algn="tl">
                    <a:srgbClr val="000000">
                      <a:alpha val="43137"/>
                    </a:srgbClr>
                  </a:outerShdw>
                </a:effectLst>
              </a:rPr>
              <a:t>Is human genetic engineering a good idea?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971600" y="2348880"/>
            <a:ext cx="7632848"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GB" altLang="en-US" sz="6000" b="1" dirty="0" smtClean="0">
                <a:ln w="28575">
                  <a:solidFill>
                    <a:srgbClr val="002060"/>
                  </a:solidFill>
                </a:ln>
                <a:solidFill>
                  <a:schemeClr val="bg1"/>
                </a:solidFill>
                <a:effectLst>
                  <a:outerShdw blurRad="38100" dist="38100" dir="2700000" algn="tl">
                    <a:srgbClr val="000000">
                      <a:alpha val="43137"/>
                    </a:srgbClr>
                  </a:outerShdw>
                </a:effectLst>
                <a:latin typeface="Trebuchet MS" panose="020B0603020202020204" pitchFamily="34" charset="0"/>
              </a:rPr>
              <a:t>LESSON</a:t>
            </a:r>
            <a:r>
              <a:rPr lang="en-GB" altLang="en-US" sz="6000" b="1" dirty="0">
                <a:ln w="28575">
                  <a:solidFill>
                    <a:srgbClr val="002060"/>
                  </a:solidFill>
                </a:ln>
                <a:solidFill>
                  <a:schemeClr val="bg1"/>
                </a:solidFill>
                <a:effectLst>
                  <a:outerShdw blurRad="38100" dist="38100" dir="2700000" algn="tl">
                    <a:srgbClr val="000000">
                      <a:alpha val="43137"/>
                    </a:srgbClr>
                  </a:outerShdw>
                </a:effectLst>
                <a:latin typeface="Trebuchet MS" panose="020B0603020202020204" pitchFamily="34" charset="0"/>
              </a:rPr>
              <a:t> </a:t>
            </a:r>
            <a:r>
              <a:rPr lang="en-GB" altLang="en-US" sz="6000" b="1" dirty="0" smtClean="0">
                <a:ln w="28575">
                  <a:solidFill>
                    <a:srgbClr val="002060"/>
                  </a:solidFill>
                </a:ln>
                <a:solidFill>
                  <a:schemeClr val="bg1"/>
                </a:solidFill>
                <a:effectLst>
                  <a:outerShdw blurRad="38100" dist="38100" dir="2700000" algn="tl">
                    <a:srgbClr val="000000">
                      <a:alpha val="43137"/>
                    </a:srgbClr>
                  </a:outerShdw>
                </a:effectLst>
                <a:latin typeface="Trebuchet MS" panose="020B0603020202020204" pitchFamily="34" charset="0"/>
              </a:rPr>
              <a:t>OUTCOMES</a:t>
            </a:r>
          </a:p>
        </p:txBody>
      </p:sp>
      <p:sp>
        <p:nvSpPr>
          <p:cNvPr id="3" name="Rounded Rectangle 2"/>
          <p:cNvSpPr/>
          <p:nvPr/>
        </p:nvSpPr>
        <p:spPr>
          <a:xfrm>
            <a:off x="468313" y="3448050"/>
            <a:ext cx="8351837" cy="3097213"/>
          </a:xfrm>
          <a:prstGeom prst="roundRect">
            <a:avLst/>
          </a:prstGeom>
          <a:solidFill>
            <a:srgbClr val="CAD1B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1650F"/>
                </a:solidFill>
              </a:rPr>
              <a:t>To understand what human genetic engineering is and to be able to explain some of the possible advantages and disadvantages </a:t>
            </a:r>
          </a:p>
          <a:p>
            <a:pPr algn="ctr">
              <a:defRPr/>
            </a:pPr>
            <a:endParaRPr lang="en-GB" b="1" dirty="0">
              <a:solidFill>
                <a:srgbClr val="F1650F"/>
              </a:solidFill>
            </a:endParaRPr>
          </a:p>
          <a:p>
            <a:pPr algn="ctr">
              <a:defRPr/>
            </a:pPr>
            <a:r>
              <a:rPr lang="en-GB" b="1" dirty="0">
                <a:solidFill>
                  <a:srgbClr val="F1650F"/>
                </a:solidFill>
              </a:rPr>
              <a:t>To express your own opinion on the use of human genetic engineering showing you have thought of different points of view</a:t>
            </a:r>
          </a:p>
          <a:p>
            <a:pPr algn="ctr">
              <a:defRPr/>
            </a:pPr>
            <a:endParaRPr lang="en-GB" b="1" dirty="0">
              <a:solidFill>
                <a:srgbClr val="F1650F"/>
              </a:solidFill>
            </a:endParaRPr>
          </a:p>
          <a:p>
            <a:pPr algn="ctr">
              <a:defRPr/>
            </a:pPr>
            <a:r>
              <a:rPr lang="en-GB" b="1" dirty="0">
                <a:solidFill>
                  <a:srgbClr val="F1650F"/>
                </a:solidFill>
              </a:rPr>
              <a:t>To investigate The Salvation Army’s point of view on human genetic engineering, showing understanding of its beliefs and the biblical teachings supporting these beliefs</a:t>
            </a:r>
          </a:p>
        </p:txBody>
      </p:sp>
      <p:sp>
        <p:nvSpPr>
          <p:cNvPr id="18436" name="Rectangle 8"/>
          <p:cNvSpPr>
            <a:spLocks noChangeArrowheads="1"/>
          </p:cNvSpPr>
          <p:nvPr/>
        </p:nvSpPr>
        <p:spPr bwMode="auto">
          <a:xfrm>
            <a:off x="719138" y="3716338"/>
            <a:ext cx="813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b="1">
              <a:solidFill>
                <a:srgbClr val="F1650F"/>
              </a:solidFill>
              <a:latin typeface="Trebuchet MS" panose="020B0603020202020204" pitchFamily="34" charset="0"/>
            </a:endParaRPr>
          </a:p>
          <a:p>
            <a:pPr eaLnBrk="1" hangingPunct="1">
              <a:spcBef>
                <a:spcPct val="0"/>
              </a:spcBef>
              <a:buFontTx/>
              <a:buNone/>
            </a:pPr>
            <a:endParaRPr lang="en-GB" altLang="en-US" sz="1800" b="1">
              <a:solidFill>
                <a:srgbClr val="F1650F"/>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ext Box 14"/>
          <p:cNvSpPr txBox="1">
            <a:spLocks noChangeArrowheads="1"/>
          </p:cNvSpPr>
          <p:nvPr/>
        </p:nvSpPr>
        <p:spPr bwMode="auto">
          <a:xfrm>
            <a:off x="971600" y="2348880"/>
            <a:ext cx="7632848"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GB" altLang="en-US" sz="6000" b="1" dirty="0" smtClean="0">
                <a:ln w="28575">
                  <a:solidFill>
                    <a:srgbClr val="002060"/>
                  </a:solidFill>
                </a:ln>
                <a:solidFill>
                  <a:schemeClr val="bg1"/>
                </a:solidFill>
                <a:effectLst>
                  <a:outerShdw blurRad="38100" dist="38100" dir="2700000" algn="tl">
                    <a:srgbClr val="000000">
                      <a:alpha val="43137"/>
                    </a:srgbClr>
                  </a:outerShdw>
                </a:effectLst>
                <a:latin typeface="Trebuchet MS" panose="020B0603020202020204" pitchFamily="34" charset="0"/>
              </a:rPr>
              <a:t>LESSON</a:t>
            </a:r>
            <a:r>
              <a:rPr lang="en-GB" altLang="en-US" sz="6000" b="1" dirty="0">
                <a:ln w="28575">
                  <a:solidFill>
                    <a:srgbClr val="002060"/>
                  </a:solidFill>
                </a:ln>
                <a:solidFill>
                  <a:schemeClr val="bg1"/>
                </a:solidFill>
                <a:effectLst>
                  <a:outerShdw blurRad="38100" dist="38100" dir="2700000" algn="tl">
                    <a:srgbClr val="000000">
                      <a:alpha val="43137"/>
                    </a:srgbClr>
                  </a:outerShdw>
                </a:effectLst>
                <a:latin typeface="Trebuchet MS" panose="020B0603020202020204" pitchFamily="34" charset="0"/>
              </a:rPr>
              <a:t> </a:t>
            </a:r>
            <a:r>
              <a:rPr lang="en-GB" altLang="en-US" sz="6000" b="1" dirty="0" smtClean="0">
                <a:ln w="28575">
                  <a:solidFill>
                    <a:srgbClr val="002060"/>
                  </a:solidFill>
                </a:ln>
                <a:solidFill>
                  <a:schemeClr val="bg1"/>
                </a:solidFill>
                <a:effectLst>
                  <a:outerShdw blurRad="38100" dist="38100" dir="2700000" algn="tl">
                    <a:srgbClr val="000000">
                      <a:alpha val="43137"/>
                    </a:srgbClr>
                  </a:outerShdw>
                </a:effectLst>
                <a:latin typeface="Trebuchet MS" panose="020B0603020202020204" pitchFamily="34" charset="0"/>
              </a:rPr>
              <a:t>OUTCOMES</a:t>
            </a:r>
          </a:p>
        </p:txBody>
      </p:sp>
      <p:sp>
        <p:nvSpPr>
          <p:cNvPr id="3" name="Rounded Rectangle 2"/>
          <p:cNvSpPr/>
          <p:nvPr/>
        </p:nvSpPr>
        <p:spPr>
          <a:xfrm>
            <a:off x="468313" y="3448050"/>
            <a:ext cx="8351837" cy="3097213"/>
          </a:xfrm>
          <a:prstGeom prst="roundRect">
            <a:avLst/>
          </a:prstGeom>
          <a:solidFill>
            <a:srgbClr val="CAD1B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1650F"/>
                </a:solidFill>
                <a:latin typeface="Trebuchet MS" panose="020B0603020202020204" pitchFamily="34" charset="0"/>
              </a:rPr>
              <a:t>To understand what human genetic engineering is and to be able to explain some of the possible advantages and disadvantages </a:t>
            </a:r>
          </a:p>
          <a:p>
            <a:pPr algn="ctr">
              <a:defRPr/>
            </a:pPr>
            <a:endParaRPr lang="en-GB" b="1" dirty="0">
              <a:solidFill>
                <a:srgbClr val="F1650F"/>
              </a:solidFill>
              <a:latin typeface="Trebuchet MS" panose="020B0603020202020204" pitchFamily="34" charset="0"/>
            </a:endParaRPr>
          </a:p>
          <a:p>
            <a:pPr algn="ctr">
              <a:defRPr/>
            </a:pPr>
            <a:r>
              <a:rPr lang="en-GB" b="1" dirty="0">
                <a:solidFill>
                  <a:srgbClr val="F1650F"/>
                </a:solidFill>
                <a:latin typeface="Trebuchet MS" panose="020B0603020202020204" pitchFamily="34" charset="0"/>
              </a:rPr>
              <a:t>To express your own opinion on the use of human genetic engineering, showing you have thought of different points of view</a:t>
            </a:r>
          </a:p>
          <a:p>
            <a:pPr algn="ctr">
              <a:defRPr/>
            </a:pPr>
            <a:endParaRPr lang="en-GB" b="1" dirty="0">
              <a:solidFill>
                <a:srgbClr val="F1650F"/>
              </a:solidFill>
              <a:latin typeface="Trebuchet MS" panose="020B0603020202020204" pitchFamily="34" charset="0"/>
            </a:endParaRPr>
          </a:p>
          <a:p>
            <a:pPr algn="ctr">
              <a:defRPr/>
            </a:pPr>
            <a:r>
              <a:rPr lang="en-GB" b="1" dirty="0">
                <a:solidFill>
                  <a:srgbClr val="F1650F"/>
                </a:solidFill>
                <a:latin typeface="Trebuchet MS" panose="020B0603020202020204" pitchFamily="34" charset="0"/>
              </a:rPr>
              <a:t>To investigate The Salvation Army’s point of view on human genetic engineering, showing understanding of its beliefs and the biblical teachings supporting these beliefs</a:t>
            </a:r>
          </a:p>
          <a:p>
            <a:pPr algn="ctr">
              <a:defRPr/>
            </a:pPr>
            <a:endParaRPr lang="en-GB" dirty="0"/>
          </a:p>
        </p:txBody>
      </p:sp>
      <p:sp>
        <p:nvSpPr>
          <p:cNvPr id="5124" name="Rectangle 8"/>
          <p:cNvSpPr>
            <a:spLocks noChangeArrowheads="1"/>
          </p:cNvSpPr>
          <p:nvPr/>
        </p:nvSpPr>
        <p:spPr bwMode="auto">
          <a:xfrm>
            <a:off x="719138" y="3716338"/>
            <a:ext cx="813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b="1">
              <a:solidFill>
                <a:srgbClr val="F1650F"/>
              </a:solidFill>
              <a:latin typeface="Trebuchet MS" panose="020B0603020202020204" pitchFamily="34" charset="0"/>
            </a:endParaRPr>
          </a:p>
          <a:p>
            <a:pPr eaLnBrk="1" hangingPunct="1">
              <a:spcBef>
                <a:spcPct val="0"/>
              </a:spcBef>
              <a:buFontTx/>
              <a:buNone/>
            </a:pPr>
            <a:endParaRPr lang="en-GB" altLang="en-US" sz="1800" b="1">
              <a:solidFill>
                <a:srgbClr val="F1650F"/>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sp>
        <p:nvSpPr>
          <p:cNvPr id="2" name="Rounded Rectangle 1"/>
          <p:cNvSpPr/>
          <p:nvPr/>
        </p:nvSpPr>
        <p:spPr>
          <a:xfrm>
            <a:off x="-7708" y="2244887"/>
            <a:ext cx="2881312" cy="1768998"/>
          </a:xfrm>
          <a:prstGeom prst="roundRect">
            <a:avLst/>
          </a:prstGeom>
          <a:solidFill>
            <a:srgbClr val="F1650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ln>
                  <a:solidFill>
                    <a:schemeClr val="bg1"/>
                  </a:solidFill>
                </a:ln>
                <a:solidFill>
                  <a:srgbClr val="002060"/>
                </a:solidFill>
                <a:latin typeface="Trebuchet MS" panose="020B0603020202020204" pitchFamily="34" charset="0"/>
              </a:rPr>
              <a:t>What is genetic engineering?</a:t>
            </a:r>
          </a:p>
        </p:txBody>
      </p:sp>
      <p:sp>
        <p:nvSpPr>
          <p:cNvPr id="3" name="Rounded Rectangle 2"/>
          <p:cNvSpPr/>
          <p:nvPr/>
        </p:nvSpPr>
        <p:spPr>
          <a:xfrm>
            <a:off x="2700338" y="2228850"/>
            <a:ext cx="3743325" cy="1516063"/>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It is the process where structure and characteristics of genes are changed. Genes can be added, replaced or taken away in order to help this change.</a:t>
            </a:r>
          </a:p>
        </p:txBody>
      </p:sp>
      <p:sp>
        <p:nvSpPr>
          <p:cNvPr id="4" name="Rounded Rectangle 3"/>
          <p:cNvSpPr/>
          <p:nvPr/>
        </p:nvSpPr>
        <p:spPr>
          <a:xfrm>
            <a:off x="6372225" y="2228850"/>
            <a:ext cx="2771775" cy="155098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Simply put, genetic engineering means changing the genetic make-up of a living organism.</a:t>
            </a:r>
          </a:p>
        </p:txBody>
      </p:sp>
      <p:sp>
        <p:nvSpPr>
          <p:cNvPr id="5" name="Rounded Rectangle 4"/>
          <p:cNvSpPr/>
          <p:nvPr/>
        </p:nvSpPr>
        <p:spPr>
          <a:xfrm>
            <a:off x="107504" y="4042891"/>
            <a:ext cx="2304603" cy="2482453"/>
          </a:xfrm>
          <a:prstGeom prst="roundRect">
            <a:avLst/>
          </a:prstGeom>
          <a:solidFill>
            <a:srgbClr val="F1650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ln>
                  <a:solidFill>
                    <a:schemeClr val="bg1"/>
                  </a:solidFill>
                </a:ln>
                <a:solidFill>
                  <a:srgbClr val="002060"/>
                </a:solidFill>
                <a:latin typeface="Trebuchet MS" panose="020B0603020202020204" pitchFamily="34" charset="0"/>
              </a:rPr>
              <a:t>What are the advantages of genetic engineering?</a:t>
            </a:r>
          </a:p>
        </p:txBody>
      </p:sp>
      <p:sp>
        <p:nvSpPr>
          <p:cNvPr id="6" name="Rounded Rectangle 5"/>
          <p:cNvSpPr/>
          <p:nvPr/>
        </p:nvSpPr>
        <p:spPr>
          <a:xfrm>
            <a:off x="2346325" y="3819525"/>
            <a:ext cx="3529013" cy="169068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Genes can be used to produce hormones and proteins. For example, this would help produce insulin which would help people suffering from diabetes.</a:t>
            </a:r>
          </a:p>
        </p:txBody>
      </p:sp>
      <p:sp>
        <p:nvSpPr>
          <p:cNvPr id="7" name="Rounded Rectangle 6"/>
          <p:cNvSpPr/>
          <p:nvPr/>
        </p:nvSpPr>
        <p:spPr>
          <a:xfrm>
            <a:off x="5875338" y="3908425"/>
            <a:ext cx="3209925" cy="151288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002060"/>
                </a:solidFill>
                <a:latin typeface="Trebuchet MS" panose="020B0603020202020204" pitchFamily="34" charset="0"/>
              </a:rPr>
              <a:t>Gene therapy – cells are worked on in a laboratory and inserted back to cure diseases such as Alzheimer’s Disease.</a:t>
            </a:r>
          </a:p>
        </p:txBody>
      </p:sp>
      <p:sp>
        <p:nvSpPr>
          <p:cNvPr id="8" name="Rounded Rectangle 7"/>
          <p:cNvSpPr/>
          <p:nvPr/>
        </p:nvSpPr>
        <p:spPr>
          <a:xfrm>
            <a:off x="2700338" y="5472113"/>
            <a:ext cx="6119812" cy="11255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Genetic engineering could also change the genes in the embryo – they could stop children being born with genetic diseases such as cystic fibrosis.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8800" y="8108950"/>
            <a:ext cx="22513925" cy="150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a:off x="1763688" y="2420888"/>
            <a:ext cx="5329287" cy="1453663"/>
          </a:xfrm>
          <a:prstGeom prst="roundRect">
            <a:avLst/>
          </a:prstGeom>
          <a:solidFill>
            <a:srgbClr val="F1650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ln>
                  <a:solidFill>
                    <a:schemeClr val="bg1"/>
                  </a:solidFill>
                </a:ln>
                <a:solidFill>
                  <a:srgbClr val="002060"/>
                </a:solidFill>
                <a:latin typeface="Trebuchet MS" panose="020B0603020202020204" pitchFamily="34" charset="0"/>
              </a:rPr>
              <a:t>What are the disadvantages of genetic engineering?</a:t>
            </a:r>
          </a:p>
        </p:txBody>
      </p:sp>
      <p:sp>
        <p:nvSpPr>
          <p:cNvPr id="15" name="Rounded Rectangle 14"/>
          <p:cNvSpPr/>
          <p:nvPr/>
        </p:nvSpPr>
        <p:spPr>
          <a:xfrm>
            <a:off x="4572000" y="3617913"/>
            <a:ext cx="4356100" cy="151606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It places too much power in the hands of scientists who could use genetic engineering to produce scientifically engineered humans.</a:t>
            </a:r>
          </a:p>
        </p:txBody>
      </p:sp>
      <p:sp>
        <p:nvSpPr>
          <p:cNvPr id="16" name="Rounded Rectangle 15"/>
          <p:cNvSpPr/>
          <p:nvPr/>
        </p:nvSpPr>
        <p:spPr>
          <a:xfrm>
            <a:off x="417513" y="3636963"/>
            <a:ext cx="4059237" cy="133032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Researchers have too little information about the long-term consequences.</a:t>
            </a:r>
          </a:p>
        </p:txBody>
      </p:sp>
      <p:sp>
        <p:nvSpPr>
          <p:cNvPr id="17" name="Rounded Rectangle 16"/>
          <p:cNvSpPr/>
          <p:nvPr/>
        </p:nvSpPr>
        <p:spPr>
          <a:xfrm>
            <a:off x="4283075" y="5014913"/>
            <a:ext cx="4321175" cy="14351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It offers the possibility of people needing to be genetically screened before getting life insurance, jobs etc.</a:t>
            </a:r>
          </a:p>
        </p:txBody>
      </p:sp>
      <p:sp>
        <p:nvSpPr>
          <p:cNvPr id="20" name="Rounded Rectangle 19"/>
          <p:cNvSpPr/>
          <p:nvPr/>
        </p:nvSpPr>
        <p:spPr>
          <a:xfrm>
            <a:off x="611188" y="4997450"/>
            <a:ext cx="3671887" cy="133032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2060"/>
                </a:solidFill>
                <a:latin typeface="Trebuchet MS" panose="020B0603020202020204" pitchFamily="34" charset="0"/>
              </a:rPr>
              <a:t>Genetic engineering treats the human body as a commodity no different from plants.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194" name="Picture 5" descr="http://www.freeimages.com/pic/l/r/ra/ralev_com/837163_207705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11779250" cy="785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11188" y="2879725"/>
            <a:ext cx="7775575" cy="3810000"/>
          </a:xfrm>
          <a:prstGeom prst="roundRect">
            <a:avLst/>
          </a:prstGeom>
          <a:solidFill>
            <a:srgbClr val="CAD1B9"/>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002060"/>
                </a:solidFill>
              </a:rPr>
              <a:t>Could human genetic engineering class people as being superior or inferior?</a:t>
            </a:r>
          </a:p>
          <a:p>
            <a:pPr algn="ctr">
              <a:defRPr/>
            </a:pPr>
            <a:endParaRPr lang="en-GB" sz="2800" b="1" dirty="0">
              <a:solidFill>
                <a:srgbClr val="002060"/>
              </a:solidFill>
            </a:endParaRPr>
          </a:p>
          <a:p>
            <a:pPr algn="ctr">
              <a:defRPr/>
            </a:pPr>
            <a:r>
              <a:rPr lang="en-GB" sz="2800" b="1" dirty="0">
                <a:solidFill>
                  <a:srgbClr val="002060"/>
                </a:solidFill>
              </a:rPr>
              <a:t>Is this right or wrong? Why?</a:t>
            </a:r>
          </a:p>
        </p:txBody>
      </p:sp>
      <p:sp>
        <p:nvSpPr>
          <p:cNvPr id="8" name="Rounded Rectangle 7"/>
          <p:cNvSpPr/>
          <p:nvPr/>
        </p:nvSpPr>
        <p:spPr>
          <a:xfrm>
            <a:off x="2267744" y="2308334"/>
            <a:ext cx="4032448" cy="1142781"/>
          </a:xfrm>
          <a:prstGeom prst="roundRect">
            <a:avLst/>
          </a:prstGeom>
          <a:solidFill>
            <a:srgbClr val="F1650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800" b="1" dirty="0" err="1">
                <a:ln>
                  <a:solidFill>
                    <a:schemeClr val="bg1"/>
                  </a:solidFill>
                </a:ln>
                <a:solidFill>
                  <a:srgbClr val="002060"/>
                </a:solidFill>
                <a:latin typeface="Trebuchet MS" panose="020B0603020202020204" pitchFamily="34" charset="0"/>
              </a:rPr>
              <a:t>Gattaca</a:t>
            </a:r>
            <a:endParaRPr lang="en-GB" sz="4800" b="1" dirty="0">
              <a:ln>
                <a:solidFill>
                  <a:schemeClr val="bg1"/>
                </a:solidFill>
              </a:ln>
              <a:solidFill>
                <a:srgbClr val="002060"/>
              </a:solidFill>
              <a:latin typeface="Trebuchet MS" panose="020B06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 descr="http://www.freeimages.com/pic/l/f/fl/flaivoloka/1037192_244509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2133600"/>
            <a:ext cx="9288463"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rot="168783">
            <a:off x="1758950" y="2266950"/>
            <a:ext cx="5475288" cy="1119188"/>
          </a:xfrm>
          <a:prstGeom prst="roundRect">
            <a:avLst/>
          </a:prstGeom>
          <a:solidFill>
            <a:schemeClr val="bg1"/>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solidFill>
                  <a:srgbClr val="002060"/>
                </a:solidFill>
                <a:effectLst>
                  <a:outerShdw blurRad="38100" dist="38100" dir="2700000" algn="tl">
                    <a:srgbClr val="000000">
                      <a:alpha val="43137"/>
                    </a:srgbClr>
                  </a:outerShdw>
                </a:effectLst>
              </a:rPr>
              <a:t>Review Progress</a:t>
            </a:r>
            <a:endParaRPr lang="en-GB" sz="4400" b="1" dirty="0">
              <a:solidFill>
                <a:srgbClr val="002060"/>
              </a:solidFill>
              <a:effectLst>
                <a:outerShdw blurRad="38100" dist="38100" dir="2700000" algn="tl">
                  <a:srgbClr val="000000">
                    <a:alpha val="43137"/>
                  </a:srgbClr>
                </a:outerShdw>
              </a:effectLst>
            </a:endParaRPr>
          </a:p>
        </p:txBody>
      </p:sp>
      <p:sp>
        <p:nvSpPr>
          <p:cNvPr id="4" name="Rounded Rectangle 3"/>
          <p:cNvSpPr/>
          <p:nvPr/>
        </p:nvSpPr>
        <p:spPr>
          <a:xfrm>
            <a:off x="1116013" y="3357563"/>
            <a:ext cx="6408737" cy="2663825"/>
          </a:xfrm>
          <a:prstGeom prst="roundRect">
            <a:avLst/>
          </a:prstGeom>
          <a:solidFill>
            <a:srgbClr val="F1650F">
              <a:alpha val="86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3200" b="1" dirty="0">
                <a:solidFill>
                  <a:srgbClr val="002060"/>
                </a:solidFill>
                <a:latin typeface="Trebuchet MS" panose="020B0603020202020204" pitchFamily="34" charset="0"/>
              </a:rPr>
              <a:t>Explain one advantage of human genetic engineering.</a:t>
            </a:r>
          </a:p>
          <a:p>
            <a:pPr>
              <a:defRPr/>
            </a:pPr>
            <a:endParaRPr lang="en-GB" sz="3200" b="1" dirty="0">
              <a:solidFill>
                <a:srgbClr val="002060"/>
              </a:solidFill>
              <a:latin typeface="Trebuchet MS" panose="020B0603020202020204" pitchFamily="34" charset="0"/>
            </a:endParaRPr>
          </a:p>
          <a:p>
            <a:pPr>
              <a:defRPr/>
            </a:pPr>
            <a:r>
              <a:rPr lang="en-GB" sz="3200" b="1" dirty="0">
                <a:solidFill>
                  <a:srgbClr val="002060"/>
                </a:solidFill>
                <a:latin typeface="Trebuchet MS" panose="020B0603020202020204" pitchFamily="34" charset="0"/>
              </a:rPr>
              <a:t>Explain one disadvantage of human genetic engineering.</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42" name="Picture 7" descr="http://www.freeimages.com/pic/l/f/fl/flaivoloka/1037196_291705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763" y="2133600"/>
            <a:ext cx="25869901"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rot="21325162">
            <a:off x="731838" y="2366963"/>
            <a:ext cx="7835900" cy="4113212"/>
          </a:xfrm>
          <a:prstGeom prst="roundRect">
            <a:avLst/>
          </a:prstGeom>
          <a:solidFill>
            <a:srgbClr val="CAD1B9"/>
          </a:solid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solidFill>
                  <a:srgbClr val="F1650F"/>
                </a:solidFill>
                <a:effectLst>
                  <a:outerShdw blurRad="38100" dist="38100" dir="2700000" algn="tl">
                    <a:srgbClr val="000000">
                      <a:alpha val="43137"/>
                    </a:srgbClr>
                  </a:outerShdw>
                </a:effectLst>
              </a:rPr>
              <a:t>Why would belief in God change your view on human genetic engineering?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pic>
        <p:nvPicPr>
          <p:cNvPr id="11266" name="Picture 4" descr="http://www.freeimages.com/pic/l/m/mi/milan6/1376693_51096520.jpg"/>
          <p:cNvPicPr>
            <a:picLocks noChangeAspect="1" noChangeArrowheads="1"/>
          </p:cNvPicPr>
          <p:nvPr/>
        </p:nvPicPr>
        <p:blipFill>
          <a:blip r:embed="rId2">
            <a:extLst>
              <a:ext uri="{28A0092B-C50C-407E-A947-70E740481C1C}">
                <a14:useLocalDpi xmlns:a14="http://schemas.microsoft.com/office/drawing/2010/main" val="0"/>
              </a:ext>
            </a:extLst>
          </a:blip>
          <a:srcRect l="-69" t="-2031" r="-69" b="-2031"/>
          <a:stretch>
            <a:fillRect/>
          </a:stretch>
        </p:blipFill>
        <p:spPr bwMode="auto">
          <a:xfrm>
            <a:off x="30163" y="2060575"/>
            <a:ext cx="915511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140200" y="2349500"/>
            <a:ext cx="4535488" cy="3743325"/>
          </a:xfrm>
          <a:prstGeom prst="roundRect">
            <a:avLst/>
          </a:prstGeom>
          <a:solidFill>
            <a:srgbClr val="F1650F">
              <a:alpha val="74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3200" b="1" dirty="0">
                <a:solidFill>
                  <a:srgbClr val="002060"/>
                </a:solidFill>
                <a:latin typeface="Trebuchet MS" panose="020B0603020202020204" pitchFamily="34" charset="0"/>
              </a:rPr>
              <a:t>‘For you created my inmost being; you knit me together in my mother’s womb.’ </a:t>
            </a:r>
          </a:p>
          <a:p>
            <a:pPr>
              <a:defRPr/>
            </a:pPr>
            <a:r>
              <a:rPr lang="en-GB" sz="3200" b="1" dirty="0">
                <a:solidFill>
                  <a:srgbClr val="002060"/>
                </a:solidFill>
                <a:latin typeface="Trebuchet MS" panose="020B0603020202020204" pitchFamily="34" charset="0"/>
              </a:rPr>
              <a:t>Psalm 139:13 (NIV)</a:t>
            </a:r>
          </a:p>
          <a:p>
            <a:pPr>
              <a:defRPr/>
            </a:pPr>
            <a:endParaRPr lang="en-GB" sz="3200" b="1" dirty="0">
              <a:solidFill>
                <a:srgbClr val="002060"/>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AD1B9"/>
        </a:solidFill>
        <a:effectLst/>
      </p:bgPr>
    </p:bg>
    <p:spTree>
      <p:nvGrpSpPr>
        <p:cNvPr id="1" name=""/>
        <p:cNvGrpSpPr/>
        <p:nvPr/>
      </p:nvGrpSpPr>
      <p:grpSpPr>
        <a:xfrm>
          <a:off x="0" y="0"/>
          <a:ext cx="0" cy="0"/>
          <a:chOff x="0" y="0"/>
          <a:chExt cx="0" cy="0"/>
        </a:xfrm>
      </p:grpSpPr>
      <p:pic>
        <p:nvPicPr>
          <p:cNvPr id="12290" name="Picture 5" descr="http://www.freeimages.com/pic/l/d/di/dimitri_c/1120444_247627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2105025"/>
            <a:ext cx="10764838"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27088" y="2565400"/>
            <a:ext cx="5905500" cy="3671888"/>
          </a:xfrm>
          <a:prstGeom prst="roundRect">
            <a:avLst/>
          </a:prstGeom>
          <a:solidFill>
            <a:srgbClr val="F1650F">
              <a:alpha val="63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3200" b="1" dirty="0">
                <a:solidFill>
                  <a:srgbClr val="002060"/>
                </a:solidFill>
                <a:latin typeface="Trebuchet MS" panose="020B0603020202020204" pitchFamily="34" charset="0"/>
              </a:rPr>
              <a:t>‘God saw all that he had made, and it was very good. And there was evening, and there was morning—the sixth day.’</a:t>
            </a:r>
          </a:p>
          <a:p>
            <a:pPr>
              <a:defRPr/>
            </a:pPr>
            <a:r>
              <a:rPr lang="en-GB" sz="3200" b="1" dirty="0">
                <a:solidFill>
                  <a:srgbClr val="002060"/>
                </a:solidFill>
                <a:latin typeface="Trebuchet MS" panose="020B0603020202020204" pitchFamily="34" charset="0"/>
              </a:rPr>
              <a:t>Genesis 1:31 (NIV)</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7036</TotalTime>
  <Words>692</Words>
  <Application>Microsoft Office PowerPoint</Application>
  <PresentationFormat>On-screen Show (4:3)</PresentationFormat>
  <Paragraphs>57</Paragraphs>
  <Slides>15</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Trebuchet MS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Shelley Drake</dc:creator>
  <cp:lastModifiedBy>Rebecca A.</cp:lastModifiedBy>
  <cp:revision>203</cp:revision>
  <cp:lastPrinted>2014-08-19T11:44:41Z</cp:lastPrinted>
  <dcterms:created xsi:type="dcterms:W3CDTF">2010-12-06T12:26:21Z</dcterms:created>
  <dcterms:modified xsi:type="dcterms:W3CDTF">2019-11-26T08:46:52Z</dcterms:modified>
</cp:coreProperties>
</file>