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7" r:id="rId2"/>
    <p:sldId id="266" r:id="rId3"/>
    <p:sldId id="257" r:id="rId4"/>
    <p:sldId id="258" r:id="rId5"/>
    <p:sldId id="265" r:id="rId6"/>
    <p:sldId id="259" r:id="rId7"/>
    <p:sldId id="260" r:id="rId8"/>
    <p:sldId id="261" r:id="rId9"/>
    <p:sldId id="262" r:id="rId10"/>
    <p:sldId id="263" r:id="rId11"/>
    <p:sldId id="264" r:id="rId12"/>
    <p:sldId id="268" r:id="rId13"/>
    <p:sldId id="276" r:id="rId14"/>
    <p:sldId id="277" r:id="rId15"/>
    <p:sldId id="269" r:id="rId16"/>
    <p:sldId id="271" r:id="rId17"/>
    <p:sldId id="273" r:id="rId18"/>
    <p:sldId id="274" r:id="rId19"/>
    <p:sldId id="275" r:id="rId20"/>
    <p:sldId id="279" r:id="rId21"/>
  </p:sldIdLst>
  <p:sldSz cx="9144000" cy="6858000" type="screen4x3"/>
  <p:notesSz cx="6669088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60A0"/>
    <a:srgbClr val="66CCFF"/>
    <a:srgbClr val="D7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73" autoAdjust="0"/>
  </p:normalViewPr>
  <p:slideViewPr>
    <p:cSldViewPr>
      <p:cViewPr>
        <p:scale>
          <a:sx n="75" d="100"/>
          <a:sy n="75" d="100"/>
        </p:scale>
        <p:origin x="-1020" y="-7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7C2F8-A095-4390-87AE-FD8DE303EDC4}" type="datetimeFigureOut">
              <a:rPr lang="en-GB" smtClean="0"/>
              <a:t>17/05/2019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60805-054D-4744-93D1-E1A3A9BA6F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0921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23F3D-C74C-458E-B6B1-0476F6848A5F}" type="datetimeFigureOut">
              <a:rPr lang="en-GB" smtClean="0"/>
              <a:t>17/05/2019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643CA-0D2C-41B4-BF9C-03D450C612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524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43CA-0D2C-41B4-BF9C-03D450C612F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324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43CA-0D2C-41B4-BF9C-03D450C612F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594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43CA-0D2C-41B4-BF9C-03D450C612F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644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1408F-BE3C-4621-98B9-4C2C407FECCD}" type="datetimeFigureOut">
              <a:rPr lang="en-GB" smtClean="0"/>
              <a:t>17/05/2019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06DFB-F4BD-4FFE-8D5A-F7AF65B31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033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1408F-BE3C-4621-98B9-4C2C407FECCD}" type="datetimeFigureOut">
              <a:rPr lang="en-GB" smtClean="0"/>
              <a:t>17/05/2019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06DFB-F4BD-4FFE-8D5A-F7AF65B31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94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1408F-BE3C-4621-98B9-4C2C407FECCD}" type="datetimeFigureOut">
              <a:rPr lang="en-GB" smtClean="0"/>
              <a:t>17/05/2019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06DFB-F4BD-4FFE-8D5A-F7AF65B31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657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1408F-BE3C-4621-98B9-4C2C407FECCD}" type="datetimeFigureOut">
              <a:rPr lang="en-GB" smtClean="0"/>
              <a:t>17/05/2019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06DFB-F4BD-4FFE-8D5A-F7AF65B31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822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1408F-BE3C-4621-98B9-4C2C407FECCD}" type="datetimeFigureOut">
              <a:rPr lang="en-GB" smtClean="0"/>
              <a:t>17/05/2019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06DFB-F4BD-4FFE-8D5A-F7AF65B31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82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1408F-BE3C-4621-98B9-4C2C407FECCD}" type="datetimeFigureOut">
              <a:rPr lang="en-GB" smtClean="0"/>
              <a:t>17/05/2019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06DFB-F4BD-4FFE-8D5A-F7AF65B31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857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1408F-BE3C-4621-98B9-4C2C407FECCD}" type="datetimeFigureOut">
              <a:rPr lang="en-GB" smtClean="0"/>
              <a:t>17/05/2019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06DFB-F4BD-4FFE-8D5A-F7AF65B31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08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1408F-BE3C-4621-98B9-4C2C407FECCD}" type="datetimeFigureOut">
              <a:rPr lang="en-GB" smtClean="0"/>
              <a:t>17/05/2019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06DFB-F4BD-4FFE-8D5A-F7AF65B31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30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1408F-BE3C-4621-98B9-4C2C407FECCD}" type="datetimeFigureOut">
              <a:rPr lang="en-GB" smtClean="0"/>
              <a:t>17/05/2019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06DFB-F4BD-4FFE-8D5A-F7AF65B31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989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1408F-BE3C-4621-98B9-4C2C407FECCD}" type="datetimeFigureOut">
              <a:rPr lang="en-GB" smtClean="0"/>
              <a:t>17/05/2019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06DFB-F4BD-4FFE-8D5A-F7AF65B31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49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1408F-BE3C-4621-98B9-4C2C407FECCD}" type="datetimeFigureOut">
              <a:rPr lang="en-GB" smtClean="0"/>
              <a:t>17/05/2019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06DFB-F4BD-4FFE-8D5A-F7AF65B31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19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1408F-BE3C-4621-98B9-4C2C407FECCD}" type="datetimeFigureOut">
              <a:rPr lang="en-GB" smtClean="0"/>
              <a:t>17/05/2019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06DFB-F4BD-4FFE-8D5A-F7AF65B31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08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hyperlink" Target="http://www.salvationarmy.org.uk/safe-sanctuary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mp"/><Relationship Id="rId13" Type="http://schemas.openxmlformats.org/officeDocument/2006/relationships/image" Target="../media/image39.tmp"/><Relationship Id="rId3" Type="http://schemas.openxmlformats.org/officeDocument/2006/relationships/image" Target="../media/image29.tmp"/><Relationship Id="rId7" Type="http://schemas.openxmlformats.org/officeDocument/2006/relationships/image" Target="../media/image33.tmp"/><Relationship Id="rId12" Type="http://schemas.openxmlformats.org/officeDocument/2006/relationships/image" Target="../media/image38.tmp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mp"/><Relationship Id="rId11" Type="http://schemas.openxmlformats.org/officeDocument/2006/relationships/image" Target="../media/image37.tmp"/><Relationship Id="rId5" Type="http://schemas.openxmlformats.org/officeDocument/2006/relationships/image" Target="../media/image31.tmp"/><Relationship Id="rId15" Type="http://schemas.openxmlformats.org/officeDocument/2006/relationships/image" Target="../media/image41.tmp"/><Relationship Id="rId10" Type="http://schemas.openxmlformats.org/officeDocument/2006/relationships/image" Target="../media/image36.tmp"/><Relationship Id="rId4" Type="http://schemas.openxmlformats.org/officeDocument/2006/relationships/image" Target="../media/image30.tmp"/><Relationship Id="rId9" Type="http://schemas.openxmlformats.org/officeDocument/2006/relationships/image" Target="../media/image35.tmp"/><Relationship Id="rId14" Type="http://schemas.openxmlformats.org/officeDocument/2006/relationships/image" Target="../media/image40.tm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tmp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tmp"/><Relationship Id="rId5" Type="http://schemas.openxmlformats.org/officeDocument/2006/relationships/image" Target="../media/image45.tmp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tmp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mp"/><Relationship Id="rId13" Type="http://schemas.openxmlformats.org/officeDocument/2006/relationships/image" Target="../media/image39.tmp"/><Relationship Id="rId3" Type="http://schemas.openxmlformats.org/officeDocument/2006/relationships/image" Target="../media/image3.gif"/><Relationship Id="rId7" Type="http://schemas.openxmlformats.org/officeDocument/2006/relationships/image" Target="../media/image32.tmp"/><Relationship Id="rId12" Type="http://schemas.openxmlformats.org/officeDocument/2006/relationships/image" Target="../media/image37.tmp"/><Relationship Id="rId17" Type="http://schemas.openxmlformats.org/officeDocument/2006/relationships/image" Target="../media/image48.png"/><Relationship Id="rId2" Type="http://schemas.openxmlformats.org/officeDocument/2006/relationships/image" Target="../media/image38.tmp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36.tmp"/><Relationship Id="rId5" Type="http://schemas.openxmlformats.org/officeDocument/2006/relationships/image" Target="../media/image30.tmp"/><Relationship Id="rId15" Type="http://schemas.openxmlformats.org/officeDocument/2006/relationships/image" Target="../media/image41.tmp"/><Relationship Id="rId10" Type="http://schemas.openxmlformats.org/officeDocument/2006/relationships/image" Target="../media/image35.tmp"/><Relationship Id="rId4" Type="http://schemas.openxmlformats.org/officeDocument/2006/relationships/image" Target="../media/image29.tmp"/><Relationship Id="rId9" Type="http://schemas.openxmlformats.org/officeDocument/2006/relationships/image" Target="../media/image34.tmp"/><Relationship Id="rId14" Type="http://schemas.openxmlformats.org/officeDocument/2006/relationships/image" Target="../media/image40.tm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mp"/><Relationship Id="rId13" Type="http://schemas.openxmlformats.org/officeDocument/2006/relationships/image" Target="../media/image39.tmp"/><Relationship Id="rId3" Type="http://schemas.openxmlformats.org/officeDocument/2006/relationships/image" Target="../media/image38.tmp"/><Relationship Id="rId7" Type="http://schemas.openxmlformats.org/officeDocument/2006/relationships/image" Target="../media/image32.tmp"/><Relationship Id="rId12" Type="http://schemas.openxmlformats.org/officeDocument/2006/relationships/image" Target="../media/image37.tm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36.tmp"/><Relationship Id="rId5" Type="http://schemas.openxmlformats.org/officeDocument/2006/relationships/image" Target="../media/image30.tmp"/><Relationship Id="rId15" Type="http://schemas.openxmlformats.org/officeDocument/2006/relationships/image" Target="../media/image41.tmp"/><Relationship Id="rId10" Type="http://schemas.openxmlformats.org/officeDocument/2006/relationships/image" Target="../media/image35.tmp"/><Relationship Id="rId4" Type="http://schemas.openxmlformats.org/officeDocument/2006/relationships/image" Target="../media/image29.tmp"/><Relationship Id="rId9" Type="http://schemas.openxmlformats.org/officeDocument/2006/relationships/image" Target="../media/image34.tmp"/><Relationship Id="rId14" Type="http://schemas.openxmlformats.org/officeDocument/2006/relationships/image" Target="../media/image40.tm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mp"/><Relationship Id="rId13" Type="http://schemas.openxmlformats.org/officeDocument/2006/relationships/image" Target="../media/image39.tmp"/><Relationship Id="rId3" Type="http://schemas.openxmlformats.org/officeDocument/2006/relationships/image" Target="../media/image3.gif"/><Relationship Id="rId7" Type="http://schemas.openxmlformats.org/officeDocument/2006/relationships/image" Target="../media/image32.tmp"/><Relationship Id="rId12" Type="http://schemas.openxmlformats.org/officeDocument/2006/relationships/image" Target="../media/image37.tmp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36.tmp"/><Relationship Id="rId5" Type="http://schemas.openxmlformats.org/officeDocument/2006/relationships/image" Target="../media/image30.tmp"/><Relationship Id="rId15" Type="http://schemas.openxmlformats.org/officeDocument/2006/relationships/image" Target="../media/image41.tmp"/><Relationship Id="rId10" Type="http://schemas.openxmlformats.org/officeDocument/2006/relationships/image" Target="../media/image35.tmp"/><Relationship Id="rId4" Type="http://schemas.openxmlformats.org/officeDocument/2006/relationships/image" Target="../media/image29.tmp"/><Relationship Id="rId9" Type="http://schemas.openxmlformats.org/officeDocument/2006/relationships/image" Target="../media/image34.tmp"/><Relationship Id="rId14" Type="http://schemas.openxmlformats.org/officeDocument/2006/relationships/image" Target="../media/image40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mp"/><Relationship Id="rId13" Type="http://schemas.openxmlformats.org/officeDocument/2006/relationships/image" Target="../media/image39.tmp"/><Relationship Id="rId3" Type="http://schemas.openxmlformats.org/officeDocument/2006/relationships/image" Target="../media/image3.gif"/><Relationship Id="rId7" Type="http://schemas.openxmlformats.org/officeDocument/2006/relationships/image" Target="../media/image32.tmp"/><Relationship Id="rId12" Type="http://schemas.openxmlformats.org/officeDocument/2006/relationships/image" Target="../media/image37.tmp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36.tmp"/><Relationship Id="rId5" Type="http://schemas.openxmlformats.org/officeDocument/2006/relationships/image" Target="../media/image30.tmp"/><Relationship Id="rId15" Type="http://schemas.openxmlformats.org/officeDocument/2006/relationships/image" Target="../media/image41.tmp"/><Relationship Id="rId10" Type="http://schemas.openxmlformats.org/officeDocument/2006/relationships/image" Target="../media/image35.tmp"/><Relationship Id="rId4" Type="http://schemas.openxmlformats.org/officeDocument/2006/relationships/image" Target="../media/image29.tmp"/><Relationship Id="rId9" Type="http://schemas.openxmlformats.org/officeDocument/2006/relationships/image" Target="../media/image34.tmp"/><Relationship Id="rId14" Type="http://schemas.openxmlformats.org/officeDocument/2006/relationships/image" Target="../media/image40.tm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tm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19.tm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mp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3.tm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tmp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-88595"/>
            <a:ext cx="9144001" cy="6946596"/>
            <a:chOff x="-1" y="-88595"/>
            <a:chExt cx="9144001" cy="69465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3" r="29270" b="38619"/>
            <a:stretch/>
          </p:blipFill>
          <p:spPr>
            <a:xfrm>
              <a:off x="-1" y="-88595"/>
              <a:ext cx="9144001" cy="694659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002" y="205642"/>
              <a:ext cx="4680359" cy="651180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094320" y="1095344"/>
              <a:ext cx="296427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Levenim MT" panose="02010502060101010101" pitchFamily="2" charset="-79"/>
                  <a:ea typeface="Verdana" panose="020B0604030504040204" pitchFamily="34" charset="0"/>
                  <a:cs typeface="Levenim MT" panose="02010502060101010101" pitchFamily="2" charset="-79"/>
                </a:rPr>
                <a:t>Home from</a:t>
              </a:r>
              <a:endParaRPr lang="en-US" sz="4000" b="1" dirty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280514" y="1628471"/>
              <a:ext cx="167385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Levenim MT" panose="02010502060101010101" pitchFamily="2" charset="-79"/>
                  <a:ea typeface="Verdana" panose="020B0604030504040204" pitchFamily="34" charset="0"/>
                  <a:cs typeface="Levenim MT" panose="02010502060101010101" pitchFamily="2" charset="-79"/>
                </a:rPr>
                <a:t>H</a:t>
              </a:r>
              <a:r>
                <a:rPr lang="en-US" sz="4000" b="1" dirty="0" smtClean="0">
                  <a:solidFill>
                    <a:schemeClr val="bg1"/>
                  </a:solidFill>
                  <a:latin typeface="Levenim MT" panose="02010502060101010101" pitchFamily="2" charset="-79"/>
                  <a:ea typeface="Verdana" panose="020B0604030504040204" pitchFamily="34" charset="0"/>
                  <a:cs typeface="Levenim MT" panose="02010502060101010101" pitchFamily="2" charset="-79"/>
                </a:rPr>
                <a:t>ome</a:t>
              </a:r>
              <a:endParaRPr lang="en-US" sz="4000" b="1" dirty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004621"/>
            <a:ext cx="668379" cy="75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3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84" r="-66"/>
          <a:stretch/>
        </p:blipFill>
        <p:spPr>
          <a:xfrm>
            <a:off x="-106877" y="-110368"/>
            <a:ext cx="9287390" cy="7031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004621"/>
            <a:ext cx="668379" cy="75183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68424" y="0"/>
            <a:ext cx="6299920" cy="6858000"/>
            <a:chOff x="1253124" y="0"/>
            <a:chExt cx="6299920" cy="6858000"/>
          </a:xfrm>
        </p:grpSpPr>
        <p:sp>
          <p:nvSpPr>
            <p:cNvPr id="6" name="Rectangle 5"/>
            <p:cNvSpPr/>
            <p:nvPr/>
          </p:nvSpPr>
          <p:spPr>
            <a:xfrm>
              <a:off x="1253124" y="0"/>
              <a:ext cx="629992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0" t="34430" r="64416" b="40998"/>
            <a:stretch/>
          </p:blipFill>
          <p:spPr>
            <a:xfrm>
              <a:off x="1259632" y="0"/>
              <a:ext cx="6293412" cy="6858000"/>
            </a:xfrm>
            <a:prstGeom prst="rect">
              <a:avLst/>
            </a:prstGeom>
          </p:spPr>
        </p:pic>
      </p:grpSp>
      <p:sp>
        <p:nvSpPr>
          <p:cNvPr id="10" name="Oval 9"/>
          <p:cNvSpPr/>
          <p:nvPr/>
        </p:nvSpPr>
        <p:spPr>
          <a:xfrm>
            <a:off x="5364088" y="3429000"/>
            <a:ext cx="576064" cy="576064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04664"/>
            <a:ext cx="1525998" cy="171654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092552" y="5301208"/>
            <a:ext cx="576064" cy="576064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5220072" y="3861048"/>
            <a:ext cx="576064" cy="576064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5372472" y="1120133"/>
            <a:ext cx="576064" cy="576064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5804520" y="5837296"/>
            <a:ext cx="576064" cy="576064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5364088" y="4951460"/>
            <a:ext cx="576064" cy="576064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5409076" y="2891036"/>
            <a:ext cx="576064" cy="576064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922763" y="4086956"/>
            <a:ext cx="576064" cy="576064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4406338" y="5030549"/>
            <a:ext cx="576064" cy="576064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2987824" y="4121291"/>
            <a:ext cx="576064" cy="576064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1389480" y="6488668"/>
            <a:ext cx="4415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7"/>
              </a:rPr>
              <a:t>www.salvationarmy.org.uk/safe-sanctuary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5902881" y="50721"/>
            <a:ext cx="177545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Examples of refugee support</a:t>
            </a:r>
            <a:endParaRPr lang="en-US" sz="2000" b="1" dirty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7446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004621"/>
            <a:ext cx="668379" cy="751837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43" y="1"/>
            <a:ext cx="2028832" cy="180496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4560"/>
          <a:stretch/>
        </p:blipFill>
        <p:spPr>
          <a:xfrm>
            <a:off x="7668345" y="368"/>
            <a:ext cx="1512167" cy="1484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9" y="5067176"/>
            <a:ext cx="1888551" cy="1792406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9" y="3262708"/>
            <a:ext cx="1612720" cy="1858872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5" t="8831" b="20331"/>
          <a:stretch/>
        </p:blipFill>
        <p:spPr>
          <a:xfrm>
            <a:off x="1907704" y="-4924"/>
            <a:ext cx="2916072" cy="1633724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0"/>
          <a:stretch/>
        </p:blipFill>
        <p:spPr>
          <a:xfrm>
            <a:off x="7668345" y="1484784"/>
            <a:ext cx="1475656" cy="2115034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" b="20655"/>
          <a:stretch/>
        </p:blipFill>
        <p:spPr>
          <a:xfrm>
            <a:off x="-107544" y="1465000"/>
            <a:ext cx="1912965" cy="1948503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4"/>
          <a:stretch/>
        </p:blipFill>
        <p:spPr>
          <a:xfrm>
            <a:off x="7668345" y="3333524"/>
            <a:ext cx="1475655" cy="179525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22"/>
          <a:stretch/>
        </p:blipFill>
        <p:spPr>
          <a:xfrm>
            <a:off x="1773003" y="5067177"/>
            <a:ext cx="3090987" cy="1790824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0" t="7843" r="35528" b="27082"/>
          <a:stretch/>
        </p:blipFill>
        <p:spPr>
          <a:xfrm>
            <a:off x="6701322" y="5084989"/>
            <a:ext cx="2442680" cy="1774593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81"/>
          <a:stretch/>
        </p:blipFill>
        <p:spPr>
          <a:xfrm>
            <a:off x="6055625" y="-4924"/>
            <a:ext cx="1612720" cy="1489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12"/>
          <a:stretch/>
        </p:blipFill>
        <p:spPr>
          <a:xfrm>
            <a:off x="1374322" y="1469941"/>
            <a:ext cx="6310878" cy="3651639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46"/>
          <a:stretch/>
        </p:blipFill>
        <p:spPr>
          <a:xfrm>
            <a:off x="4844886" y="5121580"/>
            <a:ext cx="1880583" cy="1736420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1" t="20092" r="6071" b="19859"/>
          <a:stretch/>
        </p:blipFill>
        <p:spPr>
          <a:xfrm>
            <a:off x="4823776" y="-11918"/>
            <a:ext cx="1231849" cy="148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6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1" t="1" r="4810" b="1222"/>
          <a:stretch/>
        </p:blipFill>
        <p:spPr>
          <a:xfrm>
            <a:off x="-83128" y="1"/>
            <a:ext cx="922712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504" y="834678"/>
            <a:ext cx="8784976" cy="592178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37412" y="1052736"/>
            <a:ext cx="87078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How do they help to support the family?</a:t>
            </a:r>
            <a:endParaRPr lang="en-US" sz="3200" b="1" dirty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004621"/>
            <a:ext cx="668379" cy="7518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57889" y="406552"/>
            <a:ext cx="4782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WORKING TOGETHER</a:t>
            </a:r>
            <a:endParaRPr lang="en-US" sz="3600" b="1" dirty="0">
              <a:ln>
                <a:solidFill>
                  <a:srgbClr val="0070C0"/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8032" y="2638946"/>
            <a:ext cx="87078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Interpreter</a:t>
            </a:r>
            <a:endParaRPr lang="en-US" sz="3200" b="1" dirty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83768" y="5591274"/>
            <a:ext cx="87078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Café owner</a:t>
            </a:r>
            <a:endParaRPr lang="en-US" sz="3200" b="1" dirty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39095" y="3947714"/>
            <a:ext cx="87078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School pupil</a:t>
            </a:r>
            <a:endParaRPr lang="en-US" sz="3200" b="1" dirty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187624" y="5676988"/>
            <a:ext cx="1296144" cy="20667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7389689" y="3460134"/>
            <a:ext cx="1289548" cy="53904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 rot="20436938">
            <a:off x="8061770" y="2972694"/>
            <a:ext cx="8627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 smtClean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idea</a:t>
            </a:r>
            <a:endParaRPr lang="en-US" sz="2400" b="1" i="1" dirty="0">
              <a:ln>
                <a:solidFill>
                  <a:srgbClr val="0070C0"/>
                </a:solidFill>
              </a:ln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sp>
        <p:nvSpPr>
          <p:cNvPr id="38" name="Rectangle 37"/>
          <p:cNvSpPr/>
          <p:nvPr/>
        </p:nvSpPr>
        <p:spPr>
          <a:xfrm rot="20952585">
            <a:off x="441189" y="5612846"/>
            <a:ext cx="8627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 smtClean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idea</a:t>
            </a:r>
            <a:endParaRPr lang="en-US" sz="2400" b="1" i="1" dirty="0">
              <a:ln>
                <a:solidFill>
                  <a:srgbClr val="0070C0"/>
                </a:solidFill>
              </a:ln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2771800" y="6163744"/>
            <a:ext cx="648072" cy="36159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637412" y="1916832"/>
            <a:ext cx="702103" cy="59293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 rot="20952585">
            <a:off x="1873475" y="6319659"/>
            <a:ext cx="8627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 smtClean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idea</a:t>
            </a:r>
            <a:endParaRPr lang="en-US" sz="2400" b="1" i="1" dirty="0">
              <a:ln>
                <a:solidFill>
                  <a:srgbClr val="0070C0"/>
                </a:solidFill>
              </a:ln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sp>
        <p:nvSpPr>
          <p:cNvPr id="47" name="Rectangle 46"/>
          <p:cNvSpPr/>
          <p:nvPr/>
        </p:nvSpPr>
        <p:spPr>
          <a:xfrm rot="20952585">
            <a:off x="2075" y="1622038"/>
            <a:ext cx="8627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 smtClean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idea</a:t>
            </a:r>
            <a:endParaRPr lang="en-US" sz="2400" b="1" i="1" dirty="0">
              <a:ln>
                <a:solidFill>
                  <a:srgbClr val="0070C0"/>
                </a:solidFill>
              </a:ln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736736" y="3355018"/>
            <a:ext cx="503453" cy="8811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 rot="20952585">
            <a:off x="206044" y="4301657"/>
            <a:ext cx="8627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 smtClean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idea</a:t>
            </a:r>
            <a:endParaRPr lang="en-US" sz="2400" b="1" i="1" dirty="0">
              <a:ln>
                <a:solidFill>
                  <a:srgbClr val="0070C0"/>
                </a:solidFill>
              </a:ln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4991328" y="5407466"/>
            <a:ext cx="1289548" cy="53904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 rot="20436938">
            <a:off x="5663409" y="4920026"/>
            <a:ext cx="8627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 smtClean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idea</a:t>
            </a:r>
            <a:endParaRPr lang="en-US" sz="2400" b="1" i="1" dirty="0">
              <a:ln>
                <a:solidFill>
                  <a:srgbClr val="0070C0"/>
                </a:solidFill>
              </a:ln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7373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1" t="1" r="4810" b="1222"/>
          <a:stretch/>
        </p:blipFill>
        <p:spPr>
          <a:xfrm>
            <a:off x="-83128" y="1"/>
            <a:ext cx="922712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004621"/>
            <a:ext cx="668379" cy="7518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520" y="834677"/>
            <a:ext cx="8707833" cy="516994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827583" y="1052736"/>
            <a:ext cx="7823022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‘They are thriving in their education and the school has been  incredibly supportive’</a:t>
            </a:r>
          </a:p>
          <a:p>
            <a:pPr algn="r"/>
            <a:r>
              <a:rPr lang="en-US" sz="24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Teacher</a:t>
            </a:r>
          </a:p>
          <a:p>
            <a:endParaRPr lang="en-US" sz="3200" b="1" dirty="0" smtClean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96952"/>
            <a:ext cx="2924583" cy="21910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51921" y="3140968"/>
            <a:ext cx="4798684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‘I love going to school.</a:t>
            </a:r>
          </a:p>
          <a:p>
            <a:r>
              <a:rPr lang="en-US" sz="32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I have so many friends, and I love maths.’</a:t>
            </a:r>
          </a:p>
          <a:p>
            <a:pPr algn="r"/>
            <a:r>
              <a:rPr lang="en-US" sz="24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Rayan</a:t>
            </a:r>
          </a:p>
          <a:p>
            <a:endParaRPr lang="en-US" sz="3200" b="1" dirty="0" smtClean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1230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13245" cy="70522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520" y="332656"/>
            <a:ext cx="8707833" cy="652534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508103" y="548680"/>
            <a:ext cx="345125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‘I really enjoy going to the park with Rayan, </a:t>
            </a:r>
            <a:r>
              <a:rPr lang="en-US" sz="2800" b="1" dirty="0" err="1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Bisan</a:t>
            </a:r>
            <a:r>
              <a:rPr lang="en-US" sz="28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 and Mohammed, They have changed </a:t>
            </a:r>
            <a:r>
              <a:rPr lang="en-US" sz="28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my </a:t>
            </a:r>
            <a:r>
              <a:rPr lang="en-US" sz="28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life!’</a:t>
            </a:r>
          </a:p>
          <a:p>
            <a:pPr algn="r"/>
            <a:r>
              <a:rPr lang="en-US" sz="20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Joshua</a:t>
            </a:r>
          </a:p>
          <a:p>
            <a:endParaRPr lang="en-US" sz="2800" b="1" dirty="0" smtClean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993" y="3595328"/>
            <a:ext cx="6768753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‘My role has been to help the family feel welcome. I got an Arabic-speaking friend from school to help me make a huge welcome poster for when they arrived. As time has gone on I’ve played a big sister role to the children.’                                </a:t>
            </a:r>
            <a:r>
              <a:rPr lang="en-US" sz="20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Rebekah</a:t>
            </a:r>
          </a:p>
          <a:p>
            <a:endParaRPr lang="en-US" sz="2800" b="1" dirty="0" smtClean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004621"/>
            <a:ext cx="668379" cy="751837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0"/>
          <a:stretch/>
        </p:blipFill>
        <p:spPr>
          <a:xfrm>
            <a:off x="395536" y="548680"/>
            <a:ext cx="5112567" cy="3072533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"/>
          <a:stretch/>
        </p:blipFill>
        <p:spPr>
          <a:xfrm>
            <a:off x="7124380" y="3614335"/>
            <a:ext cx="1741226" cy="161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1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9" t="10670" r="12821"/>
          <a:stretch/>
        </p:blipFill>
        <p:spPr>
          <a:xfrm>
            <a:off x="-108520" y="-63852"/>
            <a:ext cx="9252520" cy="7003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004621"/>
            <a:ext cx="668379" cy="7518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520" y="834677"/>
            <a:ext cx="8707833" cy="2280162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51521" y="1052736"/>
            <a:ext cx="8707832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How do you help someone feel welcome?</a:t>
            </a:r>
          </a:p>
          <a:p>
            <a:r>
              <a:rPr lang="en-US" sz="32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What’s the secret?</a:t>
            </a:r>
          </a:p>
          <a:p>
            <a:endParaRPr lang="en-US" sz="3200" b="1" dirty="0" smtClean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  <a:p>
            <a:r>
              <a:rPr lang="en-US" sz="32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Write down your ideas.</a:t>
            </a:r>
            <a:endParaRPr lang="en-US" sz="3200" b="1" dirty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7373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1" t="1" r="4810" b="1222"/>
          <a:stretch/>
        </p:blipFill>
        <p:spPr>
          <a:xfrm>
            <a:off x="-83128" y="1"/>
            <a:ext cx="9227127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37411" y="834678"/>
            <a:ext cx="7823021" cy="576267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004621"/>
            <a:ext cx="668379" cy="7518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7412" y="1052736"/>
            <a:ext cx="870783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Review your thoughts and feelings.</a:t>
            </a:r>
          </a:p>
          <a:p>
            <a:r>
              <a:rPr lang="en-US" sz="32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Has anything changed? 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clrChange>
              <a:clrFrom>
                <a:srgbClr val="00ADEE"/>
              </a:clrFrom>
              <a:clrTo>
                <a:srgbClr val="00AD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506" y="2182609"/>
            <a:ext cx="3180678" cy="38378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32898" y="406552"/>
            <a:ext cx="58320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THOUGHTS AND FEELINGS</a:t>
            </a:r>
            <a:endParaRPr lang="en-US" sz="3600" b="1" dirty="0">
              <a:ln>
                <a:solidFill>
                  <a:srgbClr val="0070C0"/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03648" y="2623872"/>
            <a:ext cx="198198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Add in new thoughts and any answers</a:t>
            </a:r>
            <a:endParaRPr lang="en-US" sz="2000" b="1" dirty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95936" y="3901145"/>
            <a:ext cx="259228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Add in new feelings</a:t>
            </a:r>
            <a:endParaRPr lang="en-US" sz="2000" b="1" dirty="0">
              <a:solidFill>
                <a:srgbClr val="0070C0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9812" y="6180484"/>
            <a:ext cx="870783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TIP – Use a new colour</a:t>
            </a:r>
            <a:endParaRPr lang="en-US" sz="2000" b="1" dirty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1026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0" t="7843" r="35528" b="27082"/>
          <a:stretch/>
        </p:blipFill>
        <p:spPr>
          <a:xfrm>
            <a:off x="6701322" y="5084989"/>
            <a:ext cx="2442680" cy="1774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004621"/>
            <a:ext cx="668379" cy="751837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43" y="1"/>
            <a:ext cx="2028832" cy="180496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4560"/>
          <a:stretch/>
        </p:blipFill>
        <p:spPr>
          <a:xfrm>
            <a:off x="7668345" y="368"/>
            <a:ext cx="1512167" cy="1484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9" y="5067176"/>
            <a:ext cx="1888551" cy="1792406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9" y="3262708"/>
            <a:ext cx="1612720" cy="1858872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5" t="8831" b="20331"/>
          <a:stretch/>
        </p:blipFill>
        <p:spPr>
          <a:xfrm>
            <a:off x="1907704" y="-4924"/>
            <a:ext cx="2916072" cy="1633724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0"/>
          <a:stretch/>
        </p:blipFill>
        <p:spPr>
          <a:xfrm>
            <a:off x="7668345" y="1484784"/>
            <a:ext cx="1475656" cy="2115034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" b="20655"/>
          <a:stretch/>
        </p:blipFill>
        <p:spPr>
          <a:xfrm>
            <a:off x="-107544" y="1465000"/>
            <a:ext cx="1912965" cy="1948503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4"/>
          <a:stretch/>
        </p:blipFill>
        <p:spPr>
          <a:xfrm>
            <a:off x="7668345" y="3333524"/>
            <a:ext cx="1475655" cy="179525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22"/>
          <a:stretch/>
        </p:blipFill>
        <p:spPr>
          <a:xfrm>
            <a:off x="1773003" y="5067177"/>
            <a:ext cx="3090987" cy="1790824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81"/>
          <a:stretch/>
        </p:blipFill>
        <p:spPr>
          <a:xfrm>
            <a:off x="6055625" y="-4924"/>
            <a:ext cx="1612720" cy="1489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12"/>
          <a:stretch/>
        </p:blipFill>
        <p:spPr>
          <a:xfrm>
            <a:off x="1374322" y="1469941"/>
            <a:ext cx="6310878" cy="3651639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46"/>
          <a:stretch/>
        </p:blipFill>
        <p:spPr>
          <a:xfrm>
            <a:off x="4844886" y="5121580"/>
            <a:ext cx="1880583" cy="1736420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1" t="20092" r="6071" b="19859"/>
          <a:stretch/>
        </p:blipFill>
        <p:spPr>
          <a:xfrm>
            <a:off x="4823776" y="-11918"/>
            <a:ext cx="1231849" cy="14818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1209"/>
          <a:stretch/>
        </p:blipFill>
        <p:spPr>
          <a:xfrm>
            <a:off x="-83129" y="3010553"/>
            <a:ext cx="5087178" cy="3864655"/>
          </a:xfrm>
          <a:prstGeom prst="rtTriangle">
            <a:avLst/>
          </a:prstGeom>
          <a:ln w="19050">
            <a:solidFill>
              <a:schemeClr val="bg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00025" y="-11918"/>
            <a:ext cx="5680487" cy="3910912"/>
          </a:xfrm>
          <a:prstGeom prst="rtTriangle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9184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0" t="7843" r="35528" b="27082"/>
          <a:stretch/>
        </p:blipFill>
        <p:spPr>
          <a:xfrm>
            <a:off x="6701322" y="5084989"/>
            <a:ext cx="2442680" cy="1774593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43" y="1"/>
            <a:ext cx="2028832" cy="180496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4560"/>
          <a:stretch/>
        </p:blipFill>
        <p:spPr>
          <a:xfrm>
            <a:off x="7668345" y="368"/>
            <a:ext cx="1512167" cy="1484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9" y="5067176"/>
            <a:ext cx="1888551" cy="1792406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9" y="3262708"/>
            <a:ext cx="1612720" cy="1858872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5" t="8831" b="20331"/>
          <a:stretch/>
        </p:blipFill>
        <p:spPr>
          <a:xfrm>
            <a:off x="1907704" y="-4924"/>
            <a:ext cx="2916072" cy="1633724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0"/>
          <a:stretch/>
        </p:blipFill>
        <p:spPr>
          <a:xfrm>
            <a:off x="7668345" y="1484784"/>
            <a:ext cx="1475656" cy="2115034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" b="20655"/>
          <a:stretch/>
        </p:blipFill>
        <p:spPr>
          <a:xfrm>
            <a:off x="-107544" y="1465000"/>
            <a:ext cx="1912965" cy="1948503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4"/>
          <a:stretch/>
        </p:blipFill>
        <p:spPr>
          <a:xfrm>
            <a:off x="7668345" y="3333524"/>
            <a:ext cx="1475655" cy="179525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22"/>
          <a:stretch/>
        </p:blipFill>
        <p:spPr>
          <a:xfrm>
            <a:off x="1773003" y="5067177"/>
            <a:ext cx="3090987" cy="1790824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81"/>
          <a:stretch/>
        </p:blipFill>
        <p:spPr>
          <a:xfrm>
            <a:off x="6055625" y="-4924"/>
            <a:ext cx="1612720" cy="1489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12"/>
          <a:stretch/>
        </p:blipFill>
        <p:spPr>
          <a:xfrm>
            <a:off x="1374322" y="1469941"/>
            <a:ext cx="6310878" cy="3651639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46"/>
          <a:stretch/>
        </p:blipFill>
        <p:spPr>
          <a:xfrm>
            <a:off x="4844886" y="5121580"/>
            <a:ext cx="1880583" cy="1736420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1" t="20092" r="6071" b="19859"/>
          <a:stretch/>
        </p:blipFill>
        <p:spPr>
          <a:xfrm>
            <a:off x="4823776" y="-11918"/>
            <a:ext cx="1231849" cy="1481860"/>
          </a:xfrm>
          <a:prstGeom prst="rect">
            <a:avLst/>
          </a:prstGeom>
        </p:spPr>
      </p:pic>
      <p:sp>
        <p:nvSpPr>
          <p:cNvPr id="19" name="Isosceles Triangle 18"/>
          <p:cNvSpPr/>
          <p:nvPr/>
        </p:nvSpPr>
        <p:spPr>
          <a:xfrm>
            <a:off x="251521" y="-11918"/>
            <a:ext cx="8568952" cy="6869918"/>
          </a:xfrm>
          <a:prstGeom prst="triangle">
            <a:avLst>
              <a:gd name="adj" fmla="val 50333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338743" y="5229200"/>
            <a:ext cx="62945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Three words that are important</a:t>
            </a:r>
            <a:endParaRPr lang="en-US" sz="3200" b="1" dirty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48938" y="3426704"/>
            <a:ext cx="750059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Two words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that made an impact</a:t>
            </a:r>
            <a:endParaRPr lang="en-US" sz="3200" b="1" dirty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15816" y="1804962"/>
            <a:ext cx="343169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One thing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that you will do</a:t>
            </a:r>
            <a:endParaRPr lang="en-US" sz="3200" b="1" dirty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004621"/>
            <a:ext cx="668379" cy="75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0" t="7843" r="35528" b="27082"/>
          <a:stretch/>
        </p:blipFill>
        <p:spPr>
          <a:xfrm>
            <a:off x="6701322" y="5084989"/>
            <a:ext cx="2442680" cy="1774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004621"/>
            <a:ext cx="668379" cy="751837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43" y="1"/>
            <a:ext cx="2028832" cy="180496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4560"/>
          <a:stretch/>
        </p:blipFill>
        <p:spPr>
          <a:xfrm>
            <a:off x="7668345" y="368"/>
            <a:ext cx="1512167" cy="1484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9" y="5067176"/>
            <a:ext cx="1888551" cy="1792406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9" y="3262708"/>
            <a:ext cx="1612720" cy="1858872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5" t="8831" b="20331"/>
          <a:stretch/>
        </p:blipFill>
        <p:spPr>
          <a:xfrm>
            <a:off x="1907704" y="-4924"/>
            <a:ext cx="2916072" cy="1633724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0"/>
          <a:stretch/>
        </p:blipFill>
        <p:spPr>
          <a:xfrm>
            <a:off x="7668345" y="1484784"/>
            <a:ext cx="1475656" cy="2115034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" b="20655"/>
          <a:stretch/>
        </p:blipFill>
        <p:spPr>
          <a:xfrm>
            <a:off x="-107544" y="1465000"/>
            <a:ext cx="1912965" cy="1948503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4"/>
          <a:stretch/>
        </p:blipFill>
        <p:spPr>
          <a:xfrm>
            <a:off x="7668345" y="3333524"/>
            <a:ext cx="1475655" cy="179525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22"/>
          <a:stretch/>
        </p:blipFill>
        <p:spPr>
          <a:xfrm>
            <a:off x="1773003" y="5067177"/>
            <a:ext cx="3090987" cy="1790824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81"/>
          <a:stretch/>
        </p:blipFill>
        <p:spPr>
          <a:xfrm>
            <a:off x="6055625" y="-4924"/>
            <a:ext cx="1612720" cy="1489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12"/>
          <a:stretch/>
        </p:blipFill>
        <p:spPr>
          <a:xfrm>
            <a:off x="1374322" y="1469941"/>
            <a:ext cx="6310878" cy="3651639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46"/>
          <a:stretch/>
        </p:blipFill>
        <p:spPr>
          <a:xfrm>
            <a:off x="4844886" y="5121580"/>
            <a:ext cx="1880583" cy="1736420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1" t="20092" r="6071" b="19859"/>
          <a:stretch/>
        </p:blipFill>
        <p:spPr>
          <a:xfrm>
            <a:off x="4823776" y="-11918"/>
            <a:ext cx="1231849" cy="148186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83128" y="406405"/>
            <a:ext cx="922712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LEARNING OBJECTIVES</a:t>
            </a:r>
            <a:endParaRPr lang="en-US" sz="3600" b="1" dirty="0">
              <a:ln>
                <a:solidFill>
                  <a:srgbClr val="0070C0"/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7411" y="834677"/>
            <a:ext cx="7823021" cy="4898579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899982" y="1052736"/>
            <a:ext cx="720041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To consider what is meant by the term refugee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To discover ways a community can support </a:t>
            </a:r>
            <a:r>
              <a:rPr lang="en-US" sz="36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refugees</a:t>
            </a:r>
          </a:p>
          <a:p>
            <a:endParaRPr lang="en-US" sz="3600" b="1" dirty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To reflect on how refugees might feel</a:t>
            </a:r>
            <a:endParaRPr lang="en-US" sz="3600" b="1" dirty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8714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57226" r="80571" b="9712"/>
          <a:stretch/>
        </p:blipFill>
        <p:spPr>
          <a:xfrm>
            <a:off x="-16725" y="3800104"/>
            <a:ext cx="1793175" cy="1698172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1" t="40464" r="24079" b="26474"/>
          <a:stretch/>
        </p:blipFill>
        <p:spPr>
          <a:xfrm>
            <a:off x="5165766" y="2939143"/>
            <a:ext cx="1793175" cy="1698172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1" t="12951" r="81141" b="53987"/>
          <a:stretch/>
        </p:blipFill>
        <p:spPr>
          <a:xfrm>
            <a:off x="-108520" y="1556792"/>
            <a:ext cx="1793175" cy="1698172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8" t="263" r="4752" b="66675"/>
          <a:stretch/>
        </p:blipFill>
        <p:spPr>
          <a:xfrm>
            <a:off x="6933014" y="860778"/>
            <a:ext cx="1793175" cy="1698172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3" t="16794" r="38907" b="50144"/>
          <a:stretch/>
        </p:blipFill>
        <p:spPr>
          <a:xfrm>
            <a:off x="3779910" y="1730828"/>
            <a:ext cx="1793175" cy="1698172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0" t="66792" r="25790" b="146"/>
          <a:stretch/>
        </p:blipFill>
        <p:spPr>
          <a:xfrm>
            <a:off x="5035138" y="4298867"/>
            <a:ext cx="1793175" cy="1698172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44943" r="65530" b="21995"/>
          <a:stretch/>
        </p:blipFill>
        <p:spPr>
          <a:xfrm>
            <a:off x="1359725" y="3170712"/>
            <a:ext cx="1793175" cy="1698172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-1698" r="67798" b="68636"/>
          <a:stretch/>
        </p:blipFill>
        <p:spPr>
          <a:xfrm>
            <a:off x="1115616" y="798862"/>
            <a:ext cx="1793175" cy="1698172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9" t="56071" r="5691" b="11099"/>
          <a:stretch/>
        </p:blipFill>
        <p:spPr>
          <a:xfrm>
            <a:off x="6847215" y="3728852"/>
            <a:ext cx="1793175" cy="1686297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1" t="22779" r="17899" b="44391"/>
          <a:stretch/>
        </p:blipFill>
        <p:spPr>
          <a:xfrm>
            <a:off x="5712032" y="2018803"/>
            <a:ext cx="1793175" cy="1686297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2" t="32833" r="49778" b="34337"/>
          <a:stretch/>
        </p:blipFill>
        <p:spPr>
          <a:xfrm>
            <a:off x="2796970" y="2558949"/>
            <a:ext cx="1793175" cy="1686297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6" t="67400" r="51924" b="-230"/>
          <a:stretch/>
        </p:blipFill>
        <p:spPr>
          <a:xfrm>
            <a:off x="2600698" y="4310742"/>
            <a:ext cx="1793175" cy="1686297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004621"/>
            <a:ext cx="668379" cy="75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4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0" t="7843" r="35528" b="27082"/>
          <a:stretch/>
        </p:blipFill>
        <p:spPr>
          <a:xfrm>
            <a:off x="6701322" y="5084989"/>
            <a:ext cx="2442680" cy="1774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004621"/>
            <a:ext cx="668379" cy="751837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43" y="1"/>
            <a:ext cx="2028832" cy="180496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4560"/>
          <a:stretch/>
        </p:blipFill>
        <p:spPr>
          <a:xfrm>
            <a:off x="7668345" y="368"/>
            <a:ext cx="1512167" cy="1484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9" y="5067176"/>
            <a:ext cx="1888551" cy="1792406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9" y="3262708"/>
            <a:ext cx="1612720" cy="1858872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5" t="8831" b="20331"/>
          <a:stretch/>
        </p:blipFill>
        <p:spPr>
          <a:xfrm>
            <a:off x="1907704" y="-4924"/>
            <a:ext cx="2916072" cy="1633724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0"/>
          <a:stretch/>
        </p:blipFill>
        <p:spPr>
          <a:xfrm>
            <a:off x="7668345" y="1484784"/>
            <a:ext cx="1475656" cy="2115034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" b="20655"/>
          <a:stretch/>
        </p:blipFill>
        <p:spPr>
          <a:xfrm>
            <a:off x="-107544" y="1465000"/>
            <a:ext cx="1912965" cy="1948503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4"/>
          <a:stretch/>
        </p:blipFill>
        <p:spPr>
          <a:xfrm>
            <a:off x="7668345" y="3333524"/>
            <a:ext cx="1475655" cy="179525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22"/>
          <a:stretch/>
        </p:blipFill>
        <p:spPr>
          <a:xfrm>
            <a:off x="1773003" y="5067177"/>
            <a:ext cx="3090987" cy="1790824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81"/>
          <a:stretch/>
        </p:blipFill>
        <p:spPr>
          <a:xfrm>
            <a:off x="6055625" y="-4924"/>
            <a:ext cx="1612720" cy="1489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12"/>
          <a:stretch/>
        </p:blipFill>
        <p:spPr>
          <a:xfrm>
            <a:off x="1374322" y="1469941"/>
            <a:ext cx="6310878" cy="3651639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46"/>
          <a:stretch/>
        </p:blipFill>
        <p:spPr>
          <a:xfrm>
            <a:off x="4844886" y="5121580"/>
            <a:ext cx="1880583" cy="1736420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1" t="20092" r="6071" b="19859"/>
          <a:stretch/>
        </p:blipFill>
        <p:spPr>
          <a:xfrm>
            <a:off x="4823776" y="-11918"/>
            <a:ext cx="1231849" cy="148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7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004621"/>
            <a:ext cx="668379" cy="751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7"/>
          <a:stretch/>
        </p:blipFill>
        <p:spPr>
          <a:xfrm>
            <a:off x="0" y="4157077"/>
            <a:ext cx="4423962" cy="27068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9964" r="48703" b="18396"/>
          <a:stretch/>
        </p:blipFill>
        <p:spPr>
          <a:xfrm>
            <a:off x="5580111" y="4151169"/>
            <a:ext cx="3563889" cy="2734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-78212"/>
            <a:ext cx="2392372" cy="43075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9" t="40235" r="20287" b="5146"/>
          <a:stretch/>
        </p:blipFill>
        <p:spPr>
          <a:xfrm>
            <a:off x="0" y="1"/>
            <a:ext cx="3552106" cy="41511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0"/>
          <a:stretch/>
        </p:blipFill>
        <p:spPr>
          <a:xfrm>
            <a:off x="5044601" y="-78212"/>
            <a:ext cx="4112351" cy="2153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563" r="-4360" b="21080"/>
          <a:stretch/>
        </p:blipFill>
        <p:spPr>
          <a:xfrm>
            <a:off x="3419872" y="4151168"/>
            <a:ext cx="2324402" cy="2711708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4" t="31210" r="12878"/>
          <a:stretch/>
        </p:blipFill>
        <p:spPr>
          <a:xfrm>
            <a:off x="5057552" y="1827453"/>
            <a:ext cx="4099400" cy="232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9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7" r="19875"/>
          <a:stretch/>
        </p:blipFill>
        <p:spPr>
          <a:xfrm>
            <a:off x="-83127" y="-89336"/>
            <a:ext cx="9227127" cy="6947335"/>
          </a:xfrm>
          <a:prstGeom prst="rect">
            <a:avLst/>
          </a:prstGeom>
          <a:solidFill>
            <a:srgbClr val="7B60A0">
              <a:alpha val="50000"/>
            </a:srgbClr>
          </a:solidFill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004621"/>
            <a:ext cx="668379" cy="7518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83128" y="406405"/>
            <a:ext cx="922712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LEARNING OBJECTIVES</a:t>
            </a:r>
            <a:endParaRPr lang="en-US" sz="3600" b="1" dirty="0">
              <a:ln>
                <a:solidFill>
                  <a:srgbClr val="0070C0"/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7411" y="834677"/>
            <a:ext cx="7823021" cy="4898579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899982" y="1052736"/>
            <a:ext cx="720041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To consider what is meant by the term refugee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To discover ways a community can support </a:t>
            </a:r>
            <a:r>
              <a:rPr lang="en-US" sz="36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refugees</a:t>
            </a:r>
          </a:p>
          <a:p>
            <a:endParaRPr lang="en-US" sz="3600" b="1" dirty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To reflect on how refugees might feel</a:t>
            </a:r>
            <a:endParaRPr lang="en-US" sz="3600" b="1" dirty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7446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786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83128" y="406405"/>
            <a:ext cx="922712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A REFUGEE IS…</a:t>
            </a:r>
            <a:endParaRPr lang="en-US" sz="3600" b="1" dirty="0">
              <a:solidFill>
                <a:srgbClr val="0070C0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2680" y="834678"/>
            <a:ext cx="8225059" cy="197238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-83128" y="406405"/>
            <a:ext cx="922712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A REFUGEE IS…</a:t>
            </a:r>
            <a:endParaRPr lang="en-US" sz="3600" b="1" dirty="0">
              <a:ln>
                <a:solidFill>
                  <a:srgbClr val="0070C0"/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5269" y="1052736"/>
            <a:ext cx="84452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1. Someone who has left their country and has applied to a new country to live there</a:t>
            </a:r>
            <a:endParaRPr lang="en-US" sz="3600" b="1" dirty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2679" y="2852936"/>
            <a:ext cx="8225059" cy="1972385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72680" y="4869160"/>
            <a:ext cx="8225059" cy="1824611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004621"/>
            <a:ext cx="668379" cy="75183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35269" y="3024652"/>
            <a:ext cx="796247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2. Someone </a:t>
            </a:r>
            <a:r>
              <a:rPr lang="en-US" sz="3600" b="1" dirty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who wants to live </a:t>
            </a:r>
            <a:r>
              <a:rPr lang="en-US" sz="36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and </a:t>
            </a:r>
            <a:r>
              <a:rPr lang="en-US" sz="3600" b="1" dirty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work in a new </a:t>
            </a:r>
            <a:r>
              <a:rPr lang="en-US" sz="36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country – Iegally or illegally</a:t>
            </a:r>
            <a:endParaRPr lang="en-US" sz="3600" b="1" dirty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5269" y="5064771"/>
            <a:ext cx="79268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altLang="en-US" sz="3600" b="1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3. Someone </a:t>
            </a:r>
            <a:r>
              <a:rPr lang="en-GB" altLang="en-US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who has fled </a:t>
            </a:r>
            <a:r>
              <a:rPr lang="en-GB" altLang="en-US" sz="3600" b="1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their </a:t>
            </a:r>
            <a:r>
              <a:rPr lang="en-GB" altLang="en-US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country because they </a:t>
            </a:r>
            <a:r>
              <a:rPr lang="en-GB" altLang="en-US" sz="3600" b="1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will </a:t>
            </a:r>
            <a:r>
              <a:rPr lang="en-GB" altLang="en-US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not be safe there </a:t>
            </a:r>
            <a:r>
              <a:rPr lang="en-GB" altLang="en-US" sz="3600" b="1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anymore</a:t>
            </a:r>
            <a:endParaRPr lang="en-US" sz="3600" b="1" dirty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3878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42448" r="20287" b="942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7413" y="364895"/>
            <a:ext cx="4352903" cy="2862322"/>
            <a:chOff x="97413" y="3080"/>
            <a:chExt cx="4352903" cy="2862322"/>
          </a:xfrm>
        </p:grpSpPr>
        <p:sp>
          <p:nvSpPr>
            <p:cNvPr id="15" name="Rectangle 14"/>
            <p:cNvSpPr/>
            <p:nvPr/>
          </p:nvSpPr>
          <p:spPr>
            <a:xfrm>
              <a:off x="97413" y="3080"/>
              <a:ext cx="4352903" cy="2862322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23928" y="524839"/>
              <a:ext cx="3600000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Levenim MT" panose="02010502060101010101" pitchFamily="2" charset="-79"/>
                  <a:ea typeface="Verdana" panose="020B0604030504040204" pitchFamily="34" charset="0"/>
                  <a:cs typeface="Levenim MT" panose="02010502060101010101" pitchFamily="2" charset="-79"/>
                </a:rPr>
                <a:t>We </a:t>
              </a:r>
              <a:r>
                <a:rPr lang="en-US" sz="3600" b="1" dirty="0">
                  <a:solidFill>
                    <a:schemeClr val="bg1"/>
                  </a:solidFill>
                  <a:latin typeface="Levenim MT" panose="02010502060101010101" pitchFamily="2" charset="-79"/>
                  <a:ea typeface="Verdana" panose="020B0604030504040204" pitchFamily="34" charset="0"/>
                  <a:cs typeface="Levenim MT" panose="02010502060101010101" pitchFamily="2" charset="-79"/>
                </a:rPr>
                <a:t>a</a:t>
              </a:r>
              <a:r>
                <a:rPr lang="en-US" sz="3600" b="1" dirty="0" smtClean="0">
                  <a:solidFill>
                    <a:schemeClr val="bg1"/>
                  </a:solidFill>
                  <a:latin typeface="Levenim MT" panose="02010502060101010101" pitchFamily="2" charset="-79"/>
                  <a:ea typeface="Verdana" panose="020B0604030504040204" pitchFamily="34" charset="0"/>
                  <a:cs typeface="Levenim MT" panose="02010502060101010101" pitchFamily="2" charset="-79"/>
                </a:rPr>
                <a:t>re not safe because of the war</a:t>
              </a:r>
              <a:endParaRPr lang="en-US" sz="3600" b="1" dirty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endParaRPr>
            </a:p>
            <a:p>
              <a:pPr marL="571500" indent="-571500">
                <a:buFont typeface="Arial" panose="020B0604020202020204" pitchFamily="34" charset="0"/>
                <a:buChar char="•"/>
              </a:pPr>
              <a:endParaRPr lang="en-US" sz="3600" b="1" dirty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29624" y="3573016"/>
            <a:ext cx="4352903" cy="2862322"/>
            <a:chOff x="4629624" y="3140968"/>
            <a:chExt cx="4352903" cy="2862322"/>
          </a:xfrm>
        </p:grpSpPr>
        <p:sp>
          <p:nvSpPr>
            <p:cNvPr id="13" name="Rectangle 12"/>
            <p:cNvSpPr/>
            <p:nvPr/>
          </p:nvSpPr>
          <p:spPr>
            <a:xfrm>
              <a:off x="4629624" y="3140968"/>
              <a:ext cx="4352903" cy="2862322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860032" y="3740839"/>
              <a:ext cx="3600000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Levenim MT" panose="02010502060101010101" pitchFamily="2" charset="-79"/>
                  <a:ea typeface="Verdana" panose="020B0604030504040204" pitchFamily="34" charset="0"/>
                  <a:cs typeface="Levenim MT" panose="02010502060101010101" pitchFamily="2" charset="-79"/>
                </a:rPr>
                <a:t>We are hungry because of the drought</a:t>
              </a:r>
              <a:endParaRPr lang="en-US" sz="3600" b="1" dirty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7412" y="3573016"/>
            <a:ext cx="4352903" cy="2863653"/>
            <a:chOff x="97412" y="3140968"/>
            <a:chExt cx="4352903" cy="2863653"/>
          </a:xfrm>
        </p:grpSpPr>
        <p:sp>
          <p:nvSpPr>
            <p:cNvPr id="12" name="Rectangle 11"/>
            <p:cNvSpPr/>
            <p:nvPr/>
          </p:nvSpPr>
          <p:spPr>
            <a:xfrm>
              <a:off x="97412" y="3142299"/>
              <a:ext cx="4352903" cy="2862322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3928" y="3140968"/>
              <a:ext cx="3899874" cy="286232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Levenim MT" panose="02010502060101010101" pitchFamily="2" charset="-79"/>
                  <a:ea typeface="Verdana" panose="020B0604030504040204" pitchFamily="34" charset="0"/>
                  <a:cs typeface="Levenim MT" panose="02010502060101010101" pitchFamily="2" charset="-79"/>
                </a:rPr>
                <a:t>The government does not want people like us living here anymore</a:t>
              </a:r>
              <a:endParaRPr lang="en-US" sz="3600" b="1" dirty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09326" y="332656"/>
            <a:ext cx="4352903" cy="2862322"/>
            <a:chOff x="4609326" y="-29159"/>
            <a:chExt cx="4352903" cy="2862322"/>
          </a:xfrm>
        </p:grpSpPr>
        <p:sp>
          <p:nvSpPr>
            <p:cNvPr id="14" name="Rectangle 13"/>
            <p:cNvSpPr/>
            <p:nvPr/>
          </p:nvSpPr>
          <p:spPr>
            <a:xfrm>
              <a:off x="4609326" y="-29159"/>
              <a:ext cx="4352903" cy="2862322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50605" y="524839"/>
              <a:ext cx="3600000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Levenim MT" panose="02010502060101010101" pitchFamily="2" charset="-79"/>
                  <a:ea typeface="Verdana" panose="020B0604030504040204" pitchFamily="34" charset="0"/>
                  <a:cs typeface="Levenim MT" panose="02010502060101010101" pitchFamily="2" charset="-79"/>
                </a:rPr>
                <a:t>We are not allowed to follow our faith 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004621"/>
            <a:ext cx="668379" cy="75183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314270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rgbClr val="0070C0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A </a:t>
            </a:r>
            <a:r>
              <a:rPr lang="en-US" sz="3600" b="1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REASON TO LEAVE…</a:t>
            </a:r>
            <a:endParaRPr lang="en-US" sz="3600" b="1" dirty="0">
              <a:ln>
                <a:solidFill>
                  <a:srgbClr val="0070C0"/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7446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" r="2214"/>
          <a:stretch/>
        </p:blipFill>
        <p:spPr>
          <a:xfrm>
            <a:off x="4484906" y="3204698"/>
            <a:ext cx="4659094" cy="36754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004621"/>
            <a:ext cx="668379" cy="7518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0" t="6121" r="16868" b="25116"/>
          <a:stretch/>
        </p:blipFill>
        <p:spPr>
          <a:xfrm>
            <a:off x="4967536" y="0"/>
            <a:ext cx="4176464" cy="3204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7" b="9770"/>
          <a:stretch/>
        </p:blipFill>
        <p:spPr>
          <a:xfrm>
            <a:off x="-1" y="0"/>
            <a:ext cx="5026261" cy="320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 r="20069"/>
          <a:stretch/>
        </p:blipFill>
        <p:spPr>
          <a:xfrm>
            <a:off x="-2" y="3204698"/>
            <a:ext cx="4484907" cy="3653302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" r="5987"/>
          <a:stretch/>
        </p:blipFill>
        <p:spPr>
          <a:xfrm>
            <a:off x="4484905" y="0"/>
            <a:ext cx="4659095" cy="320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6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33" b="46941"/>
          <a:stretch/>
        </p:blipFill>
        <p:spPr>
          <a:xfrm>
            <a:off x="0" y="-27384"/>
            <a:ext cx="9264708" cy="6885384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004621"/>
            <a:ext cx="668379" cy="75183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43968" y="2492896"/>
            <a:ext cx="3600129" cy="3451659"/>
            <a:chOff x="4517863" y="3379304"/>
            <a:chExt cx="3789558" cy="34786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7863" y="3379304"/>
              <a:ext cx="3789558" cy="347869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292080" y="4153672"/>
              <a:ext cx="27363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latin typeface="Lucida Sans Typewriter" panose="020B0509030504030204" pitchFamily="49" charset="0"/>
                </a:rPr>
                <a:t>YOU ARE INVITED TO THE</a:t>
              </a:r>
              <a:endParaRPr lang="en-GB" sz="2000" b="1" dirty="0">
                <a:latin typeface="Lucida Sans Typewriter" panose="020B0509030504030204" pitchFamily="49" charset="0"/>
              </a:endParaRPr>
            </a:p>
          </p:txBody>
        </p:sp>
      </p:grp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1414" y="433508"/>
            <a:ext cx="2906678" cy="205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5" r="13667"/>
          <a:stretch/>
        </p:blipFill>
        <p:spPr>
          <a:xfrm>
            <a:off x="395536" y="899141"/>
            <a:ext cx="4968552" cy="37804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94276" y="3834004"/>
            <a:ext cx="1504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oper Black" panose="0208090404030B020404" pitchFamily="18" charset="0"/>
              </a:rPr>
              <a:t>UK</a:t>
            </a:r>
            <a:endParaRPr lang="en-GB" sz="4400" i="1" dirty="0">
              <a:solidFill>
                <a:schemeClr val="tx1">
                  <a:lumMod val="75000"/>
                  <a:lumOff val="25000"/>
                </a:schemeClr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46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9964" r="48703" b="18396"/>
          <a:stretch/>
        </p:blipFill>
        <p:spPr>
          <a:xfrm>
            <a:off x="1" y="-129893"/>
            <a:ext cx="9144000" cy="70152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7412" y="817920"/>
            <a:ext cx="7911943" cy="576267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37412" y="1052736"/>
            <a:ext cx="870783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You are going to live in a new country.        </a:t>
            </a:r>
          </a:p>
          <a:p>
            <a:r>
              <a:rPr lang="en-US" sz="32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What might you be thinking or feeling?</a:t>
            </a:r>
            <a:endParaRPr lang="en-US" sz="3200" b="1" dirty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004621"/>
            <a:ext cx="668379" cy="751837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clrChange>
              <a:clrFrom>
                <a:srgbClr val="00ADEE"/>
              </a:clrFrom>
              <a:clrTo>
                <a:srgbClr val="00AD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506" y="2182609"/>
            <a:ext cx="3180678" cy="38378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32898" y="406552"/>
            <a:ext cx="58320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THOUGHTS AND FEELINGS</a:t>
            </a:r>
            <a:endParaRPr lang="en-US" sz="3600" b="1" dirty="0">
              <a:ln>
                <a:solidFill>
                  <a:srgbClr val="0070C0"/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9812" y="6180484"/>
            <a:ext cx="870783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Challenge: Write from the perspective of an adult or child</a:t>
            </a:r>
            <a:endParaRPr lang="en-US" sz="2000" b="1" dirty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03648" y="2623872"/>
            <a:ext cx="198198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Write your thoughts and questions outside</a:t>
            </a:r>
            <a:endParaRPr lang="en-US" sz="2000" b="1" dirty="0">
              <a:solidFill>
                <a:schemeClr val="bg1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07904" y="3901145"/>
            <a:ext cx="21602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Levenim MT" panose="02010502060101010101" pitchFamily="2" charset="-79"/>
                <a:ea typeface="Verdana" panose="020B0604030504040204" pitchFamily="34" charset="0"/>
                <a:cs typeface="Levenim MT" panose="02010502060101010101" pitchFamily="2" charset="-79"/>
              </a:rPr>
              <a:t>Write your feelings inside</a:t>
            </a:r>
            <a:endParaRPr lang="en-US" sz="2000" b="1" dirty="0">
              <a:solidFill>
                <a:srgbClr val="0070C0"/>
              </a:solidFill>
              <a:latin typeface="Levenim MT" panose="02010502060101010101" pitchFamily="2" charset="-79"/>
              <a:ea typeface="Verdana" panose="020B060403050404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7446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2225</TotalTime>
  <Words>400</Words>
  <Application>Microsoft Office PowerPoint</Application>
  <PresentationFormat>On-screen Show (4:3)</PresentationFormat>
  <Paragraphs>71</Paragraphs>
  <Slides>20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 Salvation Army</dc:creator>
  <cp:lastModifiedBy>The Salvation Army</cp:lastModifiedBy>
  <cp:revision>103</cp:revision>
  <cp:lastPrinted>2019-05-16T10:24:54Z</cp:lastPrinted>
  <dcterms:created xsi:type="dcterms:W3CDTF">2019-03-28T11:02:06Z</dcterms:created>
  <dcterms:modified xsi:type="dcterms:W3CDTF">2019-05-17T13:32:33Z</dcterms:modified>
</cp:coreProperties>
</file>