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65" r:id="rId2"/>
    <p:sldId id="261" r:id="rId3"/>
    <p:sldId id="259" r:id="rId4"/>
    <p:sldId id="260" r:id="rId5"/>
    <p:sldId id="266" r:id="rId6"/>
    <p:sldId id="267" r:id="rId7"/>
    <p:sldId id="269" r:id="rId8"/>
    <p:sldId id="268" r:id="rId9"/>
    <p:sldId id="270" r:id="rId10"/>
    <p:sldId id="271" r:id="rId11"/>
    <p:sldId id="272" r:id="rId12"/>
  </p:sldIdLst>
  <p:sldSz cx="12192000" cy="6858000"/>
  <p:notesSz cx="6858000" cy="923925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A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E665B-D95F-4B70-BCF3-E9EDDCEF17CF}" v="1" dt="2019-05-30T16:23:25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540" autoAdjust="0"/>
    <p:restoredTop sz="91199" autoAdjust="0"/>
  </p:normalViewPr>
  <p:slideViewPr>
    <p:cSldViewPr snapToGrid="0">
      <p:cViewPr>
        <p:scale>
          <a:sx n="40" d="100"/>
          <a:sy n="40" d="100"/>
        </p:scale>
        <p:origin x="-72" y="-13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AC0A-E7AE-DA4D-8D63-B1EBBD035D4D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1025" y="69850"/>
            <a:ext cx="615950" cy="346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150"/>
            <a:ext cx="5486400" cy="4159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888"/>
            <a:ext cx="2971800" cy="46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888"/>
            <a:ext cx="2971800" cy="46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BA25-1B30-6D44-A0B6-CD04780D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Explore the worlds view then consider personal views</a:t>
            </a:r>
          </a:p>
          <a:p>
            <a:pPr marL="228600" indent="-228600">
              <a:buAutoNum type="arabicPeriod"/>
            </a:pPr>
            <a:r>
              <a:rPr lang="en-GB" dirty="0" smtClean="0"/>
              <a:t>GUARDIAN</a:t>
            </a:r>
          </a:p>
          <a:p>
            <a:pPr marL="228600" indent="-228600">
              <a:buAutoNum type="arabicPeriod"/>
            </a:pPr>
            <a:r>
              <a:rPr lang="en-GB" dirty="0" smtClean="0"/>
              <a:t>SUNDAY VISION</a:t>
            </a:r>
          </a:p>
          <a:p>
            <a:pPr marL="228600" indent="-228600">
              <a:buAutoNum type="arabicPeriod"/>
            </a:pPr>
            <a:r>
              <a:rPr lang="en-GB" dirty="0" smtClean="0"/>
              <a:t>DAILY MAIL</a:t>
            </a:r>
          </a:p>
          <a:p>
            <a:pPr marL="228600" indent="-228600">
              <a:buAutoNum type="arabicPeriod"/>
            </a:pPr>
            <a:r>
              <a:rPr lang="en-GB" dirty="0" smtClean="0"/>
              <a:t>GUARDIAN – PICTURE ISSUE?</a:t>
            </a:r>
          </a:p>
          <a:p>
            <a:pPr marL="228600" indent="-228600">
              <a:buAutoNum type="arabicPeriod"/>
            </a:pPr>
            <a:r>
              <a:rPr lang="en-GB" dirty="0" smtClean="0"/>
              <a:t>THE SUN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Once you have settled, turn to your partner and answer the following:</a:t>
            </a:r>
          </a:p>
          <a:p>
            <a:r>
              <a:rPr lang="en-GB" dirty="0" smtClean="0"/>
              <a:t>Name</a:t>
            </a:r>
          </a:p>
          <a:p>
            <a:r>
              <a:rPr lang="en-GB" dirty="0" smtClean="0"/>
              <a:t>age</a:t>
            </a:r>
          </a:p>
          <a:p>
            <a:r>
              <a:rPr lang="en-GB" dirty="0" smtClean="0"/>
              <a:t>favourite subject in school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 refugee?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Ask students to write their own definitions and then complete card sort matching up definitions with key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Migrant -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person who moves from one place to another in order to find work or better living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Immigrant </a:t>
            </a:r>
            <a:r>
              <a:rPr lang="mr-I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migrant who moves </a:t>
            </a: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country.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Emigrant </a:t>
            </a:r>
            <a:r>
              <a:rPr lang="mr-I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migrant who moves </a:t>
            </a:r>
            <a:r>
              <a:rPr lang="en-GB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 of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country.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everyone in the pictures was a refugee. 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1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91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video image for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6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effectLst/>
                <a:latin typeface="Trebuchet MS"/>
                <a:ea typeface="Times New Roman"/>
              </a:rPr>
              <a:t>Look at Salvation Army positional statement and Bible verses card sort. Ask students to look at Bible passages and decide which verses would lead a member of The Salvation Army to believe that they should be supporting refugees. </a:t>
            </a:r>
            <a:r>
              <a:rPr lang="en-GB" sz="1200" i="1" dirty="0" smtClean="0">
                <a:effectLst/>
                <a:latin typeface="Trebuchet MS"/>
                <a:ea typeface="Times New Roman"/>
              </a:rPr>
              <a:t>Why?</a:t>
            </a:r>
            <a:endParaRPr lang="en-GB" sz="1200" dirty="0" smtClean="0">
              <a:effectLst/>
              <a:latin typeface="Times New Roman"/>
              <a:ea typeface="Times New Roman"/>
            </a:endParaRP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5BA25-1B30-6D44-A0B6-CD04780D3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8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62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1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92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6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7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5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7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4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67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://www.youtube.com/watch?v=YG81CDcdV8Y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DF37144-1D52-42C9-8E57-1D059E4A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806" y="-278711"/>
            <a:ext cx="5613925" cy="3741794"/>
          </a:xfrm>
          <a:prstGeom prst="rect">
            <a:avLst/>
          </a:prstGeom>
        </p:spPr>
      </p:pic>
      <p:pic>
        <p:nvPicPr>
          <p:cNvPr id="18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C9B72E56-00BD-41BE-8993-93296B697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>
            <a:off x="-63561" y="1954664"/>
            <a:ext cx="3834911" cy="3827966"/>
          </a:xfrm>
          <a:prstGeom prst="rect">
            <a:avLst/>
          </a:prstGeom>
        </p:spPr>
      </p:pic>
      <p:pic>
        <p:nvPicPr>
          <p:cNvPr id="20" name="Picture 1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4EE96C84-B153-4F12-9F48-CB23FFD3C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0000">
            <a:off x="6216851" y="-220287"/>
            <a:ext cx="4948603" cy="2284534"/>
          </a:xfrm>
          <a:prstGeom prst="rect">
            <a:avLst/>
          </a:prstGeom>
        </p:spPr>
      </p:pic>
      <p:pic>
        <p:nvPicPr>
          <p:cNvPr id="22" name="Picture 12" descr="A person holding a sign&#10;&#10;Description generated with high confidence">
            <a:extLst>
              <a:ext uri="{FF2B5EF4-FFF2-40B4-BE49-F238E27FC236}">
                <a16:creationId xmlns:a16="http://schemas.microsoft.com/office/drawing/2014/main" xmlns="" id="{A79B7E2E-D27D-4C24-956D-14AE7FBCC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77" y="1413572"/>
            <a:ext cx="5249007" cy="3789068"/>
          </a:xfrm>
          <a:prstGeom prst="rect">
            <a:avLst/>
          </a:prstGeom>
        </p:spPr>
      </p:pic>
      <p:pic>
        <p:nvPicPr>
          <p:cNvPr id="24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B53F7F14-A4FF-4A4D-99B1-EA86C482F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000">
            <a:off x="5990050" y="4558579"/>
            <a:ext cx="3200400" cy="1687393"/>
          </a:xfrm>
          <a:prstGeom prst="rect">
            <a:avLst/>
          </a:prstGeom>
        </p:spPr>
      </p:pic>
      <p:pic>
        <p:nvPicPr>
          <p:cNvPr id="26" name="Picture 14" descr="A picture containing bottle&#10;&#10;Description generated with high confidence">
            <a:extLst>
              <a:ext uri="{FF2B5EF4-FFF2-40B4-BE49-F238E27FC236}">
                <a16:creationId xmlns:a16="http://schemas.microsoft.com/office/drawing/2014/main" xmlns="" id="{BFF2E172-7854-45F2-A641-938FFD58F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0000">
            <a:off x="7142164" y="2515977"/>
            <a:ext cx="4634425" cy="193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F76C90-DD07-4E4A-A6C9-BC1F581C0AAA}"/>
              </a:ext>
            </a:extLst>
          </p:cNvPr>
          <p:cNvSpPr txBox="1"/>
          <p:nvPr/>
        </p:nvSpPr>
        <p:spPr>
          <a:xfrm rot="21360000">
            <a:off x="617062" y="487885"/>
            <a:ext cx="971989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Why is the SA supporting refugees?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CBD2CD-CC1F-4970-A4F3-221D89E9EF20}"/>
              </a:ext>
            </a:extLst>
          </p:cNvPr>
          <p:cNvSpPr txBox="1"/>
          <p:nvPr/>
        </p:nvSpPr>
        <p:spPr>
          <a:xfrm>
            <a:off x="2067658" y="1719189"/>
            <a:ext cx="9595632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767171"/>
                </a:solidFill>
                <a:latin typeface="Franklin Gothic Medium"/>
                <a:ea typeface="+mn-lt"/>
                <a:cs typeface="+mn-lt"/>
              </a:rPr>
              <a:t>The Salvation Army recognises the responsibilities of sovereign nations to control their borders but believes there is also a duty to care for refugees and asylum seekers.  </a:t>
            </a:r>
            <a:endParaRPr lang="en-US" dirty="0">
              <a:solidFill>
                <a:srgbClr val="767171"/>
              </a:solidFill>
              <a:latin typeface="Franklin Gothic Medium"/>
            </a:endParaRP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767171"/>
                </a:solidFill>
                <a:latin typeface="Franklin Gothic Medium"/>
                <a:ea typeface="+mn-lt"/>
                <a:cs typeface="+mn-lt"/>
              </a:rPr>
              <a:t>The Salvation Army holds that both asylum seekers and refugees should be offered assistance to settle and become contributing members of society as quickly as possible. </a:t>
            </a:r>
            <a:endParaRPr lang="en-US" dirty="0">
              <a:solidFill>
                <a:srgbClr val="767171"/>
              </a:solidFill>
              <a:latin typeface="Franklin Gothic Medium"/>
            </a:endParaRPr>
          </a:p>
          <a:p>
            <a:pPr>
              <a:spcAft>
                <a:spcPts val="1200"/>
              </a:spcAft>
            </a:pPr>
            <a:endParaRPr lang="en-US" sz="2600" dirty="0">
              <a:solidFill>
                <a:srgbClr val="767171"/>
              </a:solidFill>
              <a:latin typeface="Franklin Gothic Medium"/>
              <a:ea typeface="+mn-lt"/>
              <a:cs typeface="+mn-lt"/>
            </a:endParaRPr>
          </a:p>
        </p:txBody>
      </p:sp>
      <p:pic>
        <p:nvPicPr>
          <p:cNvPr id="9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D2C5A119-A0F2-483F-8114-639E339A5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62" y="1881554"/>
            <a:ext cx="156797" cy="142144"/>
          </a:xfrm>
          <a:prstGeom prst="rect">
            <a:avLst/>
          </a:prstGeom>
        </p:spPr>
      </p:pic>
      <p:pic>
        <p:nvPicPr>
          <p:cNvPr id="10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32929EE-B3F4-4CD7-9747-121314973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62" y="3273180"/>
            <a:ext cx="156797" cy="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4EF3AF0E-5D49-4775-B4C1-20B1769DC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-489991"/>
            <a:ext cx="3777176" cy="266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7EECD3-9896-4B3F-BB0B-63CD6A32E6C6}"/>
              </a:ext>
            </a:extLst>
          </p:cNvPr>
          <p:cNvSpPr txBox="1"/>
          <p:nvPr/>
        </p:nvSpPr>
        <p:spPr>
          <a:xfrm rot="21300000">
            <a:off x="491470" y="429095"/>
            <a:ext cx="317695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Taboo Game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0F96C9-AC08-4016-9138-7BB914646CB7}"/>
              </a:ext>
            </a:extLst>
          </p:cNvPr>
          <p:cNvSpPr txBox="1"/>
          <p:nvPr/>
        </p:nvSpPr>
        <p:spPr>
          <a:xfrm>
            <a:off x="936381" y="1559169"/>
            <a:ext cx="1034121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In pairs pupils can use key word cards to play Taboo game. Pupils with a card have to explain the big word they have without saying any of the words on the card, and their partner needs to guess what the word is.</a:t>
            </a:r>
            <a:endParaRPr lang="en-US" sz="2400" i="1">
              <a:solidFill>
                <a:schemeClr val="accent2"/>
              </a:solidFill>
              <a:latin typeface="Franklin Gothic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C74087-5F87-4158-92C4-8BB299727E78}"/>
              </a:ext>
            </a:extLst>
          </p:cNvPr>
          <p:cNvSpPr txBox="1"/>
          <p:nvPr/>
        </p:nvSpPr>
        <p:spPr>
          <a:xfrm>
            <a:off x="4717073" y="3178418"/>
            <a:ext cx="220100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25A4AA"/>
                </a:solidFill>
                <a:ea typeface="+mn-lt"/>
                <a:cs typeface="+mn-lt"/>
              </a:rPr>
              <a:t>Explain/describe: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smtClean="0">
                <a:ea typeface="+mn-lt"/>
                <a:cs typeface="+mn-lt"/>
              </a:rPr>
              <a:t>	TREE</a:t>
            </a:r>
            <a:endParaRPr lang="en-US" sz="2000" dirty="0">
              <a:cs typeface="Calibri"/>
            </a:endParaRPr>
          </a:p>
          <a:p>
            <a:r>
              <a:rPr lang="en-US" sz="2000" b="1" dirty="0">
                <a:solidFill>
                  <a:srgbClr val="25A4AA"/>
                </a:solidFill>
                <a:ea typeface="+mn-lt"/>
                <a:cs typeface="+mn-lt"/>
              </a:rPr>
              <a:t>Without saying: </a:t>
            </a:r>
            <a:endParaRPr lang="en-US" sz="2000" b="1" dirty="0" smtClean="0">
              <a:solidFill>
                <a:srgbClr val="25A4AA"/>
              </a:solidFill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	l</a:t>
            </a:r>
            <a:r>
              <a:rPr lang="en-US" sz="2000" dirty="0" smtClean="0">
                <a:ea typeface="+mn-lt"/>
                <a:cs typeface="+mn-lt"/>
              </a:rPr>
              <a:t>eaves</a:t>
            </a:r>
            <a:endParaRPr lang="en-US" sz="2000" dirty="0">
              <a:cs typeface="Calibri"/>
            </a:endParaRPr>
          </a:p>
          <a:p>
            <a:r>
              <a:rPr lang="en-US" sz="2000" dirty="0" smtClean="0">
                <a:ea typeface="+mn-lt"/>
                <a:cs typeface="+mn-lt"/>
              </a:rPr>
              <a:t>	green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dirty="0" smtClean="0">
                <a:ea typeface="+mn-lt"/>
                <a:cs typeface="+mn-lt"/>
              </a:rPr>
              <a:t>	branches</a:t>
            </a:r>
            <a:endParaRPr lang="en-US" sz="2000" dirty="0">
              <a:cs typeface="Calibri" panose="020F0502020204030204"/>
            </a:endParaRPr>
          </a:p>
          <a:p>
            <a:pPr algn="l"/>
            <a:endParaRPr lang="en-US" sz="2000" dirty="0">
              <a:cs typeface="Calibri" panose="020F0502020204030204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5C762A91-28BA-4FB4-B071-0E7C9A9B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53" y="2583507"/>
            <a:ext cx="2904392" cy="2042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C5EAC-EDCE-4B99-8AF1-BE33932E4D80}"/>
              </a:ext>
            </a:extLst>
          </p:cNvPr>
          <p:cNvSpPr txBox="1"/>
          <p:nvPr/>
        </p:nvSpPr>
        <p:spPr>
          <a:xfrm rot="21300000">
            <a:off x="1244115" y="3242624"/>
            <a:ext cx="3128939" cy="5847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For example...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E36ABDE5-0C2B-4225-8D3D-97A03C601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9274420" y="2524001"/>
            <a:ext cx="1702777" cy="1700093"/>
          </a:xfrm>
          <a:prstGeom prst="rect">
            <a:avLst/>
          </a:prstGeom>
        </p:spPr>
      </p:pic>
      <p:pic>
        <p:nvPicPr>
          <p:cNvPr id="13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948F1924-2C89-4769-95BF-E54A708B6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">
            <a:off x="8072804" y="3112477"/>
            <a:ext cx="1702777" cy="1702777"/>
          </a:xfrm>
          <a:prstGeom prst="rect">
            <a:avLst/>
          </a:prstGeom>
        </p:spPr>
      </p:pic>
      <p:pic>
        <p:nvPicPr>
          <p:cNvPr id="15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CE29677A-9374-45B9-BB53-612DC9070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0000">
            <a:off x="7061689" y="4184524"/>
            <a:ext cx="1702777" cy="16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A341423E-134C-4466-963C-05EBBEEC7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-1152655"/>
            <a:ext cx="7269480" cy="513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602DD4-7A88-4675-9EC6-5E06BF75A285}"/>
              </a:ext>
            </a:extLst>
          </p:cNvPr>
          <p:cNvSpPr txBox="1"/>
          <p:nvPr/>
        </p:nvSpPr>
        <p:spPr>
          <a:xfrm rot="-300000">
            <a:off x="681281" y="612177"/>
            <a:ext cx="75438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Complete the task in silence</a:t>
            </a:r>
            <a:endParaRPr lang="en-US" sz="360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212954-2100-4AB3-A499-B4EBADB759BD}"/>
              </a:ext>
            </a:extLst>
          </p:cNvPr>
          <p:cNvSpPr txBox="1"/>
          <p:nvPr/>
        </p:nvSpPr>
        <p:spPr>
          <a:xfrm>
            <a:off x="1943100" y="2217420"/>
            <a:ext cx="945642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Sodra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jy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gevestig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het,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draai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na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jou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maat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en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beantwoord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die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volgende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: 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Franklin Gothic Medium"/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 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naam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 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Franklin Gothic Medium"/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 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ouderdom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 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Franklin Gothic Medium"/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 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gunsteling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vak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 in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skool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Franklin Gothic Medium"/>
            </a:endParaRPr>
          </a:p>
          <a:p>
            <a:endParaRPr lang="en-US" sz="2400" i="1" dirty="0">
              <a:solidFill>
                <a:schemeClr val="accent3">
                  <a:lumMod val="75000"/>
                </a:schemeClr>
              </a:solidFill>
              <a:latin typeface="Franklin Gothic Medium"/>
              <a:cs typeface="Calibri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1BA57E34-BA81-4740-82F5-8FB95614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00000">
            <a:off x="5372100" y="3228845"/>
            <a:ext cx="1325880" cy="9413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93068" y="3703320"/>
            <a:ext cx="4026292" cy="3134191"/>
            <a:chOff x="6093068" y="3703320"/>
            <a:chExt cx="4026292" cy="31341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5A76BF4-5797-4BC6-BFB1-9DB6514AAB54}"/>
                </a:ext>
              </a:extLst>
            </p:cNvPr>
            <p:cNvSpPr txBox="1"/>
            <p:nvPr/>
          </p:nvSpPr>
          <p:spPr>
            <a:xfrm>
              <a:off x="6233160" y="3703320"/>
              <a:ext cx="3886200" cy="313419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b="1" i="1" dirty="0">
                  <a:solidFill>
                    <a:srgbClr val="C00000"/>
                  </a:solidFill>
                  <a:ea typeface="+mn-lt"/>
                  <a:cs typeface="+mn-lt"/>
                </a:rPr>
                <a:t>Imagine going to school on your own for a week, in another country you’ve never been to.</a:t>
              </a:r>
              <a:endParaRPr lang="en-US" b="1" i="1" dirty="0">
                <a:solidFill>
                  <a:srgbClr val="C00000"/>
                </a:solidFill>
                <a:cs typeface="Calibri"/>
              </a:endParaRPr>
            </a:p>
            <a:p>
              <a:pPr>
                <a:spcAft>
                  <a:spcPts val="800"/>
                </a:spcAft>
              </a:pPr>
              <a:r>
                <a:rPr lang="en-US" dirty="0">
                  <a:solidFill>
                    <a:srgbClr val="C00000"/>
                  </a:solidFill>
                  <a:ea typeface="+mn-lt"/>
                  <a:cs typeface="+mn-lt"/>
                </a:rPr>
                <a:t>What would the challenges be? </a:t>
              </a:r>
              <a:endParaRPr lang="en-US" dirty="0">
                <a:solidFill>
                  <a:srgbClr val="C00000"/>
                </a:solidFill>
                <a:cs typeface="Calibri"/>
              </a:endParaRPr>
            </a:p>
            <a:p>
              <a:pPr>
                <a:spcAft>
                  <a:spcPts val="800"/>
                </a:spcAft>
              </a:pPr>
              <a:r>
                <a:rPr lang="en-US" dirty="0">
                  <a:solidFill>
                    <a:srgbClr val="C00000"/>
                  </a:solidFill>
                  <a:ea typeface="+mn-lt"/>
                  <a:cs typeface="+mn-lt"/>
                </a:rPr>
                <a:t>How would you feel?</a:t>
              </a:r>
              <a:endParaRPr lang="en-US" dirty="0">
                <a:solidFill>
                  <a:srgbClr val="C00000"/>
                </a:solidFill>
                <a:cs typeface="Calibri"/>
              </a:endParaRPr>
            </a:p>
            <a:p>
              <a:pPr>
                <a:spcAft>
                  <a:spcPts val="800"/>
                </a:spcAft>
              </a:pPr>
              <a:r>
                <a:rPr lang="en-US" dirty="0">
                  <a:solidFill>
                    <a:srgbClr val="C00000"/>
                  </a:solidFill>
                  <a:ea typeface="+mn-lt"/>
                  <a:cs typeface="+mn-lt"/>
                </a:rPr>
                <a:t>How did you feel when trying to</a:t>
              </a:r>
              <a:br>
                <a:rPr lang="en-US" dirty="0">
                  <a:solidFill>
                    <a:srgbClr val="C00000"/>
                  </a:solidFill>
                  <a:ea typeface="+mn-lt"/>
                  <a:cs typeface="+mn-lt"/>
                </a:rPr>
              </a:br>
              <a:r>
                <a:rPr lang="en-US" dirty="0">
                  <a:solidFill>
                    <a:srgbClr val="C00000"/>
                  </a:solidFill>
                  <a:ea typeface="+mn-lt"/>
                  <a:cs typeface="+mn-lt"/>
                </a:rPr>
                <a:t>follow the instructions given?</a:t>
              </a:r>
              <a:endParaRPr lang="en-US" dirty="0">
                <a:solidFill>
                  <a:srgbClr val="C00000"/>
                </a:solidFill>
                <a:cs typeface="Calibri"/>
              </a:endParaRPr>
            </a:p>
            <a:p>
              <a:pPr algn="l">
                <a:lnSpc>
                  <a:spcPct val="150000"/>
                </a:lnSpc>
              </a:pPr>
              <a:endParaRPr lang="en-US" dirty="0">
                <a:solidFill>
                  <a:srgbClr val="C00000"/>
                </a:solidFill>
                <a:cs typeface="Calibri"/>
              </a:endParaRPr>
            </a:p>
            <a:p>
              <a:endParaRPr lang="en-US" dirty="0">
                <a:solidFill>
                  <a:srgbClr val="FFC000"/>
                </a:solidFill>
                <a:cs typeface="Calibri"/>
              </a:endParaRPr>
            </a:p>
          </p:txBody>
        </p:sp>
        <p:pic>
          <p:nvPicPr>
            <p:cNvPr id="17" name="Picture 1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25CA1348-7523-4F6C-97E1-5489CEDB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3068" y="4718245"/>
              <a:ext cx="144780" cy="144780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F2B05BF2-F5C9-4C2E-93B2-E30FBF9D2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3068" y="5099245"/>
              <a:ext cx="144780" cy="144780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020FC31D-B61B-4B3E-A3A2-30D8EA59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3068" y="5472918"/>
              <a:ext cx="144780" cy="144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595F6C99-AD6C-48A6-8554-DF9834FCB6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204785" y="-1059981"/>
            <a:ext cx="7595937" cy="4832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C5E626-8E1E-4593-991F-A551D7BD648D}"/>
              </a:ext>
            </a:extLst>
          </p:cNvPr>
          <p:cNvSpPr txBox="1"/>
          <p:nvPr/>
        </p:nvSpPr>
        <p:spPr>
          <a:xfrm rot="21339582">
            <a:off x="4700743" y="475222"/>
            <a:ext cx="254508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i="1" dirty="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G2G</a:t>
            </a:r>
            <a:endParaRPr lang="en-US" sz="96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061AD3-01F0-40B8-858E-66FACCE1550B}"/>
              </a:ext>
            </a:extLst>
          </p:cNvPr>
          <p:cNvSpPr txBox="1"/>
          <p:nvPr/>
        </p:nvSpPr>
        <p:spPr>
          <a:xfrm>
            <a:off x="4168140" y="2495316"/>
            <a:ext cx="802386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To understand what the term ‘refugee’ </a:t>
            </a:r>
            <a:r>
              <a:rPr lang="en-US" sz="2400" dirty="0" smtClean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means.</a:t>
            </a:r>
          </a:p>
          <a:p>
            <a:endParaRPr lang="en-US" sz="2400" dirty="0" smtClean="0">
              <a:solidFill>
                <a:schemeClr val="bg1"/>
              </a:solidFill>
              <a:latin typeface="Franklin Gothic Medium"/>
              <a:ea typeface="+mn-lt"/>
              <a:cs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To </a:t>
            </a:r>
            <a:r>
              <a:rPr lang="en-US" sz="2400" dirty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reflect on what it might feel like to be a refugee. </a:t>
            </a:r>
            <a:endParaRPr lang="en-US" sz="2400" dirty="0">
              <a:solidFill>
                <a:schemeClr val="bg1"/>
              </a:solidFill>
              <a:latin typeface="Franklin Gothic Medium"/>
            </a:endParaRPr>
          </a:p>
          <a:p>
            <a:endParaRPr lang="en-US" dirty="0">
              <a:solidFill>
                <a:schemeClr val="bg1"/>
              </a:solidFill>
              <a:latin typeface="Franklin Gothic Medium"/>
              <a:ea typeface="+mn-lt"/>
              <a:cs typeface="+mn-lt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To explore what The Salvation Army is doing to support refugees in </a:t>
            </a:r>
            <a:r>
              <a:rPr lang="en-US" sz="2400" dirty="0" smtClean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the United Kingdom.</a:t>
            </a:r>
            <a:endParaRPr lang="en-US" sz="2400" dirty="0">
              <a:solidFill>
                <a:schemeClr val="bg1"/>
              </a:solidFill>
              <a:latin typeface="Franklin Gothic Medium"/>
            </a:endParaRPr>
          </a:p>
          <a:p>
            <a:endParaRPr lang="en-US" sz="2400" dirty="0">
              <a:solidFill>
                <a:schemeClr val="bg1"/>
              </a:solidFill>
              <a:latin typeface="Franklin Gothic Medium"/>
              <a:cs typeface="Calibri"/>
            </a:endParaRPr>
          </a:p>
        </p:txBody>
      </p:sp>
      <p:pic>
        <p:nvPicPr>
          <p:cNvPr id="9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873268EB-B88C-466E-B910-01BBB887C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309" y="4047825"/>
            <a:ext cx="190500" cy="190500"/>
          </a:xfrm>
          <a:prstGeom prst="rect">
            <a:avLst/>
          </a:prstGeom>
        </p:spPr>
      </p:pic>
      <p:pic>
        <p:nvPicPr>
          <p:cNvPr id="11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A111BD4-8811-42E8-9CA5-697D7F0BE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640" y="2648955"/>
            <a:ext cx="190500" cy="190500"/>
          </a:xfrm>
          <a:prstGeom prst="rect">
            <a:avLst/>
          </a:prstGeom>
        </p:spPr>
      </p:pic>
      <p:pic>
        <p:nvPicPr>
          <p:cNvPr id="7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A111BD4-8811-42E8-9CA5-697D7F0BE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267" y="3354804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8E5C57E4-93EA-4638-B976-86D43DA2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-489991"/>
            <a:ext cx="3909060" cy="276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C31F6-A336-4568-9F5F-5D27E627B89E}"/>
              </a:ext>
            </a:extLst>
          </p:cNvPr>
          <p:cNvSpPr txBox="1"/>
          <p:nvPr/>
        </p:nvSpPr>
        <p:spPr>
          <a:xfrm rot="-300000">
            <a:off x="483161" y="238797"/>
            <a:ext cx="75438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A refugee is...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B521D6-C3F0-48CC-96F0-D3A82AFF378C}"/>
              </a:ext>
            </a:extLst>
          </p:cNvPr>
          <p:cNvSpPr txBox="1"/>
          <p:nvPr/>
        </p:nvSpPr>
        <p:spPr>
          <a:xfrm>
            <a:off x="2446020" y="1539240"/>
            <a:ext cx="2468880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Refugee</a:t>
            </a:r>
            <a:r>
              <a:rPr lang="en-US" sz="2800">
                <a:latin typeface="Franklin Gothic Medium"/>
                <a:ea typeface="+mn-lt"/>
                <a:cs typeface="+mn-lt"/>
              </a:rPr>
              <a:t/>
            </a:r>
            <a:br>
              <a:rPr lang="en-US" sz="2800">
                <a:latin typeface="Franklin Gothic Medium"/>
                <a:ea typeface="+mn-lt"/>
                <a:cs typeface="+mn-lt"/>
              </a:rPr>
            </a:br>
            <a:endParaRPr lang="en-US" sz="2800">
              <a:solidFill>
                <a:schemeClr val="accent2"/>
              </a:solidFill>
              <a:latin typeface="Franklin Gothic Medium"/>
              <a:ea typeface="+mn-lt"/>
              <a:cs typeface="Calibri"/>
            </a:endParaRPr>
          </a:p>
          <a:p>
            <a:pPr>
              <a:spcAft>
                <a:spcPts val="1000"/>
              </a:spcAft>
            </a:pPr>
            <a:r>
              <a:rPr lang="en-US" sz="280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Persecution</a:t>
            </a:r>
            <a:r>
              <a:rPr lang="en-US" sz="2800">
                <a:latin typeface="Franklin Gothic Medium"/>
                <a:ea typeface="+mn-lt"/>
                <a:cs typeface="+mn-lt"/>
              </a:rPr>
              <a:t/>
            </a:r>
            <a:br>
              <a:rPr lang="en-US" sz="2800">
                <a:latin typeface="Franklin Gothic Medium"/>
                <a:ea typeface="+mn-lt"/>
                <a:cs typeface="+mn-lt"/>
              </a:rPr>
            </a:br>
            <a:endParaRPr lang="en-US" sz="2800">
              <a:solidFill>
                <a:schemeClr val="accent2"/>
              </a:solidFill>
              <a:latin typeface="Franklin Gothic Medium"/>
              <a:ea typeface="+mn-lt"/>
              <a:cs typeface="+mn-lt"/>
            </a:endParaRPr>
          </a:p>
          <a:p>
            <a:pPr>
              <a:spcAft>
                <a:spcPts val="1000"/>
              </a:spcAft>
            </a:pPr>
            <a:r>
              <a:rPr lang="en-US" sz="280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Asylum seeker</a:t>
            </a:r>
            <a:r>
              <a:rPr lang="en-US" sz="2800">
                <a:latin typeface="Franklin Gothic Medium"/>
                <a:ea typeface="+mn-lt"/>
                <a:cs typeface="+mn-lt"/>
              </a:rPr>
              <a:t/>
            </a:r>
            <a:br>
              <a:rPr lang="en-US" sz="2800">
                <a:latin typeface="Franklin Gothic Medium"/>
                <a:ea typeface="+mn-lt"/>
                <a:cs typeface="+mn-lt"/>
              </a:rPr>
            </a:br>
            <a:endParaRPr lang="en-US" sz="2800">
              <a:solidFill>
                <a:schemeClr val="accent2"/>
              </a:solidFill>
              <a:latin typeface="Franklin Gothic Medium"/>
              <a:ea typeface="+mn-lt"/>
              <a:cs typeface="+mn-lt"/>
            </a:endParaRPr>
          </a:p>
          <a:p>
            <a:pPr>
              <a:spcAft>
                <a:spcPts val="1000"/>
              </a:spcAft>
            </a:pPr>
            <a:r>
              <a:rPr lang="en-US" sz="280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Immigrant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57799" y="1147002"/>
            <a:ext cx="6240780" cy="830997"/>
            <a:chOff x="5257799" y="1147002"/>
            <a:chExt cx="6240780" cy="830997"/>
          </a:xfrm>
        </p:grpSpPr>
        <p:pic>
          <p:nvPicPr>
            <p:cNvPr id="10" name="Picture 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B6768F4C-67BA-46A4-B9FF-8B23BB05D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799" y="1442187"/>
              <a:ext cx="144780" cy="14478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402579" y="1147002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Franklin Gothic Medium"/>
                  <a:ea typeface="+mn-lt"/>
                  <a:cs typeface="+mn-lt"/>
                </a:rPr>
                <a:t>A person who has left their home country to escape catastrophe, persecution or danger.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  <a:latin typeface="Franklin Gothic Medium"/>
                <a:cs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57799" y="2360711"/>
            <a:ext cx="6372927" cy="830997"/>
            <a:chOff x="5257799" y="2360711"/>
            <a:chExt cx="6372927" cy="830997"/>
          </a:xfrm>
        </p:grpSpPr>
        <p:pic>
          <p:nvPicPr>
            <p:cNvPr id="12" name="Picture 11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DB305557-4A82-4474-9DCE-0B4FDB8B5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799" y="2739989"/>
              <a:ext cx="144780" cy="1447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534726" y="2360711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Franklin Gothic Medium"/>
                  <a:ea typeface="+mn-lt"/>
                  <a:cs typeface="+mn-lt"/>
                </a:rPr>
                <a:t>Hatred and ill-treatment towards someone because of who they are or what they think.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  <a:latin typeface="Franklin Gothic Medium"/>
                <a:cs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7799" y="3366945"/>
            <a:ext cx="6372927" cy="1200329"/>
            <a:chOff x="5257799" y="3366945"/>
            <a:chExt cx="6372927" cy="1200329"/>
          </a:xfrm>
        </p:grpSpPr>
        <p:pic>
          <p:nvPicPr>
            <p:cNvPr id="13" name="Picture 1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BBC62BD5-13E1-45AD-94BC-45C54D3C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799" y="3811199"/>
              <a:ext cx="144780" cy="1447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534726" y="3366945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Franklin Gothic Medium"/>
                  <a:ea typeface="+mn-lt"/>
                  <a:cs typeface="+mn-lt"/>
                </a:rPr>
                <a:t>A person who applies to live permanently in a foreign country, usually claiming political or racial persecution. 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  <a:latin typeface="Franklin Gothic Medium"/>
                <a:cs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05925" y="4693949"/>
            <a:ext cx="6324801" cy="830997"/>
            <a:chOff x="5305925" y="4693949"/>
            <a:chExt cx="6324801" cy="830997"/>
          </a:xfrm>
        </p:grpSpPr>
        <p:pic>
          <p:nvPicPr>
            <p:cNvPr id="14" name="Picture 13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xmlns="" id="{FE8D606C-1E5B-4BA1-A1B1-A07E3246C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5925" y="4984679"/>
              <a:ext cx="144780" cy="1447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534726" y="4693949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Franklin Gothic Medium"/>
                  <a:ea typeface="+mn-lt"/>
                  <a:cs typeface="+mn-lt"/>
                </a:rPr>
                <a:t>Any person who has moved to another country to live there permanently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07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erson standing next to a building&#10;&#10;Description generated with high confidence">
            <a:extLst>
              <a:ext uri="{FF2B5EF4-FFF2-40B4-BE49-F238E27FC236}">
                <a16:creationId xmlns:a16="http://schemas.microsoft.com/office/drawing/2014/main" xmlns="" id="{496927E3-6DBD-45B6-A04F-A1291162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57" y="359411"/>
            <a:ext cx="2743200" cy="3657600"/>
          </a:xfrm>
          <a:prstGeom prst="rect">
            <a:avLst/>
          </a:prstGeom>
        </p:spPr>
      </p:pic>
      <p:pic>
        <p:nvPicPr>
          <p:cNvPr id="10" name="Picture 10" descr="A person that is standing in the street&#10;&#10;Description generated with high confidence">
            <a:extLst>
              <a:ext uri="{FF2B5EF4-FFF2-40B4-BE49-F238E27FC236}">
                <a16:creationId xmlns:a16="http://schemas.microsoft.com/office/drawing/2014/main" xmlns="" id="{99523308-074A-48A0-B7C3-C1B042EF2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000">
            <a:off x="1289744" y="1303699"/>
            <a:ext cx="2701699" cy="4114800"/>
          </a:xfrm>
          <a:prstGeom prst="rect">
            <a:avLst/>
          </a:prstGeom>
        </p:spPr>
      </p:pic>
      <p:pic>
        <p:nvPicPr>
          <p:cNvPr id="12" name="Picture 12" descr="A young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AB3C533D-F6DE-4022-A387-27B5378AF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">
            <a:off x="8259185" y="1088888"/>
            <a:ext cx="3695700" cy="2438708"/>
          </a:xfrm>
          <a:prstGeom prst="rect">
            <a:avLst/>
          </a:prstGeom>
        </p:spPr>
      </p:pic>
      <p:pic>
        <p:nvPicPr>
          <p:cNvPr id="14" name="Picture 14" descr="A group of people sitting at a picnic table&#10;&#10;Description generated with very high confidence">
            <a:extLst>
              <a:ext uri="{FF2B5EF4-FFF2-40B4-BE49-F238E27FC236}">
                <a16:creationId xmlns:a16="http://schemas.microsoft.com/office/drawing/2014/main" xmlns="" id="{CB0E6599-FE93-44B0-A17A-6119B0D3D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0000">
            <a:off x="7173624" y="2928459"/>
            <a:ext cx="2743200" cy="3445952"/>
          </a:xfrm>
          <a:prstGeom prst="rect">
            <a:avLst/>
          </a:prstGeom>
        </p:spPr>
      </p:pic>
      <p:pic>
        <p:nvPicPr>
          <p:cNvPr id="18" name="Picture 18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xmlns="" id="{FB7093B7-1499-4437-A19D-F0F5DE31D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00000">
            <a:off x="4350727" y="4071005"/>
            <a:ext cx="2743200" cy="1573490"/>
          </a:xfrm>
          <a:prstGeom prst="rect">
            <a:avLst/>
          </a:prstGeom>
        </p:spPr>
      </p:pic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180E6005-DD0B-4175-9A25-DFEDDB0FB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" y="-314731"/>
            <a:ext cx="3909060" cy="2763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4FE1BD-05DF-4C55-A85B-7D2D0C78CF71}"/>
              </a:ext>
            </a:extLst>
          </p:cNvPr>
          <p:cNvSpPr txBox="1"/>
          <p:nvPr/>
        </p:nvSpPr>
        <p:spPr>
          <a:xfrm rot="-300000">
            <a:off x="490781" y="479999"/>
            <a:ext cx="75438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Odd one out?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8E3176-4D64-4F57-A30A-94910ECB3D61}"/>
              </a:ext>
            </a:extLst>
          </p:cNvPr>
          <p:cNvSpPr txBox="1"/>
          <p:nvPr/>
        </p:nvSpPr>
        <p:spPr>
          <a:xfrm rot="21360000">
            <a:off x="148710" y="504240"/>
            <a:ext cx="1018881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What causes people to become refugees?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405BD3-1FBD-479D-B47E-7E72B42738CD}"/>
              </a:ext>
            </a:extLst>
          </p:cNvPr>
          <p:cNvSpPr txBox="1"/>
          <p:nvPr/>
        </p:nvSpPr>
        <p:spPr>
          <a:xfrm>
            <a:off x="924658" y="1719189"/>
            <a:ext cx="5526942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767171"/>
                </a:solidFill>
                <a:ea typeface="+mn-lt"/>
                <a:cs typeface="+mn-lt"/>
              </a:rPr>
              <a:t>Persecution for </a:t>
            </a:r>
            <a:r>
              <a:rPr lang="en-US" sz="2800" dirty="0" smtClean="0">
                <a:solidFill>
                  <a:srgbClr val="767171"/>
                </a:solidFill>
                <a:ea typeface="+mn-lt"/>
                <a:cs typeface="+mn-lt"/>
              </a:rPr>
              <a:t>their: 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767171"/>
                </a:solidFill>
                <a:ea typeface="+mn-lt"/>
                <a:cs typeface="+mn-lt"/>
              </a:rPr>
              <a:t>	</a:t>
            </a:r>
            <a:r>
              <a:rPr lang="en-US" sz="2800" b="1" dirty="0" smtClean="0">
                <a:solidFill>
                  <a:srgbClr val="767171"/>
                </a:solidFill>
                <a:ea typeface="+mn-lt"/>
                <a:cs typeface="+mn-lt"/>
              </a:rPr>
              <a:t>political</a:t>
            </a:r>
            <a:r>
              <a:rPr lang="en-US" sz="2800" dirty="0" smtClean="0">
                <a:solidFill>
                  <a:srgbClr val="767171"/>
                </a:solidFill>
                <a:ea typeface="+mn-lt"/>
                <a:cs typeface="+mn-lt"/>
              </a:rPr>
              <a:t> beliefs</a:t>
            </a:r>
            <a:endParaRPr lang="en-US" sz="2800" dirty="0">
              <a:solidFill>
                <a:srgbClr val="767171"/>
              </a:solidFill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767171"/>
                </a:solidFill>
                <a:ea typeface="+mn-lt"/>
                <a:cs typeface="+mn-lt"/>
              </a:rPr>
              <a:t>	religious</a:t>
            </a:r>
            <a:r>
              <a:rPr lang="en-US" sz="2800" dirty="0" smtClean="0">
                <a:solidFill>
                  <a:srgbClr val="767171"/>
                </a:solidFill>
                <a:ea typeface="+mn-lt"/>
                <a:cs typeface="+mn-lt"/>
              </a:rPr>
              <a:t> beliefs</a:t>
            </a:r>
            <a:endParaRPr lang="en-US" sz="2800" dirty="0">
              <a:solidFill>
                <a:srgbClr val="767171"/>
              </a:solidFill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767171"/>
                </a:solidFill>
                <a:ea typeface="+mn-lt"/>
                <a:cs typeface="+mn-lt"/>
              </a:rPr>
              <a:t>	race</a:t>
            </a:r>
            <a:endParaRPr lang="en-US" sz="2800" dirty="0">
              <a:solidFill>
                <a:srgbClr val="767171"/>
              </a:solidFill>
              <a:cs typeface="Calibri"/>
            </a:endParaRP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rgbClr val="767171"/>
                </a:solidFill>
                <a:ea typeface="+mn-lt"/>
                <a:cs typeface="+mn-lt"/>
              </a:rPr>
              <a:t>	nationality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	membership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in a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particular 	social 	group</a:t>
            </a:r>
            <a:endParaRPr lang="en-US" sz="2800" dirty="0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pPr lvl="1">
              <a:spcAft>
                <a:spcPts val="1200"/>
              </a:spcAft>
            </a:pPr>
            <a:endParaRPr lang="en-US" sz="2800" dirty="0">
              <a:solidFill>
                <a:srgbClr val="767171"/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en-US" sz="2800" dirty="0">
              <a:solidFill>
                <a:srgbClr val="76717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EBD7DD-A3FF-427D-8194-894BFA59F7B6}"/>
              </a:ext>
            </a:extLst>
          </p:cNvPr>
          <p:cNvSpPr txBox="1"/>
          <p:nvPr/>
        </p:nvSpPr>
        <p:spPr>
          <a:xfrm>
            <a:off x="6350000" y="2252589"/>
            <a:ext cx="56388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War </a:t>
            </a:r>
            <a:r>
              <a:rPr lang="en-US" sz="26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– their home is too </a:t>
            </a:r>
            <a:r>
              <a:rPr lang="en-US" sz="2600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dangerous</a:t>
            </a:r>
            <a:endParaRPr lang="en-US" sz="2600" dirty="0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Natural disaster – their home has been </a:t>
            </a:r>
            <a:r>
              <a:rPr lang="en-US" sz="2600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destroyed</a:t>
            </a:r>
            <a:endParaRPr lang="en-US" sz="2600" dirty="0">
              <a:solidFill>
                <a:schemeClr val="bg2">
                  <a:lumMod val="50000"/>
                </a:schemeClr>
              </a:solidFill>
              <a:latin typeface="Franklin Gothic Medium"/>
              <a:cs typeface="Calibri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xmlns="" id="{FC592832-A577-41F6-91CD-C013031F5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662" y="2541954"/>
            <a:ext cx="156797" cy="142144"/>
          </a:xfrm>
          <a:prstGeom prst="rect">
            <a:avLst/>
          </a:prstGeom>
        </p:spPr>
      </p:pic>
      <p:pic>
        <p:nvPicPr>
          <p:cNvPr id="19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9BAE5D0-9CCA-4D68-B11C-D0553261A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62" y="3088053"/>
            <a:ext cx="156797" cy="142144"/>
          </a:xfrm>
          <a:prstGeom prst="rect">
            <a:avLst/>
          </a:prstGeom>
        </p:spPr>
      </p:pic>
      <p:pic>
        <p:nvPicPr>
          <p:cNvPr id="20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7CBE616-37B7-4566-98D1-A8F7AA8C2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62" y="3695699"/>
            <a:ext cx="156797" cy="142144"/>
          </a:xfrm>
          <a:prstGeom prst="rect">
            <a:avLst/>
          </a:prstGeom>
        </p:spPr>
      </p:pic>
      <p:pic>
        <p:nvPicPr>
          <p:cNvPr id="21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78906C96-5B82-4CCD-B83A-623AB039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81" y="4245218"/>
            <a:ext cx="156797" cy="142144"/>
          </a:xfrm>
          <a:prstGeom prst="rect">
            <a:avLst/>
          </a:prstGeom>
        </p:spPr>
      </p:pic>
      <p:pic>
        <p:nvPicPr>
          <p:cNvPr id="22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12C0104B-841C-4EBA-A4F4-8F27E5E5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289" y="2491154"/>
            <a:ext cx="156797" cy="142144"/>
          </a:xfrm>
          <a:prstGeom prst="rect">
            <a:avLst/>
          </a:prstGeom>
        </p:spPr>
      </p:pic>
      <p:pic>
        <p:nvPicPr>
          <p:cNvPr id="24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AFA41499-7356-427C-9D86-DAB8C146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889" y="3035300"/>
            <a:ext cx="156797" cy="142144"/>
          </a:xfrm>
          <a:prstGeom prst="rect">
            <a:avLst/>
          </a:prstGeom>
        </p:spPr>
      </p:pic>
      <p:pic>
        <p:nvPicPr>
          <p:cNvPr id="14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78906C96-5B82-4CCD-B83A-623AB039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81" y="4778618"/>
            <a:ext cx="156797" cy="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A18F7C-F6DD-43DB-9587-2D21F4885D79}"/>
              </a:ext>
            </a:extLst>
          </p:cNvPr>
          <p:cNvSpPr txBox="1"/>
          <p:nvPr/>
        </p:nvSpPr>
        <p:spPr>
          <a:xfrm rot="21360000">
            <a:off x="4032622" y="4645023"/>
            <a:ext cx="364587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Chichi's story.</a:t>
            </a:r>
            <a:endParaRPr lang="en-US">
              <a:solidFill>
                <a:schemeClr val="accent2"/>
              </a:solidFill>
              <a:latin typeface="Franklin Gothic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BE953D-7059-4141-821E-E955B461EDCE}"/>
              </a:ext>
            </a:extLst>
          </p:cNvPr>
          <p:cNvSpPr txBox="1"/>
          <p:nvPr/>
        </p:nvSpPr>
        <p:spPr>
          <a:xfrm>
            <a:off x="765810" y="570621"/>
            <a:ext cx="21110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30 years old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D76E5A-C1E2-496C-B30E-21F8BEBA2C99}"/>
              </a:ext>
            </a:extLst>
          </p:cNvPr>
          <p:cNvSpPr txBox="1"/>
          <p:nvPr/>
        </p:nvSpPr>
        <p:spPr>
          <a:xfrm>
            <a:off x="9653367" y="871025"/>
            <a:ext cx="21110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Zimbabwe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6CA2E9-168A-463F-AD8C-7BBC9C82058B}"/>
              </a:ext>
            </a:extLst>
          </p:cNvPr>
          <p:cNvSpPr txBox="1"/>
          <p:nvPr/>
        </p:nvSpPr>
        <p:spPr>
          <a:xfrm>
            <a:off x="655906" y="4292698"/>
            <a:ext cx="28876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Resettled in Italy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44A904-5AC1-494D-AE32-3C7896B549A5}"/>
              </a:ext>
            </a:extLst>
          </p:cNvPr>
          <p:cNvSpPr txBox="1"/>
          <p:nvPr/>
        </p:nvSpPr>
        <p:spPr>
          <a:xfrm>
            <a:off x="6993694" y="196947"/>
            <a:ext cx="33712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Two small children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3C4838-9617-45BB-B37C-816F8EA6529C}"/>
              </a:ext>
            </a:extLst>
          </p:cNvPr>
          <p:cNvSpPr txBox="1"/>
          <p:nvPr/>
        </p:nvSpPr>
        <p:spPr>
          <a:xfrm>
            <a:off x="399463" y="5127966"/>
            <a:ext cx="211103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Beaten up and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arrested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6E0AC7-1AF5-4B9A-AFE3-1752388FDABA}"/>
              </a:ext>
            </a:extLst>
          </p:cNvPr>
          <p:cNvSpPr txBox="1"/>
          <p:nvPr/>
        </p:nvSpPr>
        <p:spPr>
          <a:xfrm>
            <a:off x="7704404" y="1486486"/>
            <a:ext cx="21110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Nervous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85D4D3-2C9D-4B39-91DC-6FD9C1F40E53}"/>
              </a:ext>
            </a:extLst>
          </p:cNvPr>
          <p:cNvSpPr txBox="1"/>
          <p:nvPr/>
        </p:nvSpPr>
        <p:spPr>
          <a:xfrm>
            <a:off x="1051559" y="2409677"/>
            <a:ext cx="24334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Human rights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EF5CB98-8795-438B-99B6-410E335A301B}"/>
              </a:ext>
            </a:extLst>
          </p:cNvPr>
          <p:cNvSpPr txBox="1"/>
          <p:nvPr/>
        </p:nvSpPr>
        <p:spPr>
          <a:xfrm>
            <a:off x="9887829" y="3691888"/>
            <a:ext cx="21110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Not safe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45B0D3-13E5-4912-BC8C-3FFB1BAD872F}"/>
              </a:ext>
            </a:extLst>
          </p:cNvPr>
          <p:cNvSpPr txBox="1"/>
          <p:nvPr/>
        </p:nvSpPr>
        <p:spPr>
          <a:xfrm>
            <a:off x="252925" y="1486486"/>
            <a:ext cx="42211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All we have is each other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7F188A-B18B-4EA1-942A-A84B10AE38D5}"/>
              </a:ext>
            </a:extLst>
          </p:cNvPr>
          <p:cNvSpPr txBox="1"/>
          <p:nvPr/>
        </p:nvSpPr>
        <p:spPr>
          <a:xfrm>
            <a:off x="8173328" y="4190120"/>
            <a:ext cx="10119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I lied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FAC8A04-B3FA-4EFB-A813-7CB30F9C269B}"/>
              </a:ext>
            </a:extLst>
          </p:cNvPr>
          <p:cNvSpPr txBox="1"/>
          <p:nvPr/>
        </p:nvSpPr>
        <p:spPr>
          <a:xfrm>
            <a:off x="1908809" y="3428120"/>
            <a:ext cx="21110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See change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0F611D-1500-4341-97B9-F9728BD5A767}"/>
              </a:ext>
            </a:extLst>
          </p:cNvPr>
          <p:cNvSpPr txBox="1"/>
          <p:nvPr/>
        </p:nvSpPr>
        <p:spPr>
          <a:xfrm>
            <a:off x="8209962" y="2380369"/>
            <a:ext cx="376691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Grow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up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in a fair and just place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632BA9F-5E86-4C4E-835E-0664C611663F}"/>
              </a:ext>
            </a:extLst>
          </p:cNvPr>
          <p:cNvSpPr txBox="1"/>
          <p:nvPr/>
        </p:nvSpPr>
        <p:spPr>
          <a:xfrm>
            <a:off x="3095771" y="5413716"/>
            <a:ext cx="56938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Franklin Gothic Medium"/>
                <a:ea typeface="+mn-lt"/>
                <a:cs typeface="+mn-lt"/>
              </a:rPr>
              <a:t>Scared for the safety of my children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chich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8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D2D35BDD-C69C-4209-8D73-7A7861E1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-489991"/>
            <a:ext cx="3909060" cy="2763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357E48-E239-43E0-8061-D341DA8D69EA}"/>
              </a:ext>
            </a:extLst>
          </p:cNvPr>
          <p:cNvSpPr txBox="1"/>
          <p:nvPr/>
        </p:nvSpPr>
        <p:spPr>
          <a:xfrm rot="-300000">
            <a:off x="483161" y="297412"/>
            <a:ext cx="75438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Chichi's story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B609D1-DBF1-43C4-92B9-9AC3DFB2F049}"/>
              </a:ext>
            </a:extLst>
          </p:cNvPr>
          <p:cNvSpPr txBox="1"/>
          <p:nvPr/>
        </p:nvSpPr>
        <p:spPr>
          <a:xfrm>
            <a:off x="1383323" y="1669072"/>
            <a:ext cx="3651736" cy="3734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I am thirty years old and have two small children. I was born in Zimbabwe. </a:t>
            </a:r>
          </a:p>
          <a:p>
            <a:pPr>
              <a:spcAft>
                <a:spcPts val="1000"/>
              </a:spcAft>
            </a:pPr>
            <a:r>
              <a:rPr lang="en-US" sz="20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A couple of years ago I started to support human rights groups as I believed that the government were acting unjustly and I wanted to see change. I wanted my children to grow up in a fair and just place. </a:t>
            </a:r>
            <a:endParaRPr lang="en-US" sz="2000" i="1">
              <a:solidFill>
                <a:schemeClr val="accent2"/>
              </a:solidFill>
              <a:latin typeface="Franklin Gothic Medium"/>
              <a:cs typeface="Calibri"/>
            </a:endParaRPr>
          </a:p>
          <a:p>
            <a:pPr algn="l">
              <a:spcAft>
                <a:spcPts val="1000"/>
              </a:spcAft>
            </a:pPr>
            <a:endParaRPr lang="en-US" sz="2000" i="1">
              <a:solidFill>
                <a:schemeClr val="accent2"/>
              </a:solidFill>
              <a:latin typeface="Franklin Gothic Medium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73E26E-C58C-45CF-852E-D2C2E35675B4}"/>
              </a:ext>
            </a:extLst>
          </p:cNvPr>
          <p:cNvSpPr txBox="1"/>
          <p:nvPr/>
        </p:nvSpPr>
        <p:spPr>
          <a:xfrm>
            <a:off x="5153024" y="1665409"/>
            <a:ext cx="642131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50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+mn-lt"/>
              </a:rPr>
              <a:t>Some of the people I was working within the human rights group started to get beaten up and arrested by the police. One day government workers came to my house and asked for me. I lied and said the person they were looking for wasn’t here.</a:t>
            </a:r>
          </a:p>
          <a:p>
            <a:pPr>
              <a:spcAft>
                <a:spcPts val="1200"/>
              </a:spcAft>
            </a:pPr>
            <a:r>
              <a:rPr lang="en-US" sz="150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+mn-lt"/>
              </a:rPr>
              <a:t>Then I knew it was not safe for me in Zimbabwe any more and I was scared for the safety of my children. We made a quick decision to try and escape. It wasn’t easy, but we made it to South Africa. </a:t>
            </a:r>
            <a:endParaRPr lang="en-US" sz="1500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150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+mn-lt"/>
              </a:rPr>
              <a:t>We have been resettled now in Italy. I miss the rest of my family and friends and don’t know what the future holds, but I know I cannot go back. I had a life, community and extended family before; now all we have is each other. I feel quite alone now and need to do all I can to learn the language so that I can meet people and make friends. I get nervous</a:t>
            </a:r>
            <a:br>
              <a:rPr lang="en-US" sz="150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+mn-lt"/>
              </a:rPr>
            </a:br>
            <a:r>
              <a:rPr lang="en-US" sz="150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+mn-lt"/>
              </a:rPr>
              <a:t>when people try to talk to me as I don’t know how to respond.</a:t>
            </a:r>
            <a:endParaRPr lang="en-US" sz="1500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pPr algn="l">
              <a:spcAft>
                <a:spcPts val="1200"/>
              </a:spcAft>
            </a:pPr>
            <a:endParaRPr lang="en-US" sz="1500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</p:txBody>
      </p:sp>
      <p:pic>
        <p:nvPicPr>
          <p:cNvPr id="10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6E7878A8-8A9B-499E-BBEE-06CE3D2B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242679"/>
            <a:ext cx="1585547" cy="1119487"/>
          </a:xfrm>
          <a:prstGeom prst="rect">
            <a:avLst/>
          </a:prstGeom>
        </p:spPr>
      </p:pic>
      <p:pic>
        <p:nvPicPr>
          <p:cNvPr id="12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9E4A4999-A697-4FAB-97E8-25C8D58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40000">
            <a:off x="10793427" y="4301987"/>
            <a:ext cx="1204548" cy="8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9D9F02-F926-4326-8C1E-E2B5E2D83502}"/>
              </a:ext>
            </a:extLst>
          </p:cNvPr>
          <p:cNvSpPr txBox="1"/>
          <p:nvPr/>
        </p:nvSpPr>
        <p:spPr>
          <a:xfrm rot="21360000">
            <a:off x="617062" y="487885"/>
            <a:ext cx="971989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Who the SA is...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888CDF-5F63-4429-8928-9DA319F998FC}"/>
              </a:ext>
            </a:extLst>
          </p:cNvPr>
          <p:cNvSpPr txBox="1"/>
          <p:nvPr/>
        </p:nvSpPr>
        <p:spPr>
          <a:xfrm>
            <a:off x="2067658" y="1719189"/>
            <a:ext cx="926592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767171"/>
                </a:solidFill>
                <a:latin typeface="Franklin Gothic Medium"/>
                <a:ea typeface="+mn-lt"/>
                <a:cs typeface="+mn-lt"/>
              </a:rPr>
              <a:t>The Salvation Army is a church and charity that is working across Europe to support refugees.</a:t>
            </a:r>
          </a:p>
        </p:txBody>
      </p:sp>
      <p:pic>
        <p:nvPicPr>
          <p:cNvPr id="9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726B556-AD41-4F2C-9B0F-EEBEDE984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62" y="1881554"/>
            <a:ext cx="156797" cy="142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133277-2D01-4023-84CF-FB7B8EB4A943}"/>
              </a:ext>
            </a:extLst>
          </p:cNvPr>
          <p:cNvSpPr txBox="1"/>
          <p:nvPr/>
        </p:nvSpPr>
        <p:spPr>
          <a:xfrm>
            <a:off x="2067657" y="3704785"/>
            <a:ext cx="926592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i="1" dirty="0">
                <a:solidFill>
                  <a:srgbClr val="767171"/>
                </a:solidFill>
                <a:latin typeface="Franklin Gothic Medium"/>
                <a:ea typeface="+mn-lt"/>
                <a:cs typeface="+mn-lt"/>
              </a:rPr>
              <a:t>What was The Salvation Army doing to support refugees?</a:t>
            </a:r>
            <a:endParaRPr lang="en-US" i="1" dirty="0">
              <a:solidFill>
                <a:srgbClr val="767171"/>
              </a:solidFill>
              <a:latin typeface="Franklin Gothic Medium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2600" i="1" dirty="0">
                <a:solidFill>
                  <a:srgbClr val="767171"/>
                </a:solidFill>
                <a:latin typeface="Franklin Gothic Medium"/>
                <a:ea typeface="+mn-lt"/>
                <a:cs typeface="+mn-lt"/>
              </a:rPr>
              <a:t>How do you think it impacted people’s lives? </a:t>
            </a:r>
            <a:endParaRPr lang="en-US" i="1" dirty="0">
              <a:solidFill>
                <a:srgbClr val="767171"/>
              </a:solidFill>
              <a:latin typeface="Franklin Gothic Medium"/>
              <a:cs typeface="Calibri"/>
            </a:endParaRPr>
          </a:p>
          <a:p>
            <a:pPr>
              <a:spcAft>
                <a:spcPts val="1200"/>
              </a:spcAft>
            </a:pPr>
            <a:endParaRPr lang="en-US" sz="2600" i="1" dirty="0">
              <a:solidFill>
                <a:srgbClr val="767171"/>
              </a:solidFill>
              <a:latin typeface="Franklin Gothic Medium"/>
              <a:ea typeface="+mn-lt"/>
              <a:cs typeface="+mn-lt"/>
            </a:endParaRPr>
          </a:p>
        </p:txBody>
      </p:sp>
      <p:pic>
        <p:nvPicPr>
          <p:cNvPr id="11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1CFCDD41-6847-461C-98FA-E79B462D0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61" y="3867150"/>
            <a:ext cx="156797" cy="142144"/>
          </a:xfrm>
          <a:prstGeom prst="rect">
            <a:avLst/>
          </a:prstGeom>
        </p:spPr>
      </p:pic>
      <p:pic>
        <p:nvPicPr>
          <p:cNvPr id="12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B0EF024-2D79-4AF7-8EF2-79F9D4E7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61" y="4431323"/>
            <a:ext cx="156797" cy="142144"/>
          </a:xfrm>
          <a:prstGeom prst="rect">
            <a:avLst/>
          </a:prstGeom>
        </p:spPr>
      </p:pic>
      <p:pic>
        <p:nvPicPr>
          <p:cNvPr id="13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1073FC48-140B-42DE-A4C5-7992942C9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322" y="2753458"/>
            <a:ext cx="816220" cy="750277"/>
          </a:xfrm>
          <a:prstGeom prst="rect">
            <a:avLst/>
          </a:prstGeom>
        </p:spPr>
      </p:pic>
      <p:pic>
        <p:nvPicPr>
          <p:cNvPr id="14" name="Picture 14">
            <a:hlinkClick r:id="rId5"/>
            <a:extLst>
              <a:ext uri="{FF2B5EF4-FFF2-40B4-BE49-F238E27FC236}">
                <a16:creationId xmlns:a16="http://schemas.microsoft.com/office/drawing/2014/main" xmlns="" id="{1B13D298-5845-4003-9800-426F63262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278" y="2835950"/>
            <a:ext cx="505109" cy="5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625</Words>
  <Application>Microsoft Office PowerPoint</Application>
  <PresentationFormat>Custom</PresentationFormat>
  <Paragraphs>93</Paragraphs>
  <Slides>11</Slides>
  <Notes>7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The Salvation Army</cp:lastModifiedBy>
  <cp:revision>75</cp:revision>
  <dcterms:created xsi:type="dcterms:W3CDTF">2013-07-15T20:26:40Z</dcterms:created>
  <dcterms:modified xsi:type="dcterms:W3CDTF">2019-06-27T07:40:36Z</dcterms:modified>
</cp:coreProperties>
</file>