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4" r:id="rId2"/>
    <p:sldId id="275" r:id="rId3"/>
    <p:sldId id="276" r:id="rId4"/>
    <p:sldId id="260" r:id="rId5"/>
    <p:sldId id="277" r:id="rId6"/>
    <p:sldId id="261" r:id="rId7"/>
    <p:sldId id="267" r:id="rId8"/>
    <p:sldId id="259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23925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39FA5-720C-4B9D-ACE7-5A4FB86CB212}" v="7" dt="2019-06-18T09:38:1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92" autoAdjust="0"/>
    <p:restoredTop sz="94660"/>
  </p:normalViewPr>
  <p:slideViewPr>
    <p:cSldViewPr snapToGrid="0">
      <p:cViewPr>
        <p:scale>
          <a:sx n="40" d="100"/>
          <a:sy n="40" d="100"/>
        </p:scale>
        <p:origin x="-162" y="-1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77294-618A-49A6-BF0B-BC32B5CA8874}" type="datetimeFigureOut">
              <a:rPr lang="en-GB"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115888"/>
            <a:ext cx="552450" cy="311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"/>
            <a:ext cx="5486400" cy="363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888"/>
            <a:ext cx="2971800" cy="46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888"/>
            <a:ext cx="2971800" cy="46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A3196-A35F-4A7B-9A98-FF6ED4F209B2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1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effectLst/>
                <a:latin typeface="Trebuchet MS"/>
                <a:ea typeface="Times New Roman"/>
                <a:cs typeface="Times New Roman"/>
              </a:rPr>
              <a:t>What would your response be if someone said this to you?’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3196-A35F-4A7B-9A98-FF6ED4F209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3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Can show the Project Malachi website as an example – https://popuphostel-ilfordsalvationarmy.nationbuilder.com/about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3196-A35F-4A7B-9A98-FF6ED4F209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6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A3196-A35F-4A7B-9A98-FF6ED4F209B2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A3196-A35F-4A7B-9A98-FF6ED4F209B2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5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A3196-A35F-4A7B-9A98-FF6ED4F209B2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5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A3196-A35F-4A7B-9A98-FF6ED4F209B2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48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A3196-A35F-4A7B-9A98-FF6ED4F209B2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0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8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2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1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2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6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5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4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34E09A-DFBB-41FA-AF8F-DA9EC4BCD3AF}"/>
              </a:ext>
            </a:extLst>
          </p:cNvPr>
          <p:cNvSpPr txBox="1"/>
          <p:nvPr/>
        </p:nvSpPr>
        <p:spPr>
          <a:xfrm>
            <a:off x="1948492" y="2068319"/>
            <a:ext cx="8303650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People only have themselves to blame if they are experiencing homelessness.</a:t>
            </a:r>
          </a:p>
        </p:txBody>
      </p:sp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67A8A641-FE39-486B-BB3E-BA0E8804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96" y="1660393"/>
            <a:ext cx="1585547" cy="1119487"/>
          </a:xfrm>
          <a:prstGeom prst="rect">
            <a:avLst/>
          </a:prstGeom>
        </p:spPr>
      </p:pic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89F84500-8E41-4D95-9227-1011F86D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719663" y="2653117"/>
            <a:ext cx="1585547" cy="1119487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825DE8EA-D291-4A9B-AE92-A5D5B816E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9911" y="0"/>
            <a:ext cx="952500" cy="11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2C87F339-F452-4273-AC5C-58B04B644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3322" y="-513873"/>
            <a:ext cx="6208290" cy="3638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D4E43C-16ED-48FC-9412-8D0E3CE0DD29}"/>
              </a:ext>
            </a:extLst>
          </p:cNvPr>
          <p:cNvSpPr txBox="1"/>
          <p:nvPr/>
        </p:nvSpPr>
        <p:spPr>
          <a:xfrm rot="21300000">
            <a:off x="370411" y="686881"/>
            <a:ext cx="31199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i="1">
                <a:solidFill>
                  <a:schemeClr val="accent2"/>
                </a:solidFill>
                <a:latin typeface="Franklin Gothic Medium"/>
              </a:rPr>
              <a:t>Hot Seat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A7EE8-DBB0-4BE9-93F9-C5D845C78D59}"/>
              </a:ext>
            </a:extLst>
          </p:cNvPr>
          <p:cNvSpPr txBox="1"/>
          <p:nvPr/>
        </p:nvSpPr>
        <p:spPr>
          <a:xfrm>
            <a:off x="2575809" y="1826303"/>
            <a:ext cx="83020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i="1">
                <a:solidFill>
                  <a:schemeClr val="accent3">
                    <a:lumMod val="75000"/>
                  </a:schemeClr>
                </a:solidFill>
                <a:latin typeface="Franklin Gothic Medium"/>
              </a:rPr>
              <a:t>Responsibility</a:t>
            </a:r>
            <a:endParaRPr lang="en-US" sz="9600">
              <a:solidFill>
                <a:schemeClr val="accent3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6F3D48-DF28-41DE-B661-18C5F9B7C6BF}"/>
              </a:ext>
            </a:extLst>
          </p:cNvPr>
          <p:cNvSpPr txBox="1"/>
          <p:nvPr/>
        </p:nvSpPr>
        <p:spPr>
          <a:xfrm>
            <a:off x="4724400" y="3200400"/>
            <a:ext cx="5279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C7C7C"/>
                </a:solidFill>
                <a:latin typeface="Franklin Gothic Medium"/>
              </a:rPr>
              <a:t>You are </a:t>
            </a:r>
            <a:r>
              <a:rPr lang="en-US" sz="2800" b="1">
                <a:solidFill>
                  <a:srgbClr val="C00000"/>
                </a:solidFill>
                <a:latin typeface="Franklin Gothic Medium"/>
              </a:rPr>
              <a:t>not allowed</a:t>
            </a:r>
            <a:r>
              <a:rPr lang="en-US" sz="2800" b="1" dirty="0">
                <a:solidFill>
                  <a:srgbClr val="7C7C7C"/>
                </a:solidFill>
                <a:latin typeface="Franklin Gothic Medium"/>
              </a:rPr>
              <a:t> </a:t>
            </a:r>
            <a:r>
              <a:rPr lang="en-US" sz="2800">
                <a:solidFill>
                  <a:srgbClr val="7C7C7C"/>
                </a:solidFill>
                <a:latin typeface="Franklin Gothic Medium"/>
              </a:rPr>
              <a:t>to say:</a:t>
            </a:r>
            <a:r>
              <a:rPr lang="en-GB" sz="2800">
                <a:latin typeface="Franklin Gothic Medium"/>
              </a:rPr>
              <a:t>​</a:t>
            </a:r>
            <a:endParaRPr lang="en-GB" sz="2800">
              <a:cs typeface="Calibri"/>
            </a:endParaRPr>
          </a:p>
        </p:txBody>
      </p:sp>
      <p:pic>
        <p:nvPicPr>
          <p:cNvPr id="14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0523BD3-8D3F-4C9D-9452-061275014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3873766"/>
            <a:ext cx="371543" cy="348600"/>
          </a:xfrm>
          <a:prstGeom prst="rect">
            <a:avLst/>
          </a:prstGeom>
        </p:spPr>
      </p:pic>
      <p:pic>
        <p:nvPicPr>
          <p:cNvPr id="15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98B95C8-6F3C-4ABE-8732-93C4AB2C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342209"/>
            <a:ext cx="371543" cy="348600"/>
          </a:xfrm>
          <a:prstGeom prst="rect">
            <a:avLst/>
          </a:prstGeom>
        </p:spPr>
      </p:pic>
      <p:pic>
        <p:nvPicPr>
          <p:cNvPr id="17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B44BB5F-7C46-49C1-9079-F168E80A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816897"/>
            <a:ext cx="371543" cy="34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968A75-58AC-4A75-B43F-0AB36115D248}"/>
              </a:ext>
            </a:extLst>
          </p:cNvPr>
          <p:cNvSpPr txBox="1"/>
          <p:nvPr/>
        </p:nvSpPr>
        <p:spPr>
          <a:xfrm>
            <a:off x="5478281" y="3722682"/>
            <a:ext cx="27608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Duty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2.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Protect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3.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Look after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81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2C87F339-F452-4273-AC5C-58B04B644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3322" y="-513873"/>
            <a:ext cx="6208290" cy="3638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D4E43C-16ED-48FC-9412-8D0E3CE0DD29}"/>
              </a:ext>
            </a:extLst>
          </p:cNvPr>
          <p:cNvSpPr txBox="1"/>
          <p:nvPr/>
        </p:nvSpPr>
        <p:spPr>
          <a:xfrm rot="21300000">
            <a:off x="370411" y="686881"/>
            <a:ext cx="31199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i="1">
                <a:solidFill>
                  <a:schemeClr val="accent2"/>
                </a:solidFill>
                <a:latin typeface="Franklin Gothic Medium"/>
              </a:rPr>
              <a:t>Hot Seat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A7EE8-DBB0-4BE9-93F9-C5D845C78D59}"/>
              </a:ext>
            </a:extLst>
          </p:cNvPr>
          <p:cNvSpPr txBox="1"/>
          <p:nvPr/>
        </p:nvSpPr>
        <p:spPr>
          <a:xfrm>
            <a:off x="2575809" y="1826303"/>
            <a:ext cx="83020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i="1">
                <a:solidFill>
                  <a:schemeClr val="accent3">
                    <a:lumMod val="75000"/>
                  </a:schemeClr>
                </a:solidFill>
                <a:latin typeface="Franklin Gothic Medium"/>
              </a:rPr>
              <a:t>Community</a:t>
            </a:r>
            <a:endParaRPr lang="en-US" sz="9600">
              <a:solidFill>
                <a:schemeClr val="accent3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6F3D48-DF28-41DE-B661-18C5F9B7C6BF}"/>
              </a:ext>
            </a:extLst>
          </p:cNvPr>
          <p:cNvSpPr txBox="1"/>
          <p:nvPr/>
        </p:nvSpPr>
        <p:spPr>
          <a:xfrm>
            <a:off x="4724400" y="3200400"/>
            <a:ext cx="5279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C7C7C"/>
                </a:solidFill>
                <a:latin typeface="Franklin Gothic Medium"/>
              </a:rPr>
              <a:t>You are </a:t>
            </a:r>
            <a:r>
              <a:rPr lang="en-US" sz="2800" b="1">
                <a:solidFill>
                  <a:srgbClr val="C00000"/>
                </a:solidFill>
                <a:latin typeface="Franklin Gothic Medium"/>
              </a:rPr>
              <a:t>not allowed</a:t>
            </a:r>
            <a:r>
              <a:rPr lang="en-US" sz="2800" b="1" dirty="0">
                <a:solidFill>
                  <a:srgbClr val="7C7C7C"/>
                </a:solidFill>
                <a:latin typeface="Franklin Gothic Medium"/>
              </a:rPr>
              <a:t> </a:t>
            </a:r>
            <a:r>
              <a:rPr lang="en-US" sz="2800">
                <a:solidFill>
                  <a:srgbClr val="7C7C7C"/>
                </a:solidFill>
                <a:latin typeface="Franklin Gothic Medium"/>
              </a:rPr>
              <a:t>to say:</a:t>
            </a:r>
            <a:r>
              <a:rPr lang="en-GB" sz="2800">
                <a:latin typeface="Franklin Gothic Medium"/>
              </a:rPr>
              <a:t>​</a:t>
            </a:r>
            <a:endParaRPr lang="en-GB" sz="2800">
              <a:cs typeface="Calibri"/>
            </a:endParaRPr>
          </a:p>
        </p:txBody>
      </p:sp>
      <p:pic>
        <p:nvPicPr>
          <p:cNvPr id="14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0523BD3-8D3F-4C9D-9452-061275014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3873766"/>
            <a:ext cx="371543" cy="348600"/>
          </a:xfrm>
          <a:prstGeom prst="rect">
            <a:avLst/>
          </a:prstGeom>
        </p:spPr>
      </p:pic>
      <p:pic>
        <p:nvPicPr>
          <p:cNvPr id="15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98B95C8-6F3C-4ABE-8732-93C4AB2C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342209"/>
            <a:ext cx="371543" cy="348600"/>
          </a:xfrm>
          <a:prstGeom prst="rect">
            <a:avLst/>
          </a:prstGeom>
        </p:spPr>
      </p:pic>
      <p:pic>
        <p:nvPicPr>
          <p:cNvPr id="17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B44BB5F-7C46-49C1-9079-F168E80A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816897"/>
            <a:ext cx="371543" cy="34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968A75-58AC-4A75-B43F-0AB36115D248}"/>
              </a:ext>
            </a:extLst>
          </p:cNvPr>
          <p:cNvSpPr txBox="1"/>
          <p:nvPr/>
        </p:nvSpPr>
        <p:spPr>
          <a:xfrm>
            <a:off x="5478281" y="3722682"/>
            <a:ext cx="27608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People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2.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Around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3.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Support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431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2C87F339-F452-4273-AC5C-58B04B644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3322" y="-513873"/>
            <a:ext cx="6208290" cy="3638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D4E43C-16ED-48FC-9412-8D0E3CE0DD29}"/>
              </a:ext>
            </a:extLst>
          </p:cNvPr>
          <p:cNvSpPr txBox="1"/>
          <p:nvPr/>
        </p:nvSpPr>
        <p:spPr>
          <a:xfrm rot="21300000">
            <a:off x="370411" y="686881"/>
            <a:ext cx="31199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i="1">
                <a:solidFill>
                  <a:schemeClr val="accent2"/>
                </a:solidFill>
                <a:latin typeface="Franklin Gothic Medium"/>
              </a:rPr>
              <a:t>Hot Seat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A7EE8-DBB0-4BE9-93F9-C5D845C78D59}"/>
              </a:ext>
            </a:extLst>
          </p:cNvPr>
          <p:cNvSpPr txBox="1"/>
          <p:nvPr/>
        </p:nvSpPr>
        <p:spPr>
          <a:xfrm>
            <a:off x="2575809" y="1826303"/>
            <a:ext cx="83020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i="1">
                <a:solidFill>
                  <a:schemeClr val="accent3">
                    <a:lumMod val="75000"/>
                  </a:schemeClr>
                </a:solidFill>
                <a:latin typeface="Franklin Gothic Medium"/>
              </a:rPr>
              <a:t>Homeless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6F3D48-DF28-41DE-B661-18C5F9B7C6BF}"/>
              </a:ext>
            </a:extLst>
          </p:cNvPr>
          <p:cNvSpPr txBox="1"/>
          <p:nvPr/>
        </p:nvSpPr>
        <p:spPr>
          <a:xfrm>
            <a:off x="4724400" y="3200400"/>
            <a:ext cx="5279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C7C7C"/>
                </a:solidFill>
                <a:latin typeface="Franklin Gothic Medium"/>
              </a:rPr>
              <a:t>You are </a:t>
            </a:r>
            <a:r>
              <a:rPr lang="en-US" sz="2800" b="1">
                <a:solidFill>
                  <a:srgbClr val="C00000"/>
                </a:solidFill>
                <a:latin typeface="Franklin Gothic Medium"/>
              </a:rPr>
              <a:t>not allowed</a:t>
            </a:r>
            <a:r>
              <a:rPr lang="en-US" sz="2800" b="1" dirty="0">
                <a:solidFill>
                  <a:srgbClr val="7C7C7C"/>
                </a:solidFill>
                <a:latin typeface="Franklin Gothic Medium"/>
              </a:rPr>
              <a:t> </a:t>
            </a:r>
            <a:r>
              <a:rPr lang="en-US" sz="2800">
                <a:solidFill>
                  <a:srgbClr val="7C7C7C"/>
                </a:solidFill>
                <a:latin typeface="Franklin Gothic Medium"/>
              </a:rPr>
              <a:t>to say:</a:t>
            </a:r>
            <a:r>
              <a:rPr lang="en-GB" sz="2800">
                <a:latin typeface="Franklin Gothic Medium"/>
              </a:rPr>
              <a:t>​</a:t>
            </a:r>
            <a:endParaRPr lang="en-GB" sz="2800">
              <a:cs typeface="Calibri"/>
            </a:endParaRPr>
          </a:p>
        </p:txBody>
      </p:sp>
      <p:pic>
        <p:nvPicPr>
          <p:cNvPr id="14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0523BD3-8D3F-4C9D-9452-061275014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3873766"/>
            <a:ext cx="371543" cy="348600"/>
          </a:xfrm>
          <a:prstGeom prst="rect">
            <a:avLst/>
          </a:prstGeom>
        </p:spPr>
      </p:pic>
      <p:pic>
        <p:nvPicPr>
          <p:cNvPr id="15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98B95C8-6F3C-4ABE-8732-93C4AB2C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342209"/>
            <a:ext cx="371543" cy="348600"/>
          </a:xfrm>
          <a:prstGeom prst="rect">
            <a:avLst/>
          </a:prstGeom>
        </p:spPr>
      </p:pic>
      <p:pic>
        <p:nvPicPr>
          <p:cNvPr id="17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B44BB5F-7C46-49C1-9079-F168E80A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816897"/>
            <a:ext cx="371543" cy="348600"/>
          </a:xfrm>
          <a:prstGeom prst="rect">
            <a:avLst/>
          </a:prstGeom>
        </p:spPr>
      </p:pic>
      <p:pic>
        <p:nvPicPr>
          <p:cNvPr id="10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98B95C8-6F3C-4ABE-8732-93C4AB2C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7" y="5262406"/>
            <a:ext cx="371543" cy="34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968A75-58AC-4A75-B43F-0AB36115D248}"/>
              </a:ext>
            </a:extLst>
          </p:cNvPr>
          <p:cNvSpPr txBox="1"/>
          <p:nvPr/>
        </p:nvSpPr>
        <p:spPr>
          <a:xfrm>
            <a:off x="5515712" y="3698619"/>
            <a:ext cx="317523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Home/House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2.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Stay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3.</a:t>
            </a:r>
            <a:r>
              <a:rPr lang="en-US" sz="3200" dirty="0" smtClean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Today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4.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Learnt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76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2C87F339-F452-4273-AC5C-58B04B644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3322" y="-513873"/>
            <a:ext cx="6208290" cy="3638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D4E43C-16ED-48FC-9412-8D0E3CE0DD29}"/>
              </a:ext>
            </a:extLst>
          </p:cNvPr>
          <p:cNvSpPr txBox="1"/>
          <p:nvPr/>
        </p:nvSpPr>
        <p:spPr>
          <a:xfrm rot="21300000">
            <a:off x="370411" y="686881"/>
            <a:ext cx="31199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i="1">
                <a:solidFill>
                  <a:schemeClr val="accent2"/>
                </a:solidFill>
                <a:latin typeface="Franklin Gothic Medium"/>
              </a:rPr>
              <a:t>Hot Seat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A7EE8-DBB0-4BE9-93F9-C5D845C78D59}"/>
              </a:ext>
            </a:extLst>
          </p:cNvPr>
          <p:cNvSpPr txBox="1"/>
          <p:nvPr/>
        </p:nvSpPr>
        <p:spPr>
          <a:xfrm>
            <a:off x="2575809" y="1826303"/>
            <a:ext cx="83020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3">
                    <a:lumMod val="75000"/>
                  </a:schemeClr>
                </a:solidFill>
                <a:latin typeface="Franklin Gothic Medium"/>
              </a:rPr>
              <a:t>The Salvation </a:t>
            </a:r>
            <a:r>
              <a:rPr lang="en-US" sz="7200" i="1" dirty="0">
                <a:solidFill>
                  <a:schemeClr val="accent3">
                    <a:lumMod val="75000"/>
                  </a:schemeClr>
                </a:solidFill>
                <a:latin typeface="Franklin Gothic Medium"/>
              </a:rPr>
              <a:t>Army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6F3D48-DF28-41DE-B661-18C5F9B7C6BF}"/>
              </a:ext>
            </a:extLst>
          </p:cNvPr>
          <p:cNvSpPr txBox="1"/>
          <p:nvPr/>
        </p:nvSpPr>
        <p:spPr>
          <a:xfrm>
            <a:off x="4724400" y="3200400"/>
            <a:ext cx="5279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7C7C7C"/>
                </a:solidFill>
                <a:latin typeface="Franklin Gothic Medium"/>
              </a:rPr>
              <a:t>You are </a:t>
            </a:r>
            <a:r>
              <a:rPr lang="en-US" sz="2800" b="1" dirty="0">
                <a:solidFill>
                  <a:srgbClr val="C00000"/>
                </a:solidFill>
                <a:latin typeface="Franklin Gothic Medium"/>
              </a:rPr>
              <a:t>not allowed</a:t>
            </a:r>
            <a:r>
              <a:rPr lang="en-US" sz="2800" b="1" dirty="0">
                <a:solidFill>
                  <a:srgbClr val="7C7C7C"/>
                </a:solidFill>
                <a:latin typeface="Franklin Gothic Medium"/>
              </a:rPr>
              <a:t> </a:t>
            </a:r>
            <a:r>
              <a:rPr lang="en-US" sz="2800" dirty="0">
                <a:solidFill>
                  <a:srgbClr val="7C7C7C"/>
                </a:solidFill>
                <a:latin typeface="Franklin Gothic Medium"/>
              </a:rPr>
              <a:t>to say:</a:t>
            </a:r>
            <a:r>
              <a:rPr lang="en-GB" sz="2800" dirty="0">
                <a:latin typeface="Franklin Gothic Medium"/>
              </a:rPr>
              <a:t>​</a:t>
            </a:r>
            <a:endParaRPr lang="en-GB" sz="2800" dirty="0">
              <a:cs typeface="Calibri"/>
            </a:endParaRPr>
          </a:p>
        </p:txBody>
      </p:sp>
      <p:pic>
        <p:nvPicPr>
          <p:cNvPr id="14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0523BD3-8D3F-4C9D-9452-061275014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3873766"/>
            <a:ext cx="371543" cy="348600"/>
          </a:xfrm>
          <a:prstGeom prst="rect">
            <a:avLst/>
          </a:prstGeom>
        </p:spPr>
      </p:pic>
      <p:pic>
        <p:nvPicPr>
          <p:cNvPr id="15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98B95C8-6F3C-4ABE-8732-93C4AB2C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342209"/>
            <a:ext cx="371543" cy="348600"/>
          </a:xfrm>
          <a:prstGeom prst="rect">
            <a:avLst/>
          </a:prstGeom>
        </p:spPr>
      </p:pic>
      <p:pic>
        <p:nvPicPr>
          <p:cNvPr id="17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B44BB5F-7C46-49C1-9079-F168E80A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816897"/>
            <a:ext cx="371543" cy="348600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69CC1-B70C-4789-B100-B3A0F0E19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5322816"/>
            <a:ext cx="371543" cy="34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968A75-58AC-4A75-B43F-0AB36115D248}"/>
              </a:ext>
            </a:extLst>
          </p:cNvPr>
          <p:cNvSpPr txBox="1"/>
          <p:nvPr/>
        </p:nvSpPr>
        <p:spPr>
          <a:xfrm>
            <a:off x="5491649" y="3722682"/>
            <a:ext cx="326881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Church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2.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Charity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3.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Organisation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4. 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Help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595F6C99-AD6C-48A6-8554-DF9834FCB6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21368042">
            <a:off x="-1577112" y="-498554"/>
            <a:ext cx="8684475" cy="3566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EBE305-EB61-463C-91CD-3A665D5C2A47}"/>
              </a:ext>
            </a:extLst>
          </p:cNvPr>
          <p:cNvSpPr txBox="1"/>
          <p:nvPr/>
        </p:nvSpPr>
        <p:spPr>
          <a:xfrm rot="21300000">
            <a:off x="681281" y="612177"/>
            <a:ext cx="7543800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Close to Home...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38CEEA-DFDD-40A8-A411-8CF7479F0582}"/>
              </a:ext>
            </a:extLst>
          </p:cNvPr>
          <p:cNvSpPr txBox="1"/>
          <p:nvPr/>
        </p:nvSpPr>
        <p:spPr>
          <a:xfrm>
            <a:off x="4191001" y="2249144"/>
            <a:ext cx="8000999" cy="221599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To understand what The Salvation Army is doing to support people experiencing homelessness and help them rebuild their lives. </a:t>
            </a:r>
            <a:endParaRPr lang="en-US" dirty="0">
              <a:solidFill>
                <a:schemeClr val="bg1"/>
              </a:solidFill>
              <a:latin typeface="Franklin Gothic Medium"/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latin typeface="Franklin Gothic Medium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To reflect on whether </a:t>
            </a:r>
            <a:r>
              <a:rPr lang="en-US" sz="2400" dirty="0" smtClean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you </a:t>
            </a:r>
            <a:r>
              <a:rPr lang="en-US" sz="24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should do anything to help homeless people.</a:t>
            </a:r>
            <a:endParaRPr lang="en-US" dirty="0">
              <a:solidFill>
                <a:schemeClr val="bg1"/>
              </a:solidFill>
              <a:latin typeface="Franklin Gothic Medium"/>
            </a:endParaRP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1D76229-7DA1-41B2-800E-43B3E52B8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896" y="2444112"/>
            <a:ext cx="144780" cy="144780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38534D2-AD65-4862-A58C-98213402F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895" y="3824456"/>
            <a:ext cx="144780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5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8E5C57E4-93EA-4638-B976-86D43DA2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20" y="-713225"/>
            <a:ext cx="4770994" cy="3368914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5E51DD2-57E3-4EE7-8765-F5B72674D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4199549" y="1765058"/>
            <a:ext cx="4843826" cy="3425838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5E0D2C8-ED93-495E-9946-10A293D28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7809876" y="154447"/>
            <a:ext cx="4587744" cy="323276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E427A12-0C44-4A0E-99D4-D6242E17C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">
            <a:off x="1317201" y="1528116"/>
            <a:ext cx="4225482" cy="2988625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1FB5ADE-0B73-47BA-8A93-0317ED32D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0000">
            <a:off x="7993952" y="2369662"/>
            <a:ext cx="4225482" cy="2988625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E9C7D31-3357-47D7-B7C6-13137172A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0000">
            <a:off x="286746" y="3092654"/>
            <a:ext cx="4225482" cy="2988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97FF4F-FCC4-458D-8F03-9570A97C776C}"/>
              </a:ext>
            </a:extLst>
          </p:cNvPr>
          <p:cNvSpPr txBox="1"/>
          <p:nvPr/>
        </p:nvSpPr>
        <p:spPr>
          <a:xfrm rot="21300000">
            <a:off x="545080" y="525692"/>
            <a:ext cx="3708816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Who can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8E5C57E4-93EA-4638-B976-86D43DA2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-489991"/>
            <a:ext cx="3383280" cy="3368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C31F6-A336-4568-9F5F-5D27E627B89E}"/>
              </a:ext>
            </a:extLst>
          </p:cNvPr>
          <p:cNvSpPr txBox="1"/>
          <p:nvPr/>
        </p:nvSpPr>
        <p:spPr>
          <a:xfrm rot="21300000">
            <a:off x="528982" y="829691"/>
            <a:ext cx="315725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 dirty="0" smtClean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How does…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B521D6-C3F0-48CC-96F0-D3A82AFF378C}"/>
              </a:ext>
            </a:extLst>
          </p:cNvPr>
          <p:cNvSpPr txBox="1"/>
          <p:nvPr/>
        </p:nvSpPr>
        <p:spPr>
          <a:xfrm>
            <a:off x="3657600" y="1258201"/>
            <a:ext cx="700340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i="1" dirty="0" smtClean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The </a:t>
            </a:r>
            <a:r>
              <a:rPr lang="en-US" sz="2800" i="1" dirty="0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Salvation Army help people who are experiencing homelessness?</a:t>
            </a:r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E8D606C-1E5B-4BA1-A1B1-A07E3246C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23" y="2704600"/>
            <a:ext cx="357140" cy="363386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6301DAD3-F66F-455A-AF77-CD73B11EA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22" y="3535304"/>
            <a:ext cx="357140" cy="363386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DD4E585-F1F5-44A6-B562-EAC20F2FC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22" y="4397239"/>
            <a:ext cx="357140" cy="363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EC4290-95F4-4BCC-8893-182C0DB5AEF9}"/>
              </a:ext>
            </a:extLst>
          </p:cNvPr>
          <p:cNvSpPr txBox="1"/>
          <p:nvPr/>
        </p:nvSpPr>
        <p:spPr>
          <a:xfrm>
            <a:off x="1411449" y="2594798"/>
            <a:ext cx="964991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1.</a:t>
            </a:r>
            <a:r>
              <a:rPr lang="en-US" sz="28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Look at why The Salvation Army offers the support it does.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2.</a:t>
            </a:r>
            <a:r>
              <a:rPr lang="en-US" sz="28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Look at what it offers.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3.</a:t>
            </a:r>
            <a:r>
              <a:rPr lang="en-US" sz="28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Look at the impact it has had on people.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07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8E5C57E4-93EA-4638-B976-86D43DA2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9" y="-464378"/>
            <a:ext cx="4589863" cy="2844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C31F6-A336-4568-9F5F-5D27E627B89E}"/>
              </a:ext>
            </a:extLst>
          </p:cNvPr>
          <p:cNvSpPr txBox="1"/>
          <p:nvPr/>
        </p:nvSpPr>
        <p:spPr>
          <a:xfrm rot="21300000">
            <a:off x="296986" y="635832"/>
            <a:ext cx="40211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What do you need?</a:t>
            </a:r>
            <a:endParaRPr lang="en-US" sz="1400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5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212954-2100-4AB3-A499-B4EBADB759BD}"/>
              </a:ext>
            </a:extLst>
          </p:cNvPr>
          <p:cNvSpPr txBox="1"/>
          <p:nvPr/>
        </p:nvSpPr>
        <p:spPr>
          <a:xfrm>
            <a:off x="768871" y="443584"/>
            <a:ext cx="75951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>
                <a:solidFill>
                  <a:schemeClr val="accent2"/>
                </a:solidFill>
                <a:latin typeface="Franklin Gothic Medium"/>
                <a:ea typeface="+mn-lt"/>
                <a:cs typeface="+mn-lt"/>
              </a:rPr>
              <a:t>How can I help people who are</a:t>
            </a:r>
            <a:endParaRPr lang="en-US" sz="4400" i="1">
              <a:solidFill>
                <a:schemeClr val="accent2"/>
              </a:solidFill>
              <a:latin typeface="Franklin Gothic Medium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A76BF4-5797-4BC6-BFB1-9DB6514AAB54}"/>
              </a:ext>
            </a:extLst>
          </p:cNvPr>
          <p:cNvSpPr txBox="1"/>
          <p:nvPr/>
        </p:nvSpPr>
        <p:spPr>
          <a:xfrm>
            <a:off x="4446831" y="3440993"/>
            <a:ext cx="6434527" cy="2267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800"/>
              </a:spcBef>
            </a:pPr>
            <a:r>
              <a:rPr lang="en-US" b="1" i="1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Your campaign should include:</a:t>
            </a:r>
            <a:endParaRPr lang="en-US" b="1" i="1" dirty="0">
              <a:solidFill>
                <a:srgbClr val="C00000"/>
              </a:solidFill>
              <a:latin typeface="Franklin Gothic Medium"/>
            </a:endParaRPr>
          </a:p>
          <a:p>
            <a:pPr>
              <a:spcBef>
                <a:spcPts val="800"/>
              </a:spcBef>
            </a:pPr>
            <a:r>
              <a:rPr lang="en-US" b="1" i="1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Image or logo to represent your campaign</a:t>
            </a:r>
            <a:endParaRPr lang="en-US" b="1" i="1" dirty="0">
              <a:solidFill>
                <a:srgbClr val="C00000"/>
              </a:solidFill>
              <a:latin typeface="Franklin Gothic Medium"/>
            </a:endParaRPr>
          </a:p>
          <a:p>
            <a:pPr>
              <a:spcBef>
                <a:spcPts val="800"/>
              </a:spcBef>
            </a:pPr>
            <a:r>
              <a:rPr lang="en-US" b="1" i="1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A key phrase or motto to make your campaign memorable</a:t>
            </a:r>
            <a:endParaRPr lang="en-US" b="1" i="1" dirty="0">
              <a:solidFill>
                <a:srgbClr val="C00000"/>
              </a:solidFill>
              <a:latin typeface="Franklin Gothic Medium"/>
            </a:endParaRPr>
          </a:p>
          <a:p>
            <a:pPr>
              <a:spcBef>
                <a:spcPts val="800"/>
              </a:spcBef>
            </a:pPr>
            <a:r>
              <a:rPr lang="en-US" b="1" i="1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Aims of what you will achieve and how you will achieve it</a:t>
            </a:r>
            <a:endParaRPr lang="en-US" b="1" i="1" dirty="0">
              <a:solidFill>
                <a:srgbClr val="C00000"/>
              </a:solidFill>
              <a:latin typeface="Franklin Gothic Medium"/>
            </a:endParaRPr>
          </a:p>
          <a:p>
            <a:pPr>
              <a:spcBef>
                <a:spcPts val="800"/>
              </a:spcBef>
            </a:pPr>
            <a:r>
              <a:rPr lang="en-US" b="1" i="1" dirty="0">
                <a:solidFill>
                  <a:srgbClr val="C00000"/>
                </a:solidFill>
                <a:latin typeface="Franklin Gothic Medium"/>
                <a:ea typeface="+mn-lt"/>
                <a:cs typeface="+mn-lt"/>
              </a:rPr>
              <a:t>Any other information</a:t>
            </a:r>
            <a:endParaRPr lang="en-US" b="1" i="1" dirty="0">
              <a:solidFill>
                <a:srgbClr val="C00000"/>
              </a:solidFill>
              <a:latin typeface="Franklin Gothic Medium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b="1" i="1" dirty="0">
              <a:solidFill>
                <a:srgbClr val="C00000"/>
              </a:solidFill>
              <a:latin typeface="Franklin Gothic Medium"/>
              <a:cs typeface="Calibri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1BA57E34-BA81-4740-82F5-8FB95614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3585771" y="2966517"/>
            <a:ext cx="1325880" cy="941330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5CA1348-7523-4F6C-97E1-5489CEDB2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494" y="5055523"/>
            <a:ext cx="144780" cy="1447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26F861-95A6-4F05-9E58-29E20022F6C3}"/>
              </a:ext>
            </a:extLst>
          </p:cNvPr>
          <p:cNvSpPr txBox="1"/>
          <p:nvPr/>
        </p:nvSpPr>
        <p:spPr>
          <a:xfrm>
            <a:off x="731395" y="1930108"/>
            <a:ext cx="112427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In groups, create a campaign for </a:t>
            </a:r>
            <a:r>
              <a:rPr lang="en-US" sz="2400" b="1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#EndHomelessness </a:t>
            </a:r>
            <a:r>
              <a:rPr lang="en-US" sz="24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to support people experiencing homelessness, to decrease the negative stereotype and to raise awareness.</a:t>
            </a:r>
            <a:endParaRPr lang="en-US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  <a:latin typeface="Franklin Gothic Medium"/>
              <a:cs typeface="Calibri"/>
            </a:endParaRPr>
          </a:p>
        </p:txBody>
      </p: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09AF4E5-F86E-4274-9501-451D9A78D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493" y="4687014"/>
            <a:ext cx="144780" cy="144780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1AD288BF-B071-40F5-83E3-C804E7305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492" y="4306013"/>
            <a:ext cx="144780" cy="144780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19EBAD52-B40B-4A72-AF4C-F6BACCBCC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491" y="3912520"/>
            <a:ext cx="144780" cy="144780"/>
          </a:xfrm>
          <a:prstGeom prst="rect">
            <a:avLst/>
          </a:prstGeom>
        </p:spPr>
      </p:pic>
      <p:pic>
        <p:nvPicPr>
          <p:cNvPr id="7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8055DBBE-A5DB-4A78-A00F-DDC99572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80000">
            <a:off x="188741" y="3211296"/>
            <a:ext cx="3336560" cy="23583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8C5275F-9A4D-4BB4-9857-7F2EB71704CB}"/>
              </a:ext>
            </a:extLst>
          </p:cNvPr>
          <p:cNvSpPr txBox="1"/>
          <p:nvPr/>
        </p:nvSpPr>
        <p:spPr>
          <a:xfrm>
            <a:off x="770744" y="1026826"/>
            <a:ext cx="830205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>
                <a:solidFill>
                  <a:srgbClr val="ED7D31"/>
                </a:solidFill>
                <a:latin typeface="Franklin Gothic Medium"/>
              </a:rPr>
              <a:t>experiencing homelessness?</a:t>
            </a:r>
            <a:endParaRPr lang="en-GB" sz="4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>
            <a:extLst>
              <a:ext uri="{FF2B5EF4-FFF2-40B4-BE49-F238E27FC236}">
                <a16:creationId xmlns:a16="http://schemas.microsoft.com/office/drawing/2014/main" xmlns="" id="{FC592832-A577-41F6-91CD-C013031F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5" y="4841883"/>
            <a:ext cx="371543" cy="348600"/>
          </a:xfrm>
          <a:prstGeom prst="rect">
            <a:avLst/>
          </a:prstGeom>
        </p:spPr>
      </p:pic>
      <p:pic>
        <p:nvPicPr>
          <p:cNvPr id="25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F13741ED-90A1-4D9C-916A-F128633F1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5" y="4204801"/>
            <a:ext cx="371543" cy="348600"/>
          </a:xfrm>
          <a:prstGeom prst="rect">
            <a:avLst/>
          </a:prstGeom>
        </p:spPr>
      </p:pic>
      <p:pic>
        <p:nvPicPr>
          <p:cNvPr id="26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38B6503-29B3-448E-B235-42BF8EC5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4" y="3586456"/>
            <a:ext cx="371543" cy="348600"/>
          </a:xfrm>
          <a:prstGeom prst="rect">
            <a:avLst/>
          </a:prstGeom>
        </p:spPr>
      </p:pic>
      <p:pic>
        <p:nvPicPr>
          <p:cNvPr id="27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1DC0507-F139-4A0A-8E92-D21EB966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3" y="2955619"/>
            <a:ext cx="371543" cy="348600"/>
          </a:xfrm>
          <a:prstGeom prst="rect">
            <a:avLst/>
          </a:prstGeom>
        </p:spPr>
      </p:pic>
      <p:pic>
        <p:nvPicPr>
          <p:cNvPr id="2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71D75E8-2B6E-4A6D-95B2-F8262826D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2" y="2324782"/>
            <a:ext cx="371543" cy="34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7D2597-E054-407E-8DA9-529CB106F28A}"/>
              </a:ext>
            </a:extLst>
          </p:cNvPr>
          <p:cNvSpPr txBox="1"/>
          <p:nvPr/>
        </p:nvSpPr>
        <p:spPr>
          <a:xfrm>
            <a:off x="614597" y="714531"/>
            <a:ext cx="226226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 dirty="0" smtClean="0">
                <a:solidFill>
                  <a:srgbClr val="ED7D31"/>
                </a:solidFill>
                <a:latin typeface="Franklin Gothic Medium"/>
              </a:rPr>
              <a:t>AGREE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D46D10B-6A43-476A-8855-FA3FADA22EB7}"/>
              </a:ext>
            </a:extLst>
          </p:cNvPr>
          <p:cNvSpPr txBox="1"/>
          <p:nvPr/>
        </p:nvSpPr>
        <p:spPr>
          <a:xfrm>
            <a:off x="8542519" y="714530"/>
            <a:ext cx="286811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 dirty="0" smtClean="0">
                <a:solidFill>
                  <a:srgbClr val="ED7D31"/>
                </a:solidFill>
                <a:latin typeface="Franklin Gothic Medium"/>
              </a:rPr>
              <a:t>DISAGREE</a:t>
            </a:r>
            <a:endParaRPr lang="en-US" dirty="0"/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xmlns="" id="{FD17DB99-0B06-430A-B90B-9FC52BB038B5}"/>
              </a:ext>
            </a:extLst>
          </p:cNvPr>
          <p:cNvSpPr/>
          <p:nvPr/>
        </p:nvSpPr>
        <p:spPr>
          <a:xfrm rot="16200000">
            <a:off x="5815427" y="-3775527"/>
            <a:ext cx="474689" cy="10855374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C0C0C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405BD3-1FBD-479D-B47E-7E72B42738CD}"/>
              </a:ext>
            </a:extLst>
          </p:cNvPr>
          <p:cNvSpPr txBox="1"/>
          <p:nvPr/>
        </p:nvSpPr>
        <p:spPr>
          <a:xfrm>
            <a:off x="687315" y="2268828"/>
            <a:ext cx="11184132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1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.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  ‘Homelessness is not my problem.’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.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  ‘In this day and age no one should be homeless.’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3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.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  ‘Homelessness will never happen to me.’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latin typeface="Franklin Gothic Medium"/>
                <a:cs typeface="Calibri"/>
              </a:rPr>
              <a:t>4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cs typeface="Calibri"/>
              </a:rPr>
              <a:t>.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cs typeface="Calibri"/>
              </a:rPr>
              <a:t>  ‘Homeless people should be given what they need to rebuild their lives.’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5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.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lt"/>
                <a:cs typeface="+mn-lt"/>
              </a:rPr>
              <a:t>  ‘Most people want to help people who are homeless.’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511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595F6C99-AD6C-48A6-8554-DF9834FC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8631" y="-500018"/>
            <a:ext cx="6208290" cy="3638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C5E626-8E1E-4593-991F-A551D7BD648D}"/>
              </a:ext>
            </a:extLst>
          </p:cNvPr>
          <p:cNvSpPr txBox="1"/>
          <p:nvPr/>
        </p:nvSpPr>
        <p:spPr>
          <a:xfrm rot="21300000">
            <a:off x="495102" y="700736"/>
            <a:ext cx="31199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i="1">
                <a:solidFill>
                  <a:schemeClr val="accent2"/>
                </a:solidFill>
                <a:latin typeface="Franklin Gothic Medium"/>
              </a:rPr>
              <a:t>Hot Seat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061AD3-01F0-40B8-858E-66FACCE1550B}"/>
              </a:ext>
            </a:extLst>
          </p:cNvPr>
          <p:cNvSpPr txBox="1"/>
          <p:nvPr/>
        </p:nvSpPr>
        <p:spPr>
          <a:xfrm>
            <a:off x="2087187" y="4707615"/>
            <a:ext cx="80238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Franklin Gothic Medium"/>
                <a:ea typeface="+mn-lt"/>
                <a:cs typeface="+mn-lt"/>
              </a:rPr>
              <a:t>Who's up for THE CHALLENGE?</a:t>
            </a:r>
            <a:endParaRPr lang="en-US" sz="44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58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2C87F339-F452-4273-AC5C-58B04B644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3322" y="-513873"/>
            <a:ext cx="6208290" cy="3638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D4E43C-16ED-48FC-9412-8D0E3CE0DD29}"/>
              </a:ext>
            </a:extLst>
          </p:cNvPr>
          <p:cNvSpPr txBox="1"/>
          <p:nvPr/>
        </p:nvSpPr>
        <p:spPr>
          <a:xfrm rot="21300000">
            <a:off x="370411" y="686881"/>
            <a:ext cx="31199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i="1" dirty="0">
                <a:solidFill>
                  <a:schemeClr val="accent2"/>
                </a:solidFill>
                <a:latin typeface="Franklin Gothic Medium"/>
              </a:rPr>
              <a:t>Hot Seat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A7EE8-DBB0-4BE9-93F9-C5D845C78D59}"/>
              </a:ext>
            </a:extLst>
          </p:cNvPr>
          <p:cNvSpPr txBox="1"/>
          <p:nvPr/>
        </p:nvSpPr>
        <p:spPr>
          <a:xfrm>
            <a:off x="2575809" y="1826303"/>
            <a:ext cx="830205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i="1" dirty="0" err="1">
                <a:solidFill>
                  <a:schemeClr val="accent3">
                    <a:lumMod val="75000"/>
                  </a:schemeClr>
                </a:solidFill>
                <a:latin typeface="Franklin Gothic Medium"/>
              </a:rPr>
              <a:t>Fortnite</a:t>
            </a:r>
            <a:endParaRPr lang="en-US" sz="96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6F3D48-DF28-41DE-B661-18C5F9B7C6BF}"/>
              </a:ext>
            </a:extLst>
          </p:cNvPr>
          <p:cNvSpPr txBox="1"/>
          <p:nvPr/>
        </p:nvSpPr>
        <p:spPr>
          <a:xfrm>
            <a:off x="4724400" y="3200400"/>
            <a:ext cx="5279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C7C7C"/>
                </a:solidFill>
                <a:latin typeface="Franklin Gothic Medium"/>
              </a:rPr>
              <a:t>You are </a:t>
            </a:r>
            <a:r>
              <a:rPr lang="en-US" sz="2800" b="1">
                <a:solidFill>
                  <a:srgbClr val="C00000"/>
                </a:solidFill>
                <a:latin typeface="Franklin Gothic Medium"/>
              </a:rPr>
              <a:t>not allowed</a:t>
            </a:r>
            <a:r>
              <a:rPr lang="en-US" sz="2800" b="1" dirty="0">
                <a:solidFill>
                  <a:srgbClr val="7C7C7C"/>
                </a:solidFill>
                <a:latin typeface="Franklin Gothic Medium"/>
              </a:rPr>
              <a:t> </a:t>
            </a:r>
            <a:r>
              <a:rPr lang="en-US" sz="2800">
                <a:solidFill>
                  <a:srgbClr val="7C7C7C"/>
                </a:solidFill>
                <a:latin typeface="Franklin Gothic Medium"/>
              </a:rPr>
              <a:t>to say:</a:t>
            </a:r>
            <a:r>
              <a:rPr lang="en-GB" sz="2800">
                <a:latin typeface="Franklin Gothic Medium"/>
              </a:rPr>
              <a:t>​</a:t>
            </a:r>
            <a:endParaRPr lang="en-GB" sz="2800">
              <a:cs typeface="Calibri"/>
            </a:endParaRPr>
          </a:p>
        </p:txBody>
      </p:sp>
      <p:pic>
        <p:nvPicPr>
          <p:cNvPr id="14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0523BD3-8D3F-4C9D-9452-061275014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3873766"/>
            <a:ext cx="371543" cy="348600"/>
          </a:xfrm>
          <a:prstGeom prst="rect">
            <a:avLst/>
          </a:prstGeom>
        </p:spPr>
      </p:pic>
      <p:pic>
        <p:nvPicPr>
          <p:cNvPr id="15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98B95C8-6F3C-4ABE-8732-93C4AB2C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342209"/>
            <a:ext cx="371543" cy="348600"/>
          </a:xfrm>
          <a:prstGeom prst="rect">
            <a:avLst/>
          </a:prstGeom>
        </p:spPr>
      </p:pic>
      <p:pic>
        <p:nvPicPr>
          <p:cNvPr id="17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B44BB5F-7C46-49C1-9079-F168E80A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4816897"/>
            <a:ext cx="371543" cy="348600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69CC1-B70C-4789-B100-B3A0F0E19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68" y="5322816"/>
            <a:ext cx="371543" cy="34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968A75-58AC-4A75-B43F-0AB36115D248}"/>
              </a:ext>
            </a:extLst>
          </p:cNvPr>
          <p:cNvSpPr txBox="1"/>
          <p:nvPr/>
        </p:nvSpPr>
        <p:spPr>
          <a:xfrm>
            <a:off x="5478281" y="3722682"/>
            <a:ext cx="2760813" cy="30532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Zombie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2.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V-bucks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3.</a:t>
            </a:r>
            <a:r>
              <a:rPr lang="en-US" sz="3200" dirty="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Game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r>
              <a:rPr lang="en-US" sz="2200">
                <a:solidFill>
                  <a:schemeClr val="bg1"/>
                </a:solidFill>
                <a:latin typeface="Franklin Gothic Medium"/>
                <a:ea typeface="+mn-lt"/>
                <a:cs typeface="+mn-lt"/>
              </a:rPr>
              <a:t>4. 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  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Franklin Gothic Medium"/>
                <a:ea typeface="+mn-lt"/>
                <a:cs typeface="+mn-lt"/>
              </a:rPr>
              <a:t>Video game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Franklin Gothic Medium"/>
            </a:endParaRP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  <a:cs typeface="Calibri"/>
            </a:endParaRPr>
          </a:p>
          <a:p>
            <a:endParaRPr lang="en-US" sz="3200" dirty="0">
              <a:solidFill>
                <a:schemeClr val="accent3">
                  <a:lumMod val="75000"/>
                </a:schemeClr>
              </a:solidFill>
              <a:latin typeface="Franklin Gothic Medium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 rot="21386267">
            <a:off x="421500" y="2034424"/>
            <a:ext cx="37146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u="sng" dirty="0" smtClean="0">
                <a:solidFill>
                  <a:schemeClr val="accent2"/>
                </a:solidFill>
                <a:latin typeface="Franklin Gothic Medium"/>
              </a:rPr>
              <a:t>Practice round</a:t>
            </a:r>
            <a:endParaRPr lang="en-US" sz="4400" b="1" u="sng" dirty="0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4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215</Words>
  <Application>Microsoft Office PowerPoint</Application>
  <PresentationFormat>Custom</PresentationFormat>
  <Paragraphs>74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Anthony</dc:creator>
  <cp:lastModifiedBy>The Salvation Army</cp:lastModifiedBy>
  <cp:revision>492</cp:revision>
  <dcterms:created xsi:type="dcterms:W3CDTF">2013-07-15T20:26:40Z</dcterms:created>
  <dcterms:modified xsi:type="dcterms:W3CDTF">2019-06-27T08:44:05Z</dcterms:modified>
</cp:coreProperties>
</file>