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941D8-31EA-4625-A83A-E251E71428C5}" v="17" dt="2019-05-30T15:01:35.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0467" autoAdjust="0"/>
  </p:normalViewPr>
  <p:slideViewPr>
    <p:cSldViewPr snapToGrid="0">
      <p:cViewPr varScale="1">
        <p:scale>
          <a:sx n="29" d="100"/>
          <a:sy n="29" d="100"/>
        </p:scale>
        <p:origin x="-84" y="-16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FDC6F8-9D73-8745-98C3-EBB42D5B4CC0}" type="datetimeFigureOut">
              <a:rPr lang="en-US" smtClean="0"/>
              <a:t>6/27/2019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1CF4E1-BB42-F942-AAE6-8D2B4253B019}" type="slidenum">
              <a:rPr lang="en-US" smtClean="0"/>
              <a:t>‹#›</a:t>
            </a:fld>
            <a:endParaRPr lang="en-US"/>
          </a:p>
        </p:txBody>
      </p:sp>
    </p:spTree>
    <p:extLst>
      <p:ext uri="{BB962C8B-B14F-4D97-AF65-F5344CB8AC3E}">
        <p14:creationId xmlns:p14="http://schemas.microsoft.com/office/powerpoint/2010/main" val="814767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Rita </a:t>
            </a:r>
            <a:r>
              <a:rPr lang="en-GB" dirty="0" err="1" smtClean="0"/>
              <a:t>Ora</a:t>
            </a:r>
            <a:endParaRPr lang="en-GB" dirty="0" smtClean="0"/>
          </a:p>
          <a:p>
            <a:r>
              <a:rPr lang="en-GB" dirty="0" smtClean="0"/>
              <a:t>Victor Moses</a:t>
            </a:r>
          </a:p>
          <a:p>
            <a:endParaRPr lang="en-US" dirty="0"/>
          </a:p>
        </p:txBody>
      </p:sp>
      <p:sp>
        <p:nvSpPr>
          <p:cNvPr id="4" name="Slide Number Placeholder 3"/>
          <p:cNvSpPr>
            <a:spLocks noGrp="1"/>
          </p:cNvSpPr>
          <p:nvPr>
            <p:ph type="sldNum" sz="quarter" idx="10"/>
          </p:nvPr>
        </p:nvSpPr>
        <p:spPr/>
        <p:txBody>
          <a:bodyPr/>
          <a:lstStyle/>
          <a:p>
            <a:fld id="{401CF4E1-BB42-F942-AAE6-8D2B4253B019}" type="slidenum">
              <a:rPr lang="en-US" smtClean="0"/>
              <a:t>2</a:t>
            </a:fld>
            <a:endParaRPr lang="en-US"/>
          </a:p>
        </p:txBody>
      </p:sp>
    </p:spTree>
    <p:extLst>
      <p:ext uri="{BB962C8B-B14F-4D97-AF65-F5344CB8AC3E}">
        <p14:creationId xmlns:p14="http://schemas.microsoft.com/office/powerpoint/2010/main" val="53951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CF4E1-BB42-F942-AAE6-8D2B4253B019}" type="slidenum">
              <a:rPr lang="en-US" smtClean="0"/>
              <a:t>3</a:t>
            </a:fld>
            <a:endParaRPr lang="en-US"/>
          </a:p>
        </p:txBody>
      </p:sp>
    </p:spTree>
    <p:extLst>
      <p:ext uri="{BB962C8B-B14F-4D97-AF65-F5344CB8AC3E}">
        <p14:creationId xmlns:p14="http://schemas.microsoft.com/office/powerpoint/2010/main" val="152498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Place a statistic/fact about refugees on groups’ desks. Ask students to share fact with person next to them and discuss if it surprised/shocked them and why / why not.</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401CF4E1-BB42-F942-AAE6-8D2B4253B019}" type="slidenum">
              <a:rPr lang="en-US" smtClean="0"/>
              <a:t>4</a:t>
            </a:fld>
            <a:endParaRPr lang="en-US"/>
          </a:p>
        </p:txBody>
      </p:sp>
    </p:spTree>
    <p:extLst>
      <p:ext uri="{BB962C8B-B14F-4D97-AF65-F5344CB8AC3E}">
        <p14:creationId xmlns:p14="http://schemas.microsoft.com/office/powerpoint/2010/main" val="321760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rebuchet MS"/>
                <a:ea typeface="Times New Roman"/>
              </a:rPr>
              <a:t>Put A3 sheets of paper on each table with one question written on them. Students rotate around tables, getting three minutes on each and jotting thoughts on the paper. Collect them at the end and share what’s been written. Could any of the ideas – particularly about what the school could do – be taken forward by the students?</a:t>
            </a:r>
            <a:endParaRPr lang="en-GB" dirty="0" smtClean="0">
              <a:latin typeface="Times New Roman"/>
              <a:ea typeface="Times New Roman"/>
            </a:endParaRPr>
          </a:p>
          <a:p>
            <a:endParaRPr lang="en-GB" dirty="0" smtClean="0"/>
          </a:p>
          <a:p>
            <a:endParaRPr lang="en-US" dirty="0"/>
          </a:p>
        </p:txBody>
      </p:sp>
      <p:sp>
        <p:nvSpPr>
          <p:cNvPr id="4" name="Slide Number Placeholder 3"/>
          <p:cNvSpPr>
            <a:spLocks noGrp="1"/>
          </p:cNvSpPr>
          <p:nvPr>
            <p:ph type="sldNum" sz="quarter" idx="10"/>
          </p:nvPr>
        </p:nvSpPr>
        <p:spPr/>
        <p:txBody>
          <a:bodyPr/>
          <a:lstStyle/>
          <a:p>
            <a:fld id="{401CF4E1-BB42-F942-AAE6-8D2B4253B019}" type="slidenum">
              <a:rPr lang="en-US" smtClean="0"/>
              <a:t>8</a:t>
            </a:fld>
            <a:endParaRPr lang="en-US"/>
          </a:p>
        </p:txBody>
      </p:sp>
    </p:spTree>
    <p:extLst>
      <p:ext uri="{BB962C8B-B14F-4D97-AF65-F5344CB8AC3E}">
        <p14:creationId xmlns:p14="http://schemas.microsoft.com/office/powerpoint/2010/main" val="1977420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27/06/2019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27/06/2019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27/06/2019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27/06/2019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a device&#10;&#10;Description generated with high confidence">
            <a:extLst>
              <a:ext uri="{FF2B5EF4-FFF2-40B4-BE49-F238E27FC236}">
                <a16:creationId xmlns:a16="http://schemas.microsoft.com/office/drawing/2014/main" xmlns="" id="{F0BCD152-E29D-4EF7-BF93-AB6796CCDE8E}"/>
              </a:ext>
            </a:extLst>
          </p:cNvPr>
          <p:cNvPicPr>
            <a:picLocks noChangeAspect="1"/>
          </p:cNvPicPr>
          <p:nvPr/>
        </p:nvPicPr>
        <p:blipFill>
          <a:blip r:embed="rId2"/>
          <a:stretch>
            <a:fillRect/>
          </a:stretch>
        </p:blipFill>
        <p:spPr>
          <a:xfrm>
            <a:off x="274320" y="-489991"/>
            <a:ext cx="3909060" cy="2763062"/>
          </a:xfrm>
          <a:prstGeom prst="rect">
            <a:avLst/>
          </a:prstGeom>
        </p:spPr>
      </p:pic>
      <p:sp>
        <p:nvSpPr>
          <p:cNvPr id="4" name="TextBox 3">
            <a:extLst>
              <a:ext uri="{FF2B5EF4-FFF2-40B4-BE49-F238E27FC236}">
                <a16:creationId xmlns:a16="http://schemas.microsoft.com/office/drawing/2014/main" xmlns="" id="{9407A0A8-FD29-4B57-A2E7-4DFA8CA42441}"/>
              </a:ext>
            </a:extLst>
          </p:cNvPr>
          <p:cNvSpPr txBox="1"/>
          <p:nvPr/>
        </p:nvSpPr>
        <p:spPr>
          <a:xfrm rot="21300000">
            <a:off x="483161" y="238797"/>
            <a:ext cx="7543800"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a:solidFill>
                  <a:schemeClr val="accent2"/>
                </a:solidFill>
                <a:latin typeface="Franklin Gothic Medium"/>
                <a:ea typeface="+mn-lt"/>
                <a:cs typeface="+mn-lt"/>
              </a:rPr>
              <a:t>A refugee is...</a:t>
            </a:r>
            <a:endParaRPr lang="en-US">
              <a:solidFill>
                <a:schemeClr val="accent2"/>
              </a:solidFill>
            </a:endParaRPr>
          </a:p>
        </p:txBody>
      </p:sp>
      <p:sp>
        <p:nvSpPr>
          <p:cNvPr id="5" name="TextBox 4">
            <a:extLst>
              <a:ext uri="{FF2B5EF4-FFF2-40B4-BE49-F238E27FC236}">
                <a16:creationId xmlns:a16="http://schemas.microsoft.com/office/drawing/2014/main" xmlns="" id="{4F87FE1B-0FB5-4390-8BDA-732C5D308C0D}"/>
              </a:ext>
            </a:extLst>
          </p:cNvPr>
          <p:cNvSpPr txBox="1"/>
          <p:nvPr/>
        </p:nvSpPr>
        <p:spPr>
          <a:xfrm>
            <a:off x="1161884" y="2155466"/>
            <a:ext cx="10290313" cy="19082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3600" dirty="0">
                <a:solidFill>
                  <a:schemeClr val="bg1">
                    <a:lumMod val="50000"/>
                  </a:schemeClr>
                </a:solidFill>
                <a:latin typeface="Franklin Gothic Medium"/>
                <a:ea typeface="+mn-lt"/>
                <a:cs typeface="+mn-lt"/>
              </a:rPr>
              <a:t>A person who has left their home country to escape catastrophe, persecution or danger.</a:t>
            </a:r>
            <a:endParaRPr lang="en-US" sz="3600" dirty="0">
              <a:solidFill>
                <a:schemeClr val="bg1">
                  <a:lumMod val="50000"/>
                </a:schemeClr>
              </a:solidFill>
              <a:latin typeface="Franklin Gothic Medium"/>
              <a:cs typeface="Calibri"/>
            </a:endParaRPr>
          </a:p>
          <a:p>
            <a:pPr>
              <a:spcAft>
                <a:spcPts val="1200"/>
              </a:spcAft>
            </a:pPr>
            <a:endParaRPr lang="en-US" sz="3600" b="1" dirty="0">
              <a:solidFill>
                <a:schemeClr val="bg1">
                  <a:lumMod val="50000"/>
                </a:schemeClr>
              </a:solidFill>
              <a:latin typeface="Franklin Gothic Medium"/>
              <a:ea typeface="+mn-lt"/>
              <a:cs typeface="+mn-lt"/>
            </a:endParaRPr>
          </a:p>
        </p:txBody>
      </p:sp>
      <p:pic>
        <p:nvPicPr>
          <p:cNvPr id="6" name="Picture 5" descr="A close up of a logo&#10;&#10;Description generated with very high confidence">
            <a:extLst>
              <a:ext uri="{FF2B5EF4-FFF2-40B4-BE49-F238E27FC236}">
                <a16:creationId xmlns:a16="http://schemas.microsoft.com/office/drawing/2014/main" xmlns="" id="{DCF0A113-89D0-4723-8DDB-841DE25B9C98}"/>
              </a:ext>
            </a:extLst>
          </p:cNvPr>
          <p:cNvPicPr>
            <a:picLocks noChangeAspect="1"/>
          </p:cNvPicPr>
          <p:nvPr/>
        </p:nvPicPr>
        <p:blipFill>
          <a:blip r:embed="rId3"/>
          <a:stretch>
            <a:fillRect/>
          </a:stretch>
        </p:blipFill>
        <p:spPr>
          <a:xfrm>
            <a:off x="897834" y="2342984"/>
            <a:ext cx="244171" cy="237545"/>
          </a:xfrm>
          <a:prstGeom prst="rect">
            <a:avLst/>
          </a:prstGeom>
        </p:spPr>
      </p:pic>
    </p:spTree>
    <p:extLst>
      <p:ext uri="{BB962C8B-B14F-4D97-AF65-F5344CB8AC3E}">
        <p14:creationId xmlns:p14="http://schemas.microsoft.com/office/powerpoint/2010/main" val="230977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5A42AB-1ED8-4888-87F2-946C2039B949}"/>
              </a:ext>
            </a:extLst>
          </p:cNvPr>
          <p:cNvSpPr txBox="1"/>
          <p:nvPr/>
        </p:nvSpPr>
        <p:spPr>
          <a:xfrm rot="21360000">
            <a:off x="201719" y="153057"/>
            <a:ext cx="1018881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dirty="0">
                <a:solidFill>
                  <a:schemeClr val="accent2"/>
                </a:solidFill>
                <a:latin typeface="Franklin Gothic Medium"/>
                <a:ea typeface="+mn-lt"/>
                <a:cs typeface="+mn-lt"/>
              </a:rPr>
              <a:t>Name the refugee...</a:t>
            </a:r>
            <a:endParaRPr lang="en-US" dirty="0"/>
          </a:p>
        </p:txBody>
      </p:sp>
      <p:sp>
        <p:nvSpPr>
          <p:cNvPr id="4" name="TextBox 3">
            <a:extLst>
              <a:ext uri="{FF2B5EF4-FFF2-40B4-BE49-F238E27FC236}">
                <a16:creationId xmlns:a16="http://schemas.microsoft.com/office/drawing/2014/main" xmlns="" id="{DA0DCE19-9E37-436B-97A4-9B49B7B9470A}"/>
              </a:ext>
            </a:extLst>
          </p:cNvPr>
          <p:cNvSpPr txBox="1"/>
          <p:nvPr/>
        </p:nvSpPr>
        <p:spPr>
          <a:xfrm>
            <a:off x="2849536" y="1454146"/>
            <a:ext cx="2589502" cy="42986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2000" dirty="0">
                <a:solidFill>
                  <a:srgbClr val="7F7F7F"/>
                </a:solidFill>
                <a:latin typeface="Franklin Gothic Medium"/>
                <a:ea typeface="+mn-lt"/>
                <a:cs typeface="+mn-lt"/>
              </a:rPr>
              <a:t>Born to Albanian parents in Yugoslavia.</a:t>
            </a:r>
            <a:endParaRPr lang="en-US" dirty="0">
              <a:solidFill>
                <a:srgbClr val="7F7F7F"/>
              </a:solidFill>
            </a:endParaRPr>
          </a:p>
          <a:p>
            <a:pPr>
              <a:spcAft>
                <a:spcPts val="1000"/>
              </a:spcAft>
            </a:pPr>
            <a:r>
              <a:rPr lang="en-US" sz="2000" dirty="0">
                <a:solidFill>
                  <a:srgbClr val="7F7F7F"/>
                </a:solidFill>
                <a:latin typeface="Franklin Gothic Medium"/>
                <a:ea typeface="+mn-lt"/>
                <a:cs typeface="+mn-lt"/>
              </a:rPr>
              <a:t>With the disintegration of Yugoslavia, ethnic Albanians faced persecution. </a:t>
            </a:r>
            <a:endParaRPr lang="en-US" sz="2000" dirty="0">
              <a:solidFill>
                <a:srgbClr val="7F7F7F"/>
              </a:solidFill>
              <a:latin typeface="Franklin Gothic Medium"/>
              <a:cs typeface="Calibri"/>
            </a:endParaRPr>
          </a:p>
          <a:p>
            <a:pPr>
              <a:spcAft>
                <a:spcPts val="1000"/>
              </a:spcAft>
            </a:pPr>
            <a:r>
              <a:rPr lang="en-US" sz="2000" b="1" dirty="0">
                <a:solidFill>
                  <a:srgbClr val="7F7F7F"/>
                </a:solidFill>
                <a:latin typeface="Franklin Gothic Medium"/>
                <a:ea typeface="+mn-lt"/>
                <a:cs typeface="+mn-lt"/>
              </a:rPr>
              <a:t>She</a:t>
            </a:r>
            <a:r>
              <a:rPr lang="en-US" sz="2000" dirty="0">
                <a:solidFill>
                  <a:srgbClr val="7F7F7F"/>
                </a:solidFill>
                <a:latin typeface="Franklin Gothic Medium"/>
                <a:ea typeface="+mn-lt"/>
                <a:cs typeface="+mn-lt"/>
              </a:rPr>
              <a:t> relocated to London.</a:t>
            </a:r>
          </a:p>
          <a:p>
            <a:pPr>
              <a:spcAft>
                <a:spcPts val="1000"/>
              </a:spcAft>
            </a:pPr>
            <a:r>
              <a:rPr lang="en-US" sz="2000" dirty="0">
                <a:solidFill>
                  <a:srgbClr val="7F7F7F"/>
                </a:solidFill>
                <a:latin typeface="Franklin Gothic Medium"/>
                <a:ea typeface="+mn-lt"/>
                <a:cs typeface="+mn-lt"/>
              </a:rPr>
              <a:t>She's a singer, actress, and model.</a:t>
            </a:r>
          </a:p>
          <a:p>
            <a:pPr>
              <a:spcAft>
                <a:spcPts val="1000"/>
              </a:spcAft>
            </a:pPr>
            <a:endParaRPr lang="en-US" sz="2000" dirty="0">
              <a:solidFill>
                <a:srgbClr val="7F7F7F"/>
              </a:solidFill>
              <a:latin typeface="Franklin Gothic Medium"/>
              <a:cs typeface="Calibri"/>
            </a:endParaRPr>
          </a:p>
        </p:txBody>
      </p:sp>
      <p:pic>
        <p:nvPicPr>
          <p:cNvPr id="5" name="Picture 4">
            <a:extLst>
              <a:ext uri="{FF2B5EF4-FFF2-40B4-BE49-F238E27FC236}">
                <a16:creationId xmlns:a16="http://schemas.microsoft.com/office/drawing/2014/main" xmlns="" id="{591A492F-BB1D-4B8D-A03E-99C640CF1DCC}"/>
              </a:ext>
            </a:extLst>
          </p:cNvPr>
          <p:cNvPicPr>
            <a:picLocks noChangeAspect="1"/>
          </p:cNvPicPr>
          <p:nvPr/>
        </p:nvPicPr>
        <p:blipFill>
          <a:blip r:embed="rId3"/>
          <a:stretch>
            <a:fillRect/>
          </a:stretch>
        </p:blipFill>
        <p:spPr>
          <a:xfrm>
            <a:off x="2692740" y="2318876"/>
            <a:ext cx="156797" cy="142144"/>
          </a:xfrm>
          <a:prstGeom prst="rect">
            <a:avLst/>
          </a:prstGeom>
        </p:spPr>
      </p:pic>
      <p:sp>
        <p:nvSpPr>
          <p:cNvPr id="6" name="TextBox 5">
            <a:extLst>
              <a:ext uri="{FF2B5EF4-FFF2-40B4-BE49-F238E27FC236}">
                <a16:creationId xmlns:a16="http://schemas.microsoft.com/office/drawing/2014/main" xmlns="" id="{1D1D5958-3AEA-4B3E-89A6-D7E939032A41}"/>
              </a:ext>
            </a:extLst>
          </p:cNvPr>
          <p:cNvSpPr txBox="1"/>
          <p:nvPr/>
        </p:nvSpPr>
        <p:spPr>
          <a:xfrm>
            <a:off x="8004632" y="1454145"/>
            <a:ext cx="3927970" cy="38113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2000" dirty="0">
                <a:solidFill>
                  <a:srgbClr val="7F7F7F"/>
                </a:solidFill>
                <a:latin typeface="Franklin Gothic Medium"/>
                <a:ea typeface="+mn-lt"/>
                <a:cs typeface="+mn-lt"/>
              </a:rPr>
              <a:t>Born in Nigeria, his father was a Christian pastor. </a:t>
            </a:r>
            <a:endParaRPr lang="en-US" dirty="0">
              <a:solidFill>
                <a:srgbClr val="7F7F7F"/>
              </a:solidFill>
              <a:latin typeface="Franklin Gothic Medium"/>
            </a:endParaRPr>
          </a:p>
          <a:p>
            <a:pPr>
              <a:spcAft>
                <a:spcPts val="1000"/>
              </a:spcAft>
            </a:pPr>
            <a:r>
              <a:rPr lang="en-US" sz="2000" dirty="0">
                <a:solidFill>
                  <a:srgbClr val="7F7F7F"/>
                </a:solidFill>
                <a:latin typeface="Franklin Gothic Medium"/>
                <a:ea typeface="+mn-lt"/>
                <a:cs typeface="+mn-lt"/>
              </a:rPr>
              <a:t>Aged 11, his parents were killed in religious riots.</a:t>
            </a:r>
            <a:endParaRPr lang="en-US" dirty="0">
              <a:solidFill>
                <a:srgbClr val="7F7F7F"/>
              </a:solidFill>
              <a:latin typeface="Franklin Gothic Medium"/>
              <a:ea typeface="+mn-lt"/>
              <a:cs typeface="+mn-lt"/>
            </a:endParaRPr>
          </a:p>
          <a:p>
            <a:pPr>
              <a:spcAft>
                <a:spcPts val="1000"/>
              </a:spcAft>
            </a:pPr>
            <a:r>
              <a:rPr lang="en-US" sz="2000" dirty="0">
                <a:solidFill>
                  <a:srgbClr val="7F7F7F"/>
                </a:solidFill>
                <a:latin typeface="Franklin Gothic Medium"/>
                <a:ea typeface="+mn-lt"/>
                <a:cs typeface="+mn-lt"/>
              </a:rPr>
              <a:t>He came to Britain as an asylum seeker.</a:t>
            </a:r>
            <a:endParaRPr lang="en-US" dirty="0">
              <a:solidFill>
                <a:srgbClr val="7F7F7F"/>
              </a:solidFill>
              <a:latin typeface="Franklin Gothic Medium"/>
            </a:endParaRPr>
          </a:p>
          <a:p>
            <a:pPr>
              <a:spcAft>
                <a:spcPts val="1000"/>
              </a:spcAft>
            </a:pPr>
            <a:r>
              <a:rPr lang="en-US" sz="2000" dirty="0">
                <a:solidFill>
                  <a:srgbClr val="7F7F7F"/>
                </a:solidFill>
                <a:latin typeface="Franklin Gothic Medium"/>
                <a:ea typeface="+mn-lt"/>
                <a:cs typeface="+mn-lt"/>
              </a:rPr>
              <a:t>He lived in South London and was scouted by Crystal Palace FC.</a:t>
            </a:r>
            <a:endParaRPr lang="en-US" dirty="0">
              <a:solidFill>
                <a:srgbClr val="7F7F7F"/>
              </a:solidFill>
              <a:latin typeface="Franklin Gothic Medium"/>
              <a:ea typeface="+mn-lt"/>
              <a:cs typeface="+mn-lt"/>
            </a:endParaRPr>
          </a:p>
          <a:p>
            <a:pPr>
              <a:spcAft>
                <a:spcPts val="1000"/>
              </a:spcAft>
            </a:pPr>
            <a:r>
              <a:rPr lang="en-US" sz="2000" dirty="0">
                <a:solidFill>
                  <a:srgbClr val="7F7F7F"/>
                </a:solidFill>
                <a:latin typeface="Franklin Gothic Medium"/>
                <a:ea typeface="+mn-lt"/>
                <a:cs typeface="+mn-lt"/>
              </a:rPr>
              <a:t>He now plays for Chelsea.</a:t>
            </a:r>
            <a:endParaRPr lang="en-US" dirty="0">
              <a:solidFill>
                <a:srgbClr val="7F7F7F"/>
              </a:solidFill>
              <a:latin typeface="Franklin Gothic Medium"/>
              <a:ea typeface="+mn-lt"/>
              <a:cs typeface="+mn-lt"/>
            </a:endParaRPr>
          </a:p>
          <a:p>
            <a:pPr>
              <a:spcAft>
                <a:spcPts val="1000"/>
              </a:spcAft>
            </a:pPr>
            <a:endParaRPr lang="en-US" sz="2000" dirty="0">
              <a:solidFill>
                <a:srgbClr val="7F7F7F"/>
              </a:solidFill>
              <a:latin typeface="Franklin Gothic Medium"/>
              <a:cs typeface="Calibri"/>
            </a:endParaRPr>
          </a:p>
        </p:txBody>
      </p:sp>
      <p:pic>
        <p:nvPicPr>
          <p:cNvPr id="7" name="Picture 6" descr="A close up of a logo&#10;&#10;Description generated with high confidence">
            <a:extLst>
              <a:ext uri="{FF2B5EF4-FFF2-40B4-BE49-F238E27FC236}">
                <a16:creationId xmlns:a16="http://schemas.microsoft.com/office/drawing/2014/main" xmlns="" id="{4E7207AF-530A-4174-99FC-C4537459E06C}"/>
              </a:ext>
            </a:extLst>
          </p:cNvPr>
          <p:cNvPicPr>
            <a:picLocks noChangeAspect="1"/>
          </p:cNvPicPr>
          <p:nvPr/>
        </p:nvPicPr>
        <p:blipFill>
          <a:blip r:embed="rId3"/>
          <a:stretch>
            <a:fillRect/>
          </a:stretch>
        </p:blipFill>
        <p:spPr>
          <a:xfrm>
            <a:off x="7847835" y="1543623"/>
            <a:ext cx="156797" cy="142144"/>
          </a:xfrm>
          <a:prstGeom prst="rect">
            <a:avLst/>
          </a:prstGeom>
        </p:spPr>
      </p:pic>
      <p:pic>
        <p:nvPicPr>
          <p:cNvPr id="8" name="Picture 7">
            <a:extLst>
              <a:ext uri="{FF2B5EF4-FFF2-40B4-BE49-F238E27FC236}">
                <a16:creationId xmlns:a16="http://schemas.microsoft.com/office/drawing/2014/main" xmlns="" id="{FFD793B5-10BD-4BBC-B9AB-66F188B1E6A9}"/>
              </a:ext>
            </a:extLst>
          </p:cNvPr>
          <p:cNvPicPr>
            <a:picLocks noChangeAspect="1"/>
          </p:cNvPicPr>
          <p:nvPr/>
        </p:nvPicPr>
        <p:blipFill>
          <a:blip r:embed="rId3"/>
          <a:stretch>
            <a:fillRect/>
          </a:stretch>
        </p:blipFill>
        <p:spPr>
          <a:xfrm>
            <a:off x="2692739" y="3955519"/>
            <a:ext cx="156797" cy="142144"/>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xmlns="" id="{0737EAC6-6495-43AB-99D9-6825501C70E3}"/>
              </a:ext>
            </a:extLst>
          </p:cNvPr>
          <p:cNvPicPr>
            <a:picLocks noChangeAspect="1"/>
          </p:cNvPicPr>
          <p:nvPr/>
        </p:nvPicPr>
        <p:blipFill>
          <a:blip r:embed="rId3"/>
          <a:stretch>
            <a:fillRect/>
          </a:stretch>
        </p:blipFill>
        <p:spPr>
          <a:xfrm>
            <a:off x="7874338" y="2318874"/>
            <a:ext cx="156797" cy="142144"/>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676123E2-817F-43E8-A3D0-A9F07936C0E2}"/>
              </a:ext>
            </a:extLst>
          </p:cNvPr>
          <p:cNvPicPr>
            <a:picLocks noChangeAspect="1"/>
          </p:cNvPicPr>
          <p:nvPr/>
        </p:nvPicPr>
        <p:blipFill>
          <a:blip r:embed="rId3"/>
          <a:stretch>
            <a:fillRect/>
          </a:stretch>
        </p:blipFill>
        <p:spPr>
          <a:xfrm>
            <a:off x="2692738" y="4704265"/>
            <a:ext cx="156797" cy="142144"/>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4106497C-A967-494E-B3BD-84C0ADA1B8E9}"/>
              </a:ext>
            </a:extLst>
          </p:cNvPr>
          <p:cNvPicPr>
            <a:picLocks noChangeAspect="1"/>
          </p:cNvPicPr>
          <p:nvPr/>
        </p:nvPicPr>
        <p:blipFill>
          <a:blip r:embed="rId3"/>
          <a:stretch>
            <a:fillRect/>
          </a:stretch>
        </p:blipFill>
        <p:spPr>
          <a:xfrm>
            <a:off x="2692739" y="1590006"/>
            <a:ext cx="156797" cy="142144"/>
          </a:xfrm>
          <a:prstGeom prst="rect">
            <a:avLst/>
          </a:prstGeom>
        </p:spPr>
      </p:pic>
      <p:pic>
        <p:nvPicPr>
          <p:cNvPr id="12" name="Picture 11" descr="A close up of a logo&#10;&#10;Description generated with high confidence">
            <a:extLst>
              <a:ext uri="{FF2B5EF4-FFF2-40B4-BE49-F238E27FC236}">
                <a16:creationId xmlns:a16="http://schemas.microsoft.com/office/drawing/2014/main" xmlns="" id="{CB961C74-891C-45B2-B20A-69DE99C37C93}"/>
              </a:ext>
            </a:extLst>
          </p:cNvPr>
          <p:cNvPicPr>
            <a:picLocks noChangeAspect="1"/>
          </p:cNvPicPr>
          <p:nvPr/>
        </p:nvPicPr>
        <p:blipFill>
          <a:blip r:embed="rId3"/>
          <a:stretch>
            <a:fillRect/>
          </a:stretch>
        </p:blipFill>
        <p:spPr>
          <a:xfrm>
            <a:off x="7874337" y="3054369"/>
            <a:ext cx="156797" cy="142144"/>
          </a:xfrm>
          <a:prstGeom prst="rect">
            <a:avLst/>
          </a:prstGeom>
        </p:spPr>
      </p:pic>
      <p:pic>
        <p:nvPicPr>
          <p:cNvPr id="13" name="Picture 12" descr="A close up of a logo&#10;&#10;Description generated with high confidence">
            <a:extLst>
              <a:ext uri="{FF2B5EF4-FFF2-40B4-BE49-F238E27FC236}">
                <a16:creationId xmlns:a16="http://schemas.microsoft.com/office/drawing/2014/main" xmlns="" id="{E2466F07-E4BB-4C7E-A473-7FA1020FC3F5}"/>
              </a:ext>
            </a:extLst>
          </p:cNvPr>
          <p:cNvPicPr>
            <a:picLocks noChangeAspect="1"/>
          </p:cNvPicPr>
          <p:nvPr/>
        </p:nvPicPr>
        <p:blipFill>
          <a:blip r:embed="rId3"/>
          <a:stretch>
            <a:fillRect/>
          </a:stretch>
        </p:blipFill>
        <p:spPr>
          <a:xfrm>
            <a:off x="7874336" y="3789864"/>
            <a:ext cx="156797" cy="142144"/>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58DF0FE-4A8B-4B0A-B72E-31678232EC2E}"/>
              </a:ext>
            </a:extLst>
          </p:cNvPr>
          <p:cNvPicPr>
            <a:picLocks noChangeAspect="1"/>
          </p:cNvPicPr>
          <p:nvPr/>
        </p:nvPicPr>
        <p:blipFill>
          <a:blip r:embed="rId3"/>
          <a:stretch>
            <a:fillRect/>
          </a:stretch>
        </p:blipFill>
        <p:spPr>
          <a:xfrm>
            <a:off x="7874335" y="4518733"/>
            <a:ext cx="156797" cy="142144"/>
          </a:xfrm>
          <a:prstGeom prst="rect">
            <a:avLst/>
          </a:prstGeom>
        </p:spPr>
      </p:pic>
      <p:pic>
        <p:nvPicPr>
          <p:cNvPr id="17" name="Picture 17" descr="A person posing for a picture&#10;&#10;Description generated with very high confidence">
            <a:extLst>
              <a:ext uri="{FF2B5EF4-FFF2-40B4-BE49-F238E27FC236}">
                <a16:creationId xmlns:a16="http://schemas.microsoft.com/office/drawing/2014/main" xmlns="" id="{8F013B4A-3801-4D9B-986B-3FA77E81A78A}"/>
              </a:ext>
            </a:extLst>
          </p:cNvPr>
          <p:cNvPicPr>
            <a:picLocks noChangeAspect="1"/>
          </p:cNvPicPr>
          <p:nvPr/>
        </p:nvPicPr>
        <p:blipFill>
          <a:blip r:embed="rId4"/>
          <a:stretch>
            <a:fillRect/>
          </a:stretch>
        </p:blipFill>
        <p:spPr>
          <a:xfrm rot="-300000">
            <a:off x="353287" y="1397275"/>
            <a:ext cx="2272749" cy="2272749"/>
          </a:xfrm>
          <a:prstGeom prst="rect">
            <a:avLst/>
          </a:prstGeom>
        </p:spPr>
      </p:pic>
      <p:pic>
        <p:nvPicPr>
          <p:cNvPr id="19" name="Picture 19" descr="A picture containing person, outdoor, player, man&#10;&#10;Description generated with very high confidence">
            <a:extLst>
              <a:ext uri="{FF2B5EF4-FFF2-40B4-BE49-F238E27FC236}">
                <a16:creationId xmlns:a16="http://schemas.microsoft.com/office/drawing/2014/main" xmlns="" id="{7851C542-BC89-401D-BA62-D570E673615D}"/>
              </a:ext>
            </a:extLst>
          </p:cNvPr>
          <p:cNvPicPr>
            <a:picLocks noChangeAspect="1"/>
          </p:cNvPicPr>
          <p:nvPr/>
        </p:nvPicPr>
        <p:blipFill>
          <a:blip r:embed="rId5"/>
          <a:stretch>
            <a:fillRect/>
          </a:stretch>
        </p:blipFill>
        <p:spPr>
          <a:xfrm rot="-300000">
            <a:off x="5495131" y="1370771"/>
            <a:ext cx="2272749" cy="2272749"/>
          </a:xfrm>
          <a:prstGeom prst="rect">
            <a:avLst/>
          </a:prstGeom>
        </p:spPr>
      </p:pic>
    </p:spTree>
    <p:extLst>
      <p:ext uri="{BB962C8B-B14F-4D97-AF65-F5344CB8AC3E}">
        <p14:creationId xmlns:p14="http://schemas.microsoft.com/office/powerpoint/2010/main" val="3425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25C8037-DD7D-436F-876A-FA0AEF22D3AD}"/>
              </a:ext>
            </a:extLst>
          </p:cNvPr>
          <p:cNvSpPr txBox="1"/>
          <p:nvPr/>
        </p:nvSpPr>
        <p:spPr>
          <a:xfrm>
            <a:off x="4481924" y="2329671"/>
            <a:ext cx="7093225" cy="30726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latin typeface="Franklin Gothic Medium"/>
                <a:ea typeface="+mn-lt"/>
                <a:cs typeface="+mn-lt"/>
              </a:rPr>
              <a:t>To understand what The Salvation Army is doing in the UK to support </a:t>
            </a:r>
            <a:r>
              <a:rPr lang="en-US" sz="2200" dirty="0" smtClean="0">
                <a:solidFill>
                  <a:schemeClr val="bg1"/>
                </a:solidFill>
                <a:latin typeface="Franklin Gothic Medium"/>
                <a:ea typeface="+mn-lt"/>
                <a:cs typeface="+mn-lt"/>
              </a:rPr>
              <a:t>refugees.</a:t>
            </a:r>
            <a:endParaRPr lang="en-US" sz="2200" dirty="0">
              <a:solidFill>
                <a:schemeClr val="bg1"/>
              </a:solidFill>
              <a:latin typeface="Franklin Gothic Medium"/>
              <a:cs typeface="Calibri"/>
            </a:endParaRPr>
          </a:p>
          <a:p>
            <a:endParaRPr lang="en-US" sz="2200" dirty="0">
              <a:solidFill>
                <a:schemeClr val="bg1"/>
              </a:solidFill>
              <a:latin typeface="Franklin Gothic Medium"/>
              <a:cs typeface="Calibri"/>
            </a:endParaRPr>
          </a:p>
          <a:p>
            <a:r>
              <a:rPr lang="en-US" sz="2200" dirty="0" smtClean="0">
                <a:solidFill>
                  <a:schemeClr val="bg1"/>
                </a:solidFill>
                <a:latin typeface="Franklin Gothic Medium"/>
                <a:ea typeface="+mn-lt"/>
                <a:cs typeface="+mn-lt"/>
              </a:rPr>
              <a:t>To reflect </a:t>
            </a:r>
            <a:r>
              <a:rPr lang="en-US" sz="2200" dirty="0">
                <a:solidFill>
                  <a:schemeClr val="bg1"/>
                </a:solidFill>
                <a:latin typeface="Franklin Gothic Medium"/>
                <a:ea typeface="+mn-lt"/>
                <a:cs typeface="+mn-lt"/>
              </a:rPr>
              <a:t>on whether you have a responsibility to support refugees and explain why / why not.</a:t>
            </a:r>
            <a:r>
              <a:rPr lang="en-US" sz="2200" dirty="0">
                <a:solidFill>
                  <a:schemeClr val="bg1">
                    <a:lumMod val="50000"/>
                  </a:schemeClr>
                </a:solidFill>
                <a:latin typeface="Franklin Gothic Medium"/>
                <a:ea typeface="+mn-lt"/>
                <a:cs typeface="+mn-lt"/>
              </a:rPr>
              <a:t> </a:t>
            </a:r>
            <a:endParaRPr lang="en-US" sz="2200" dirty="0">
              <a:solidFill>
                <a:schemeClr val="bg1">
                  <a:lumMod val="50000"/>
                </a:schemeClr>
              </a:solidFill>
              <a:latin typeface="Franklin Gothic Medium"/>
              <a:cs typeface="Calibri"/>
            </a:endParaRPr>
          </a:p>
          <a:p>
            <a:pPr>
              <a:spcAft>
                <a:spcPts val="800"/>
              </a:spcAft>
            </a:pPr>
            <a:endParaRPr lang="en-US" sz="2200" dirty="0">
              <a:solidFill>
                <a:schemeClr val="bg1">
                  <a:lumMod val="50000"/>
                </a:schemeClr>
              </a:solidFill>
              <a:latin typeface="Franklin Gothic Medium"/>
              <a:cs typeface="Calibri"/>
            </a:endParaRPr>
          </a:p>
          <a:p>
            <a:pPr algn="l">
              <a:lnSpc>
                <a:spcPct val="150000"/>
              </a:lnSpc>
            </a:pPr>
            <a:endParaRPr lang="en-US" sz="2200" dirty="0">
              <a:solidFill>
                <a:schemeClr val="bg1">
                  <a:lumMod val="50000"/>
                </a:schemeClr>
              </a:solidFill>
              <a:latin typeface="Franklin Gothic Medium"/>
              <a:cs typeface="Calibri"/>
            </a:endParaRPr>
          </a:p>
          <a:p>
            <a:endParaRPr lang="en-US" sz="2200" dirty="0">
              <a:solidFill>
                <a:schemeClr val="bg1">
                  <a:lumMod val="50000"/>
                </a:schemeClr>
              </a:solidFill>
              <a:latin typeface="Franklin Gothic Medium"/>
              <a:cs typeface="Calibri"/>
            </a:endParaRPr>
          </a:p>
        </p:txBody>
      </p:sp>
      <p:pic>
        <p:nvPicPr>
          <p:cNvPr id="17" name="Picture 16" descr="A close up of a logo&#10;&#10;Description generated with very high confidence">
            <a:extLst>
              <a:ext uri="{FF2B5EF4-FFF2-40B4-BE49-F238E27FC236}">
                <a16:creationId xmlns:a16="http://schemas.microsoft.com/office/drawing/2014/main" xmlns="" id="{4E4B560A-399A-4541-93AC-E7E8905DD802}"/>
              </a:ext>
            </a:extLst>
          </p:cNvPr>
          <p:cNvPicPr>
            <a:picLocks noChangeAspect="1"/>
          </p:cNvPicPr>
          <p:nvPr/>
        </p:nvPicPr>
        <p:blipFill>
          <a:blip r:embed="rId4"/>
          <a:stretch>
            <a:fillRect/>
          </a:stretch>
        </p:blipFill>
        <p:spPr>
          <a:xfrm>
            <a:off x="4314550" y="2599843"/>
            <a:ext cx="144780" cy="144780"/>
          </a:xfrm>
          <a:prstGeom prst="rect">
            <a:avLst/>
          </a:prstGeom>
        </p:spPr>
      </p:pic>
      <p:pic>
        <p:nvPicPr>
          <p:cNvPr id="8" name="Picture 3" descr="A close up of a device&#10;&#10;Description generated with high confidence">
            <a:extLst>
              <a:ext uri="{FF2B5EF4-FFF2-40B4-BE49-F238E27FC236}">
                <a16:creationId xmlns="" xmlns:a16="http://schemas.microsoft.com/office/drawing/2014/main" id="{595F6C99-AD6C-48A6-8554-DF9834FCB6D2}"/>
              </a:ext>
            </a:extLst>
          </p:cNvPr>
          <p:cNvPicPr>
            <a:picLocks noChangeAspect="1"/>
          </p:cNvPicPr>
          <p:nvPr/>
        </p:nvPicPr>
        <p:blipFill>
          <a:blip r:embed="rId5">
            <a:lum bright="70000" contrast="-70000"/>
          </a:blip>
          <a:stretch>
            <a:fillRect/>
          </a:stretch>
        </p:blipFill>
        <p:spPr>
          <a:xfrm rot="21368042">
            <a:off x="-389790" y="-400853"/>
            <a:ext cx="8684475" cy="3566988"/>
          </a:xfrm>
          <a:prstGeom prst="rect">
            <a:avLst/>
          </a:prstGeom>
          <a:noFill/>
          <a:ln>
            <a:noFill/>
          </a:ln>
        </p:spPr>
      </p:pic>
      <p:pic>
        <p:nvPicPr>
          <p:cNvPr id="18" name="Picture 17" descr="A close up of a logo&#10;&#10;Description generated with very high confidence">
            <a:extLst>
              <a:ext uri="{FF2B5EF4-FFF2-40B4-BE49-F238E27FC236}">
                <a16:creationId xmlns:a16="http://schemas.microsoft.com/office/drawing/2014/main" xmlns="" id="{DC20B0F8-3B8E-4FB4-8D89-EAE229BE61FE}"/>
              </a:ext>
            </a:extLst>
          </p:cNvPr>
          <p:cNvPicPr>
            <a:picLocks noChangeAspect="1"/>
          </p:cNvPicPr>
          <p:nvPr/>
        </p:nvPicPr>
        <p:blipFill>
          <a:blip r:embed="rId4"/>
          <a:stretch>
            <a:fillRect/>
          </a:stretch>
        </p:blipFill>
        <p:spPr>
          <a:xfrm>
            <a:off x="4337144" y="3559356"/>
            <a:ext cx="144780" cy="144780"/>
          </a:xfrm>
          <a:prstGeom prst="rect">
            <a:avLst/>
          </a:prstGeom>
        </p:spPr>
      </p:pic>
      <p:sp>
        <p:nvSpPr>
          <p:cNvPr id="4" name="TextBox 3">
            <a:extLst>
              <a:ext uri="{FF2B5EF4-FFF2-40B4-BE49-F238E27FC236}">
                <a16:creationId xmlns:a16="http://schemas.microsoft.com/office/drawing/2014/main" xmlns="" id="{92DD630F-0777-4C58-9E72-91A7EC2A8A39}"/>
              </a:ext>
            </a:extLst>
          </p:cNvPr>
          <p:cNvSpPr txBox="1"/>
          <p:nvPr/>
        </p:nvSpPr>
        <p:spPr>
          <a:xfrm rot="21300000">
            <a:off x="1828912" y="698312"/>
            <a:ext cx="7417905"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dirty="0">
                <a:solidFill>
                  <a:schemeClr val="accent2"/>
                </a:solidFill>
                <a:latin typeface="Franklin Gothic Medium"/>
                <a:ea typeface="+mn-lt"/>
                <a:cs typeface="+mn-lt"/>
              </a:rPr>
              <a:t>On the move...</a:t>
            </a:r>
            <a:endParaRPr lang="en-U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3575" y="5586634"/>
            <a:ext cx="901784" cy="1067902"/>
          </a:xfrm>
          <a:prstGeom prst="rect">
            <a:avLst/>
          </a:prstGeom>
        </p:spPr>
      </p:pic>
    </p:spTree>
    <p:extLst>
      <p:ext uri="{BB962C8B-B14F-4D97-AF65-F5344CB8AC3E}">
        <p14:creationId xmlns:p14="http://schemas.microsoft.com/office/powerpoint/2010/main" val="3744582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1" descr="A close up of a logo&#10;&#10;Description generated with very high confidence">
            <a:extLst>
              <a:ext uri="{FF2B5EF4-FFF2-40B4-BE49-F238E27FC236}">
                <a16:creationId xmlns:a16="http://schemas.microsoft.com/office/drawing/2014/main" xmlns="" id="{A5FAF1A6-AFC4-44C1-82CD-915D43F5FCCA}"/>
              </a:ext>
            </a:extLst>
          </p:cNvPr>
          <p:cNvPicPr>
            <a:picLocks noChangeAspect="1"/>
          </p:cNvPicPr>
          <p:nvPr/>
        </p:nvPicPr>
        <p:blipFill>
          <a:blip r:embed="rId4"/>
          <a:stretch>
            <a:fillRect/>
          </a:stretch>
        </p:blipFill>
        <p:spPr>
          <a:xfrm>
            <a:off x="261416" y="181200"/>
            <a:ext cx="11812503" cy="5749478"/>
          </a:xfrm>
          <a:prstGeom prst="rect">
            <a:avLst/>
          </a:prstGeom>
        </p:spPr>
      </p:pic>
      <p:pic>
        <p:nvPicPr>
          <p:cNvPr id="18" name="Picture 17">
            <a:extLst>
              <a:ext uri="{FF2B5EF4-FFF2-40B4-BE49-F238E27FC236}">
                <a16:creationId xmlns:a16="http://schemas.microsoft.com/office/drawing/2014/main" xmlns="" id="{BE128366-91A0-4C53-8CAE-229E246167AB}"/>
              </a:ext>
            </a:extLst>
          </p:cNvPr>
          <p:cNvPicPr>
            <a:picLocks noChangeAspect="1"/>
          </p:cNvPicPr>
          <p:nvPr/>
        </p:nvPicPr>
        <p:blipFill>
          <a:blip r:embed="rId5"/>
          <a:stretch>
            <a:fillRect/>
          </a:stretch>
        </p:blipFill>
        <p:spPr>
          <a:xfrm>
            <a:off x="2861268" y="1059507"/>
            <a:ext cx="5462534" cy="3843768"/>
          </a:xfrm>
          <a:prstGeom prst="rect">
            <a:avLst/>
          </a:prstGeom>
        </p:spPr>
      </p:pic>
      <p:sp>
        <p:nvSpPr>
          <p:cNvPr id="20" name="TextBox 2">
            <a:extLst>
              <a:ext uri="{FF2B5EF4-FFF2-40B4-BE49-F238E27FC236}">
                <a16:creationId xmlns:a16="http://schemas.microsoft.com/office/drawing/2014/main" xmlns="" id="{16062090-DDBA-4F0C-9203-04AE9479D901}"/>
              </a:ext>
            </a:extLst>
          </p:cNvPr>
          <p:cNvSpPr txBox="1"/>
          <p:nvPr/>
        </p:nvSpPr>
        <p:spPr>
          <a:xfrm rot="21300000">
            <a:off x="3182451" y="2382911"/>
            <a:ext cx="501601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i="1" dirty="0">
                <a:solidFill>
                  <a:schemeClr val="bg1"/>
                </a:solidFill>
                <a:latin typeface="Franklin Gothic Medium"/>
                <a:ea typeface="+mn-lt"/>
                <a:cs typeface="+mn-lt"/>
              </a:rPr>
              <a:t>Refugee Facts</a:t>
            </a:r>
            <a:endParaRPr lang="en-US" sz="4000" dirty="0">
              <a:solidFill>
                <a:schemeClr val="bg1"/>
              </a:solidFill>
            </a:endParaRPr>
          </a:p>
        </p:txBody>
      </p:sp>
    </p:spTree>
    <p:extLst>
      <p:ext uri="{BB962C8B-B14F-4D97-AF65-F5344CB8AC3E}">
        <p14:creationId xmlns:p14="http://schemas.microsoft.com/office/powerpoint/2010/main" val="1958713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close up of a logo&#10;&#10;Description generated with high confidence">
            <a:extLst>
              <a:ext uri="{FF2B5EF4-FFF2-40B4-BE49-F238E27FC236}">
                <a16:creationId xmlns:a16="http://schemas.microsoft.com/office/drawing/2014/main" xmlns="" id="{52507157-50CF-4EF4-ABC6-83B3246E9218}"/>
              </a:ext>
            </a:extLst>
          </p:cNvPr>
          <p:cNvPicPr>
            <a:picLocks noChangeAspect="1"/>
          </p:cNvPicPr>
          <p:nvPr/>
        </p:nvPicPr>
        <p:blipFill>
          <a:blip r:embed="rId2"/>
          <a:stretch>
            <a:fillRect/>
          </a:stretch>
        </p:blipFill>
        <p:spPr>
          <a:xfrm rot="-120000">
            <a:off x="551596" y="-692165"/>
            <a:ext cx="8624118" cy="4221320"/>
          </a:xfrm>
          <a:prstGeom prst="rect">
            <a:avLst/>
          </a:prstGeom>
        </p:spPr>
      </p:pic>
      <p:pic>
        <p:nvPicPr>
          <p:cNvPr id="7" name="Picture 6">
            <a:extLst>
              <a:ext uri="{FF2B5EF4-FFF2-40B4-BE49-F238E27FC236}">
                <a16:creationId xmlns:a16="http://schemas.microsoft.com/office/drawing/2014/main" xmlns="" id="{A74B3631-14FC-429A-A8DB-69105C5C3869}"/>
              </a:ext>
            </a:extLst>
          </p:cNvPr>
          <p:cNvPicPr>
            <a:picLocks noChangeAspect="1"/>
          </p:cNvPicPr>
          <p:nvPr/>
        </p:nvPicPr>
        <p:blipFill>
          <a:blip r:embed="rId3"/>
          <a:stretch>
            <a:fillRect/>
          </a:stretch>
        </p:blipFill>
        <p:spPr>
          <a:xfrm rot="20700000">
            <a:off x="99228" y="2077023"/>
            <a:ext cx="1325880" cy="941330"/>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xmlns="" id="{4E4B560A-399A-4541-93AC-E7E8905DD802}"/>
              </a:ext>
            </a:extLst>
          </p:cNvPr>
          <p:cNvPicPr>
            <a:picLocks noChangeAspect="1"/>
          </p:cNvPicPr>
          <p:nvPr/>
        </p:nvPicPr>
        <p:blipFill>
          <a:blip r:embed="rId4"/>
          <a:stretch>
            <a:fillRect/>
          </a:stretch>
        </p:blipFill>
        <p:spPr>
          <a:xfrm>
            <a:off x="1219976" y="2707419"/>
            <a:ext cx="144780" cy="144780"/>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xmlns="" id="{DC20B0F8-3B8E-4FB4-8D89-EAE229BE61FE}"/>
              </a:ext>
            </a:extLst>
          </p:cNvPr>
          <p:cNvPicPr>
            <a:picLocks noChangeAspect="1"/>
          </p:cNvPicPr>
          <p:nvPr/>
        </p:nvPicPr>
        <p:blipFill>
          <a:blip r:embed="rId4"/>
          <a:stretch>
            <a:fillRect/>
          </a:stretch>
        </p:blipFill>
        <p:spPr>
          <a:xfrm>
            <a:off x="1219975" y="3246196"/>
            <a:ext cx="144780" cy="144780"/>
          </a:xfrm>
          <a:prstGeom prst="rect">
            <a:avLst/>
          </a:prstGeom>
        </p:spPr>
      </p:pic>
      <p:sp>
        <p:nvSpPr>
          <p:cNvPr id="4" name="TextBox 3">
            <a:extLst>
              <a:ext uri="{FF2B5EF4-FFF2-40B4-BE49-F238E27FC236}">
                <a16:creationId xmlns:a16="http://schemas.microsoft.com/office/drawing/2014/main" xmlns="" id="{92DD630F-0777-4C58-9E72-91A7EC2A8A39}"/>
              </a:ext>
            </a:extLst>
          </p:cNvPr>
          <p:cNvSpPr txBox="1"/>
          <p:nvPr/>
        </p:nvSpPr>
        <p:spPr>
          <a:xfrm rot="21300000">
            <a:off x="805157" y="750293"/>
            <a:ext cx="8353086"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dirty="0">
                <a:solidFill>
                  <a:schemeClr val="accent2"/>
                </a:solidFill>
                <a:latin typeface="Franklin Gothic Medium"/>
                <a:ea typeface="+mn-lt"/>
                <a:cs typeface="+mn-lt"/>
              </a:rPr>
              <a:t>Community sponsorship scheme</a:t>
            </a:r>
            <a:endParaRPr lang="en-US" dirty="0">
              <a:solidFill>
                <a:schemeClr val="accent2"/>
              </a:solidFill>
            </a:endParaRPr>
          </a:p>
        </p:txBody>
      </p:sp>
      <p:sp>
        <p:nvSpPr>
          <p:cNvPr id="6" name="TextBox 5">
            <a:extLst>
              <a:ext uri="{FF2B5EF4-FFF2-40B4-BE49-F238E27FC236}">
                <a16:creationId xmlns:a16="http://schemas.microsoft.com/office/drawing/2014/main" xmlns="" id="{225C8037-DD7D-436F-876A-FA0AEF22D3AD}"/>
              </a:ext>
            </a:extLst>
          </p:cNvPr>
          <p:cNvSpPr txBox="1"/>
          <p:nvPr/>
        </p:nvSpPr>
        <p:spPr>
          <a:xfrm>
            <a:off x="1360451" y="2576886"/>
            <a:ext cx="6484213" cy="40318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600"/>
              </a:spcAft>
            </a:pPr>
            <a:r>
              <a:rPr lang="en-US" sz="2200" dirty="0">
                <a:solidFill>
                  <a:schemeClr val="accent3">
                    <a:lumMod val="75000"/>
                  </a:schemeClr>
                </a:solidFill>
                <a:latin typeface="Franklin Gothic Medium"/>
                <a:ea typeface="+mn-lt"/>
                <a:cs typeface="+mn-lt"/>
              </a:rPr>
              <a:t>How did the video make you feel?</a:t>
            </a:r>
            <a:endParaRPr lang="en-US" dirty="0">
              <a:cs typeface="Calibri" panose="020F0502020204030204"/>
            </a:endParaRPr>
          </a:p>
          <a:p>
            <a:pPr>
              <a:spcAft>
                <a:spcPts val="1600"/>
              </a:spcAft>
            </a:pPr>
            <a:r>
              <a:rPr lang="en-US" sz="2200" dirty="0">
                <a:solidFill>
                  <a:schemeClr val="accent3">
                    <a:lumMod val="75000"/>
                  </a:schemeClr>
                </a:solidFill>
                <a:latin typeface="Franklin Gothic Medium"/>
                <a:ea typeface="+mn-lt"/>
                <a:cs typeface="+mn-lt"/>
              </a:rPr>
              <a:t>How do you think it will make the family feel?</a:t>
            </a:r>
            <a:endParaRPr lang="en-US" dirty="0">
              <a:solidFill>
                <a:schemeClr val="accent3">
                  <a:lumMod val="75000"/>
                </a:schemeClr>
              </a:solidFill>
              <a:latin typeface="Franklin Gothic Medium"/>
              <a:ea typeface="+mn-lt"/>
              <a:cs typeface="+mn-lt"/>
            </a:endParaRPr>
          </a:p>
          <a:p>
            <a:pPr>
              <a:spcAft>
                <a:spcPts val="1600"/>
              </a:spcAft>
            </a:pPr>
            <a:r>
              <a:rPr lang="en-US" sz="2200" dirty="0">
                <a:solidFill>
                  <a:schemeClr val="accent3">
                    <a:lumMod val="75000"/>
                  </a:schemeClr>
                </a:solidFill>
                <a:latin typeface="Franklin Gothic Medium"/>
                <a:ea typeface="+mn-lt"/>
                <a:cs typeface="+mn-lt"/>
              </a:rPr>
              <a:t>Would you like to be involved in something like this if you could? Why? Why not?</a:t>
            </a:r>
            <a:endParaRPr lang="en-US" dirty="0">
              <a:solidFill>
                <a:schemeClr val="accent3">
                  <a:lumMod val="75000"/>
                </a:schemeClr>
              </a:solidFill>
              <a:latin typeface="Franklin Gothic Medium"/>
            </a:endParaRPr>
          </a:p>
          <a:p>
            <a:pPr>
              <a:spcAft>
                <a:spcPts val="1600"/>
              </a:spcAft>
            </a:pPr>
            <a:endParaRPr lang="en-US" sz="2200" b="1" dirty="0">
              <a:solidFill>
                <a:schemeClr val="bg1">
                  <a:lumMod val="50000"/>
                </a:schemeClr>
              </a:solidFill>
              <a:latin typeface="Franklin Gothic Medium"/>
              <a:cs typeface="Calibri"/>
            </a:endParaRPr>
          </a:p>
          <a:p>
            <a:pPr>
              <a:spcAft>
                <a:spcPts val="1600"/>
              </a:spcAft>
            </a:pPr>
            <a:endParaRPr lang="en-US" sz="2200" dirty="0">
              <a:solidFill>
                <a:schemeClr val="bg1">
                  <a:lumMod val="50000"/>
                </a:schemeClr>
              </a:solidFill>
              <a:latin typeface="Franklin Gothic Medium"/>
              <a:cs typeface="Calibri"/>
            </a:endParaRPr>
          </a:p>
          <a:p>
            <a:pPr algn="l">
              <a:spcAft>
                <a:spcPts val="1600"/>
              </a:spcAft>
            </a:pPr>
            <a:endParaRPr lang="en-US" sz="2200" dirty="0">
              <a:solidFill>
                <a:schemeClr val="bg1">
                  <a:lumMod val="50000"/>
                </a:schemeClr>
              </a:solidFill>
              <a:latin typeface="Franklin Gothic Medium"/>
              <a:cs typeface="Calibri"/>
            </a:endParaRPr>
          </a:p>
          <a:p>
            <a:pPr>
              <a:spcAft>
                <a:spcPts val="1600"/>
              </a:spcAft>
            </a:pPr>
            <a:endParaRPr lang="en-US" sz="2200" dirty="0">
              <a:solidFill>
                <a:schemeClr val="bg1">
                  <a:lumMod val="50000"/>
                </a:schemeClr>
              </a:solidFill>
              <a:latin typeface="Franklin Gothic Medium"/>
              <a:cs typeface="Calibri"/>
            </a:endParaRPr>
          </a:p>
        </p:txBody>
      </p:sp>
      <p:pic>
        <p:nvPicPr>
          <p:cNvPr id="13" name="Picture 12" descr="A close up of a logo&#10;&#10;Description generated with very high confidence">
            <a:extLst>
              <a:ext uri="{FF2B5EF4-FFF2-40B4-BE49-F238E27FC236}">
                <a16:creationId xmlns:a16="http://schemas.microsoft.com/office/drawing/2014/main" xmlns="" id="{71D4B555-5556-4AF8-A344-BD96A970E206}"/>
              </a:ext>
            </a:extLst>
          </p:cNvPr>
          <p:cNvPicPr>
            <a:picLocks noChangeAspect="1"/>
          </p:cNvPicPr>
          <p:nvPr/>
        </p:nvPicPr>
        <p:blipFill>
          <a:blip r:embed="rId4"/>
          <a:stretch>
            <a:fillRect/>
          </a:stretch>
        </p:blipFill>
        <p:spPr>
          <a:xfrm>
            <a:off x="1219975" y="3781146"/>
            <a:ext cx="144780" cy="144780"/>
          </a:xfrm>
          <a:prstGeom prst="rect">
            <a:avLst/>
          </a:prstGeom>
        </p:spPr>
      </p:pic>
      <p:pic>
        <p:nvPicPr>
          <p:cNvPr id="2" name="Picture 1" descr="Booklet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27723">
            <a:off x="7680807" y="2181093"/>
            <a:ext cx="4326854" cy="2599207"/>
          </a:xfrm>
          <a:prstGeom prst="rect">
            <a:avLst/>
          </a:prstGeom>
        </p:spPr>
      </p:pic>
    </p:spTree>
    <p:extLst>
      <p:ext uri="{BB962C8B-B14F-4D97-AF65-F5344CB8AC3E}">
        <p14:creationId xmlns:p14="http://schemas.microsoft.com/office/powerpoint/2010/main" val="2856175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0;&#10;Description generated with very high confidence">
            <a:extLst>
              <a:ext uri="{FF2B5EF4-FFF2-40B4-BE49-F238E27FC236}">
                <a16:creationId xmlns:a16="http://schemas.microsoft.com/office/drawing/2014/main" xmlns="" id="{4E4B560A-399A-4541-93AC-E7E8905DD802}"/>
              </a:ext>
            </a:extLst>
          </p:cNvPr>
          <p:cNvPicPr>
            <a:picLocks noChangeAspect="1"/>
          </p:cNvPicPr>
          <p:nvPr/>
        </p:nvPicPr>
        <p:blipFill>
          <a:blip r:embed="rId2"/>
          <a:stretch>
            <a:fillRect/>
          </a:stretch>
        </p:blipFill>
        <p:spPr>
          <a:xfrm>
            <a:off x="4301749" y="2291783"/>
            <a:ext cx="144780" cy="144780"/>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xmlns="" id="{DC20B0F8-3B8E-4FB4-8D89-EAE229BE61FE}"/>
              </a:ext>
            </a:extLst>
          </p:cNvPr>
          <p:cNvPicPr>
            <a:picLocks noChangeAspect="1"/>
          </p:cNvPicPr>
          <p:nvPr/>
        </p:nvPicPr>
        <p:blipFill>
          <a:blip r:embed="rId2"/>
          <a:stretch>
            <a:fillRect/>
          </a:stretch>
        </p:blipFill>
        <p:spPr>
          <a:xfrm>
            <a:off x="4301748" y="2771183"/>
            <a:ext cx="144780" cy="144780"/>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xmlns="" id="{71D4B555-5556-4AF8-A344-BD96A970E206}"/>
              </a:ext>
            </a:extLst>
          </p:cNvPr>
          <p:cNvPicPr>
            <a:picLocks noChangeAspect="1"/>
          </p:cNvPicPr>
          <p:nvPr/>
        </p:nvPicPr>
        <p:blipFill>
          <a:blip r:embed="rId2"/>
          <a:stretch>
            <a:fillRect/>
          </a:stretch>
        </p:blipFill>
        <p:spPr>
          <a:xfrm>
            <a:off x="4301748" y="3226965"/>
            <a:ext cx="144780" cy="144780"/>
          </a:xfrm>
          <a:prstGeom prst="rect">
            <a:avLst/>
          </a:prstGeom>
        </p:spPr>
      </p:pic>
      <p:grpSp>
        <p:nvGrpSpPr>
          <p:cNvPr id="2" name="Group 1"/>
          <p:cNvGrpSpPr/>
          <p:nvPr/>
        </p:nvGrpSpPr>
        <p:grpSpPr>
          <a:xfrm>
            <a:off x="-70263" y="-492230"/>
            <a:ext cx="3699250" cy="2940641"/>
            <a:chOff x="338554" y="-179039"/>
            <a:chExt cx="3699250" cy="2940641"/>
          </a:xfrm>
        </p:grpSpPr>
        <p:pic>
          <p:nvPicPr>
            <p:cNvPr id="5" name="Picture 14" descr="A close up of a device&#10;&#10;Description generated with high confidence">
              <a:extLst>
                <a:ext uri="{FF2B5EF4-FFF2-40B4-BE49-F238E27FC236}">
                  <a16:creationId xmlns:a16="http://schemas.microsoft.com/office/drawing/2014/main" xmlns="" id="{B1B71507-9829-46B7-9007-8A276E3E4450}"/>
                </a:ext>
              </a:extLst>
            </p:cNvPr>
            <p:cNvPicPr>
              <a:picLocks noChangeAspect="1"/>
            </p:cNvPicPr>
            <p:nvPr/>
          </p:nvPicPr>
          <p:blipFill>
            <a:blip r:embed="rId3"/>
            <a:stretch>
              <a:fillRect/>
            </a:stretch>
          </p:blipFill>
          <p:spPr>
            <a:xfrm rot="21205212">
              <a:off x="338554" y="-179039"/>
              <a:ext cx="3699250" cy="2940641"/>
            </a:xfrm>
            <a:prstGeom prst="rect">
              <a:avLst/>
            </a:prstGeom>
          </p:spPr>
        </p:pic>
        <p:sp>
          <p:nvSpPr>
            <p:cNvPr id="4" name="TextBox 3">
              <a:extLst>
                <a:ext uri="{FF2B5EF4-FFF2-40B4-BE49-F238E27FC236}">
                  <a16:creationId xmlns:a16="http://schemas.microsoft.com/office/drawing/2014/main" xmlns="" id="{92DD630F-0777-4C58-9E72-91A7EC2A8A39}"/>
                </a:ext>
              </a:extLst>
            </p:cNvPr>
            <p:cNvSpPr txBox="1"/>
            <p:nvPr/>
          </p:nvSpPr>
          <p:spPr>
            <a:xfrm rot="20848215">
              <a:off x="676903" y="845934"/>
              <a:ext cx="2831061" cy="7743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i="1" dirty="0">
                  <a:solidFill>
                    <a:schemeClr val="accent2"/>
                  </a:solidFill>
                  <a:latin typeface="Franklin Gothic Medium"/>
                  <a:ea typeface="+mn-lt"/>
                  <a:cs typeface="+mn-lt"/>
                </a:rPr>
                <a:t>#lifttheban</a:t>
              </a:r>
              <a:endParaRPr lang="en-US" sz="4400" i="1" dirty="0">
                <a:solidFill>
                  <a:schemeClr val="accent2"/>
                </a:solidFill>
                <a:latin typeface="Franklin Gothic Medium"/>
                <a:cs typeface="Calibri"/>
              </a:endParaRPr>
            </a:p>
          </p:txBody>
        </p:sp>
      </p:grpSp>
      <p:sp>
        <p:nvSpPr>
          <p:cNvPr id="6" name="TextBox 5">
            <a:extLst>
              <a:ext uri="{FF2B5EF4-FFF2-40B4-BE49-F238E27FC236}">
                <a16:creationId xmlns:a16="http://schemas.microsoft.com/office/drawing/2014/main" xmlns="" id="{225C8037-DD7D-436F-876A-FA0AEF22D3AD}"/>
              </a:ext>
            </a:extLst>
          </p:cNvPr>
          <p:cNvSpPr txBox="1"/>
          <p:nvPr/>
        </p:nvSpPr>
        <p:spPr>
          <a:xfrm>
            <a:off x="4531289" y="2171146"/>
            <a:ext cx="7093225" cy="5098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sz="2200" dirty="0">
                <a:solidFill>
                  <a:schemeClr val="accent3">
                    <a:lumMod val="75000"/>
                  </a:schemeClr>
                </a:solidFill>
                <a:latin typeface="Franklin Gothic Medium"/>
                <a:ea typeface="+mn-lt"/>
                <a:cs typeface="+mn-lt"/>
              </a:rPr>
              <a:t>Speeches</a:t>
            </a:r>
            <a:endParaRPr lang="en-US" dirty="0">
              <a:solidFill>
                <a:schemeClr val="accent3">
                  <a:lumMod val="75000"/>
                </a:schemeClr>
              </a:solidFill>
              <a:cs typeface="Calibri" panose="020F0502020204030204"/>
            </a:endParaRPr>
          </a:p>
          <a:p>
            <a:pPr>
              <a:spcAft>
                <a:spcPts val="1000"/>
              </a:spcAft>
            </a:pPr>
            <a:r>
              <a:rPr lang="en-US" sz="2200" dirty="0">
                <a:solidFill>
                  <a:schemeClr val="accent3">
                    <a:lumMod val="75000"/>
                  </a:schemeClr>
                </a:solidFill>
                <a:latin typeface="Franklin Gothic Medium"/>
                <a:ea typeface="+mn-lt"/>
                <a:cs typeface="+mn-lt"/>
              </a:rPr>
              <a:t>Songs</a:t>
            </a:r>
            <a:endParaRPr lang="en-US" dirty="0">
              <a:solidFill>
                <a:schemeClr val="accent3">
                  <a:lumMod val="75000"/>
                </a:schemeClr>
              </a:solidFill>
              <a:latin typeface="Calibri" panose="020F0502020204030204"/>
              <a:ea typeface="+mn-lt"/>
              <a:cs typeface="+mn-lt"/>
            </a:endParaRPr>
          </a:p>
          <a:p>
            <a:pPr>
              <a:spcAft>
                <a:spcPts val="1000"/>
              </a:spcAft>
            </a:pPr>
            <a:r>
              <a:rPr lang="en-US" sz="2200" dirty="0">
                <a:solidFill>
                  <a:schemeClr val="accent3">
                    <a:lumMod val="75000"/>
                  </a:schemeClr>
                </a:solidFill>
                <a:latin typeface="Franklin Gothic Medium"/>
                <a:ea typeface="+mn-lt"/>
                <a:cs typeface="+mn-lt"/>
              </a:rPr>
              <a:t>Lobbying MPs</a:t>
            </a:r>
            <a:endParaRPr lang="en-US" dirty="0">
              <a:solidFill>
                <a:schemeClr val="accent3">
                  <a:lumMod val="75000"/>
                </a:schemeClr>
              </a:solidFill>
              <a:latin typeface="Calibri" panose="020F0502020204030204"/>
              <a:ea typeface="+mn-lt"/>
              <a:cs typeface="+mn-lt"/>
            </a:endParaRPr>
          </a:p>
          <a:p>
            <a:pPr>
              <a:spcAft>
                <a:spcPts val="1000"/>
              </a:spcAft>
            </a:pPr>
            <a:r>
              <a:rPr lang="en-US" sz="2200" dirty="0">
                <a:solidFill>
                  <a:schemeClr val="accent3">
                    <a:lumMod val="75000"/>
                  </a:schemeClr>
                </a:solidFill>
                <a:latin typeface="Franklin Gothic Medium"/>
                <a:ea typeface="+mn-lt"/>
                <a:cs typeface="+mn-lt"/>
              </a:rPr>
              <a:t>News Stories</a:t>
            </a:r>
            <a:endParaRPr lang="en-US" dirty="0">
              <a:solidFill>
                <a:schemeClr val="accent3">
                  <a:lumMod val="75000"/>
                </a:schemeClr>
              </a:solidFill>
              <a:latin typeface="Calibri" panose="020F0502020204030204"/>
              <a:ea typeface="+mn-lt"/>
              <a:cs typeface="+mn-lt"/>
            </a:endParaRPr>
          </a:p>
          <a:p>
            <a:pPr>
              <a:spcAft>
                <a:spcPts val="1000"/>
              </a:spcAft>
            </a:pPr>
            <a:r>
              <a:rPr lang="en-US" sz="2200" dirty="0">
                <a:solidFill>
                  <a:schemeClr val="accent3">
                    <a:lumMod val="75000"/>
                  </a:schemeClr>
                </a:solidFill>
                <a:latin typeface="Franklin Gothic Medium"/>
                <a:ea typeface="+mn-lt"/>
                <a:cs typeface="+mn-lt"/>
              </a:rPr>
              <a:t>Videos... </a:t>
            </a:r>
            <a:endParaRPr lang="en-US" dirty="0">
              <a:solidFill>
                <a:schemeClr val="accent3">
                  <a:lumMod val="75000"/>
                </a:schemeClr>
              </a:solidFill>
              <a:latin typeface="Calibri" panose="020F0502020204030204"/>
              <a:ea typeface="+mn-lt"/>
              <a:cs typeface="+mn-lt"/>
            </a:endParaRPr>
          </a:p>
          <a:p>
            <a:pPr>
              <a:spcAft>
                <a:spcPts val="1000"/>
              </a:spcAft>
            </a:pPr>
            <a:r>
              <a:rPr lang="en-US" sz="2200" dirty="0">
                <a:solidFill>
                  <a:schemeClr val="accent3">
                    <a:lumMod val="75000"/>
                  </a:schemeClr>
                </a:solidFill>
                <a:latin typeface="Franklin Gothic Medium"/>
                <a:ea typeface="+mn-lt"/>
                <a:cs typeface="+mn-lt"/>
              </a:rPr>
              <a:t>all are welcome!</a:t>
            </a:r>
            <a:endParaRPr lang="en-US" dirty="0">
              <a:solidFill>
                <a:schemeClr val="accent3">
                  <a:lumMod val="75000"/>
                </a:schemeClr>
              </a:solidFill>
              <a:cs typeface="Calibri"/>
            </a:endParaRPr>
          </a:p>
          <a:p>
            <a:pPr>
              <a:spcAft>
                <a:spcPts val="1000"/>
              </a:spcAft>
            </a:pPr>
            <a:endParaRPr lang="en-US" sz="2200" dirty="0">
              <a:solidFill>
                <a:schemeClr val="accent3">
                  <a:lumMod val="75000"/>
                </a:schemeClr>
              </a:solidFill>
              <a:latin typeface="Franklin Gothic Medium"/>
              <a:ea typeface="+mn-lt"/>
              <a:cs typeface="+mn-lt"/>
            </a:endParaRPr>
          </a:p>
          <a:p>
            <a:pPr>
              <a:spcAft>
                <a:spcPts val="1000"/>
              </a:spcAft>
            </a:pPr>
            <a:endParaRPr lang="en-US" sz="2200" b="1" dirty="0">
              <a:solidFill>
                <a:schemeClr val="accent3">
                  <a:lumMod val="75000"/>
                </a:schemeClr>
              </a:solidFill>
              <a:latin typeface="Franklin Gothic Medium"/>
              <a:ea typeface="+mn-lt"/>
              <a:cs typeface="+mn-lt"/>
            </a:endParaRPr>
          </a:p>
          <a:p>
            <a:pPr>
              <a:spcAft>
                <a:spcPts val="1000"/>
              </a:spcAft>
            </a:pPr>
            <a:endParaRPr lang="en-US" sz="2200" dirty="0">
              <a:solidFill>
                <a:schemeClr val="accent3">
                  <a:lumMod val="75000"/>
                </a:schemeClr>
              </a:solidFill>
              <a:latin typeface="Franklin Gothic Medium"/>
              <a:ea typeface="+mn-lt"/>
              <a:cs typeface="+mn-lt"/>
            </a:endParaRPr>
          </a:p>
          <a:p>
            <a:pPr>
              <a:spcAft>
                <a:spcPts val="1000"/>
              </a:spcAft>
            </a:pPr>
            <a:endParaRPr lang="en-US" sz="2200" dirty="0">
              <a:solidFill>
                <a:schemeClr val="accent3">
                  <a:lumMod val="75000"/>
                </a:schemeClr>
              </a:solidFill>
              <a:latin typeface="Franklin Gothic Medium"/>
              <a:ea typeface="+mn-lt"/>
              <a:cs typeface="+mn-lt"/>
            </a:endParaRPr>
          </a:p>
          <a:p>
            <a:pPr>
              <a:spcAft>
                <a:spcPts val="1000"/>
              </a:spcAft>
            </a:pPr>
            <a:endParaRPr lang="en-US" sz="2200" dirty="0">
              <a:solidFill>
                <a:schemeClr val="accent3">
                  <a:lumMod val="75000"/>
                </a:schemeClr>
              </a:solidFill>
              <a:latin typeface="Franklin Gothic Medium"/>
              <a:cs typeface="Calibri"/>
            </a:endParaRPr>
          </a:p>
        </p:txBody>
      </p:sp>
      <p:sp>
        <p:nvSpPr>
          <p:cNvPr id="8" name="TextBox 7">
            <a:extLst>
              <a:ext uri="{FF2B5EF4-FFF2-40B4-BE49-F238E27FC236}">
                <a16:creationId xmlns:a16="http://schemas.microsoft.com/office/drawing/2014/main" xmlns="" id="{0837FB7F-1380-4873-8306-5684D158C5FA}"/>
              </a:ext>
            </a:extLst>
          </p:cNvPr>
          <p:cNvSpPr txBox="1"/>
          <p:nvPr/>
        </p:nvSpPr>
        <p:spPr>
          <a:xfrm>
            <a:off x="3465325" y="800187"/>
            <a:ext cx="74834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accent2"/>
                </a:solidFill>
                <a:latin typeface="Franklin Gothic Medium"/>
              </a:rPr>
              <a:t>Design a promotional piece to create awareness about this campaign.</a:t>
            </a:r>
            <a:endParaRPr lang="en-US" sz="3600" dirty="0">
              <a:solidFill>
                <a:schemeClr val="accent2"/>
              </a:solidFill>
              <a:cs typeface="Calibri"/>
            </a:endParaRPr>
          </a:p>
        </p:txBody>
      </p:sp>
      <p:pic>
        <p:nvPicPr>
          <p:cNvPr id="15" name="Picture 14" descr="A close up of a logo&#10;&#10;Description generated with very high confidence">
            <a:extLst>
              <a:ext uri="{FF2B5EF4-FFF2-40B4-BE49-F238E27FC236}">
                <a16:creationId xmlns:a16="http://schemas.microsoft.com/office/drawing/2014/main" xmlns="" id="{D7541EA6-EEA4-4D15-9E90-B7E9ED81E47E}"/>
              </a:ext>
            </a:extLst>
          </p:cNvPr>
          <p:cNvPicPr>
            <a:picLocks noChangeAspect="1"/>
          </p:cNvPicPr>
          <p:nvPr/>
        </p:nvPicPr>
        <p:blipFill>
          <a:blip r:embed="rId2"/>
          <a:stretch>
            <a:fillRect/>
          </a:stretch>
        </p:blipFill>
        <p:spPr>
          <a:xfrm>
            <a:off x="4301747" y="3686572"/>
            <a:ext cx="144780" cy="144780"/>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xmlns="" id="{D7F97A35-4766-4C9A-BB09-3EAFD93C235A}"/>
              </a:ext>
            </a:extLst>
          </p:cNvPr>
          <p:cNvPicPr>
            <a:picLocks noChangeAspect="1"/>
          </p:cNvPicPr>
          <p:nvPr/>
        </p:nvPicPr>
        <p:blipFill>
          <a:blip r:embed="rId2"/>
          <a:stretch>
            <a:fillRect/>
          </a:stretch>
        </p:blipFill>
        <p:spPr>
          <a:xfrm>
            <a:off x="4301746" y="4156636"/>
            <a:ext cx="144780" cy="144780"/>
          </a:xfrm>
          <a:prstGeom prst="rect">
            <a:avLst/>
          </a:prstGeom>
        </p:spPr>
      </p:pic>
      <p:pic>
        <p:nvPicPr>
          <p:cNvPr id="9" name="Picture 10" descr="A screenshot of a video game&#10;&#10;Description generated with high confidence">
            <a:extLst>
              <a:ext uri="{FF2B5EF4-FFF2-40B4-BE49-F238E27FC236}">
                <a16:creationId xmlns:a16="http://schemas.microsoft.com/office/drawing/2014/main" xmlns="" id="{6E7457D5-D137-46F1-8D74-A47075DB9F1E}"/>
              </a:ext>
            </a:extLst>
          </p:cNvPr>
          <p:cNvPicPr>
            <a:picLocks noChangeAspect="1"/>
          </p:cNvPicPr>
          <p:nvPr/>
        </p:nvPicPr>
        <p:blipFill>
          <a:blip r:embed="rId4"/>
          <a:stretch>
            <a:fillRect/>
          </a:stretch>
        </p:blipFill>
        <p:spPr>
          <a:xfrm rot="300000">
            <a:off x="7923802" y="2000280"/>
            <a:ext cx="4103914" cy="4113810"/>
          </a:xfrm>
          <a:prstGeom prst="rect">
            <a:avLst/>
          </a:prstGeom>
        </p:spPr>
      </p:pic>
      <p:pic>
        <p:nvPicPr>
          <p:cNvPr id="12" name="Picture 18">
            <a:extLst>
              <a:ext uri="{FF2B5EF4-FFF2-40B4-BE49-F238E27FC236}">
                <a16:creationId xmlns:a16="http://schemas.microsoft.com/office/drawing/2014/main" xmlns="" id="{5777360C-9F53-412B-B756-57CAA3CB0F59}"/>
              </a:ext>
            </a:extLst>
          </p:cNvPr>
          <p:cNvPicPr>
            <a:picLocks noChangeAspect="1"/>
          </p:cNvPicPr>
          <p:nvPr/>
        </p:nvPicPr>
        <p:blipFill>
          <a:blip r:embed="rId5"/>
          <a:stretch>
            <a:fillRect/>
          </a:stretch>
        </p:blipFill>
        <p:spPr>
          <a:xfrm>
            <a:off x="-990" y="1062841"/>
            <a:ext cx="2743200" cy="2743200"/>
          </a:xfrm>
          <a:prstGeom prst="rect">
            <a:avLst/>
          </a:prstGeom>
        </p:spPr>
      </p:pic>
      <p:pic>
        <p:nvPicPr>
          <p:cNvPr id="20" name="Picture 20" descr="A close up of a logo&#10;&#10;Description generated with very high confidence">
            <a:extLst>
              <a:ext uri="{FF2B5EF4-FFF2-40B4-BE49-F238E27FC236}">
                <a16:creationId xmlns:a16="http://schemas.microsoft.com/office/drawing/2014/main" xmlns="" id="{4CFFEE8A-ECB5-408A-BF5A-421DA280A0B8}"/>
              </a:ext>
            </a:extLst>
          </p:cNvPr>
          <p:cNvPicPr>
            <a:picLocks noChangeAspect="1"/>
          </p:cNvPicPr>
          <p:nvPr/>
        </p:nvPicPr>
        <p:blipFill>
          <a:blip r:embed="rId6"/>
          <a:stretch>
            <a:fillRect/>
          </a:stretch>
        </p:blipFill>
        <p:spPr>
          <a:xfrm>
            <a:off x="9434946" y="4427517"/>
            <a:ext cx="2812472" cy="2797628"/>
          </a:xfrm>
          <a:prstGeom prst="rect">
            <a:avLst/>
          </a:prstGeom>
        </p:spPr>
      </p:pic>
      <p:pic>
        <p:nvPicPr>
          <p:cNvPr id="24" name="Picture 24" descr="A close up of a logo&#10;&#10;Description generated with high confidence">
            <a:extLst>
              <a:ext uri="{FF2B5EF4-FFF2-40B4-BE49-F238E27FC236}">
                <a16:creationId xmlns:a16="http://schemas.microsoft.com/office/drawing/2014/main" xmlns="" id="{38B864D4-9C43-4910-B282-BC9174BC3327}"/>
              </a:ext>
            </a:extLst>
          </p:cNvPr>
          <p:cNvPicPr>
            <a:picLocks noChangeAspect="1"/>
          </p:cNvPicPr>
          <p:nvPr/>
        </p:nvPicPr>
        <p:blipFill>
          <a:blip r:embed="rId7"/>
          <a:stretch>
            <a:fillRect/>
          </a:stretch>
        </p:blipFill>
        <p:spPr>
          <a:xfrm rot="300000">
            <a:off x="1963387" y="1998024"/>
            <a:ext cx="2743200" cy="2743200"/>
          </a:xfrm>
          <a:prstGeom prst="rect">
            <a:avLst/>
          </a:prstGeom>
        </p:spPr>
      </p:pic>
      <p:pic>
        <p:nvPicPr>
          <p:cNvPr id="22" name="Picture 22" descr="A close up of a piece of paper&#10;&#10;Description generated with high confidence">
            <a:extLst>
              <a:ext uri="{FF2B5EF4-FFF2-40B4-BE49-F238E27FC236}">
                <a16:creationId xmlns:a16="http://schemas.microsoft.com/office/drawing/2014/main" xmlns="" id="{67398571-D1DF-4D13-B488-A1FEBE54B207}"/>
              </a:ext>
            </a:extLst>
          </p:cNvPr>
          <p:cNvPicPr>
            <a:picLocks noChangeAspect="1"/>
          </p:cNvPicPr>
          <p:nvPr/>
        </p:nvPicPr>
        <p:blipFill>
          <a:blip r:embed="rId8"/>
          <a:stretch>
            <a:fillRect/>
          </a:stretch>
        </p:blipFill>
        <p:spPr>
          <a:xfrm>
            <a:off x="-70263" y="3225141"/>
            <a:ext cx="2535382" cy="2743200"/>
          </a:xfrm>
          <a:prstGeom prst="rect">
            <a:avLst/>
          </a:prstGeom>
        </p:spPr>
      </p:pic>
    </p:spTree>
    <p:extLst>
      <p:ext uri="{BB962C8B-B14F-4D97-AF65-F5344CB8AC3E}">
        <p14:creationId xmlns:p14="http://schemas.microsoft.com/office/powerpoint/2010/main" val="121870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5A42AB-1ED8-4888-87F2-946C2039B949}"/>
              </a:ext>
            </a:extLst>
          </p:cNvPr>
          <p:cNvSpPr txBox="1"/>
          <p:nvPr/>
        </p:nvSpPr>
        <p:spPr>
          <a:xfrm rot="21360000">
            <a:off x="656940" y="607235"/>
            <a:ext cx="1018881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i="1" dirty="0">
                <a:solidFill>
                  <a:schemeClr val="accent2"/>
                </a:solidFill>
                <a:latin typeface="Franklin Gothic Medium"/>
                <a:ea typeface="+mn-lt"/>
                <a:cs typeface="+mn-lt"/>
              </a:rPr>
              <a:t>Read the quotes...</a:t>
            </a:r>
            <a:endParaRPr lang="en-US" sz="6600">
              <a:solidFill>
                <a:schemeClr val="accent2"/>
              </a:solidFill>
              <a:cs typeface="Calibri"/>
            </a:endParaRPr>
          </a:p>
        </p:txBody>
      </p:sp>
      <p:sp>
        <p:nvSpPr>
          <p:cNvPr id="4" name="TextBox 3">
            <a:extLst>
              <a:ext uri="{FF2B5EF4-FFF2-40B4-BE49-F238E27FC236}">
                <a16:creationId xmlns:a16="http://schemas.microsoft.com/office/drawing/2014/main" xmlns="" id="{DA0DCE19-9E37-436B-97A4-9B49B7B9470A}"/>
              </a:ext>
            </a:extLst>
          </p:cNvPr>
          <p:cNvSpPr txBox="1"/>
          <p:nvPr/>
        </p:nvSpPr>
        <p:spPr>
          <a:xfrm>
            <a:off x="1563042" y="3586757"/>
            <a:ext cx="9031864" cy="15747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Franklin Gothic Medium"/>
                <a:ea typeface="+mn-lt"/>
                <a:cs typeface="+mn-lt"/>
              </a:rPr>
              <a:t>What is the motivation for Salvation Army members supporting refugees?</a:t>
            </a:r>
            <a:endParaRPr lang="en-US"/>
          </a:p>
          <a:p>
            <a:pPr algn="ctr"/>
            <a:endParaRPr lang="en-US" sz="2200">
              <a:solidFill>
                <a:schemeClr val="bg1"/>
              </a:solidFill>
              <a:latin typeface="Franklin Gothic Medium"/>
            </a:endParaRPr>
          </a:p>
          <a:p>
            <a:pPr algn="ctr">
              <a:spcAft>
                <a:spcPts val="1000"/>
              </a:spcAft>
            </a:pPr>
            <a:r>
              <a:rPr lang="en-US" sz="2200" dirty="0">
                <a:solidFill>
                  <a:schemeClr val="bg1"/>
                </a:solidFill>
                <a:latin typeface="Franklin Gothic Medium"/>
                <a:ea typeface="+mn-lt"/>
                <a:cs typeface="+mn-lt"/>
              </a:rPr>
              <a:t>Reflect on your beliefs that lead into action in your own lives</a:t>
            </a:r>
            <a:endParaRPr lang="en-US" sz="2200">
              <a:solidFill>
                <a:schemeClr val="bg1"/>
              </a:solidFill>
              <a:latin typeface="Franklin Gothic Medium"/>
            </a:endParaRPr>
          </a:p>
          <a:p>
            <a:pPr algn="ctr">
              <a:spcAft>
                <a:spcPts val="1000"/>
              </a:spcAft>
            </a:pPr>
            <a:endParaRPr lang="en-US" sz="2200" dirty="0">
              <a:solidFill>
                <a:schemeClr val="bg1"/>
              </a:solidFill>
              <a:latin typeface="Franklin Gothic Medium"/>
              <a:cs typeface="Calibri"/>
            </a:endParaRPr>
          </a:p>
        </p:txBody>
      </p:sp>
      <p:pic>
        <p:nvPicPr>
          <p:cNvPr id="8" name="Picture 7">
            <a:extLst>
              <a:ext uri="{FF2B5EF4-FFF2-40B4-BE49-F238E27FC236}">
                <a16:creationId xmlns:a16="http://schemas.microsoft.com/office/drawing/2014/main" xmlns="" id="{FFD793B5-10BD-4BBC-B9AB-66F188B1E6A9}"/>
              </a:ext>
            </a:extLst>
          </p:cNvPr>
          <p:cNvPicPr>
            <a:picLocks noChangeAspect="1"/>
          </p:cNvPicPr>
          <p:nvPr/>
        </p:nvPicPr>
        <p:blipFill>
          <a:blip r:embed="rId3"/>
          <a:stretch>
            <a:fillRect/>
          </a:stretch>
        </p:blipFill>
        <p:spPr>
          <a:xfrm>
            <a:off x="1435933" y="3718012"/>
            <a:ext cx="156797" cy="142144"/>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676123E2-817F-43E8-A3D0-A9F07936C0E2}"/>
              </a:ext>
            </a:extLst>
          </p:cNvPr>
          <p:cNvPicPr>
            <a:picLocks noChangeAspect="1"/>
          </p:cNvPicPr>
          <p:nvPr/>
        </p:nvPicPr>
        <p:blipFill>
          <a:blip r:embed="rId3"/>
          <a:stretch>
            <a:fillRect/>
          </a:stretch>
        </p:blipFill>
        <p:spPr>
          <a:xfrm>
            <a:off x="2237517" y="4402434"/>
            <a:ext cx="156797" cy="142144"/>
          </a:xfrm>
          <a:prstGeom prst="rect">
            <a:avLst/>
          </a:prstGeom>
        </p:spPr>
      </p:pic>
      <p:pic>
        <p:nvPicPr>
          <p:cNvPr id="15" name="Picture 15" descr="A close up of a logo&#10;&#10;Description generated with very high confidence">
            <a:extLst>
              <a:ext uri="{FF2B5EF4-FFF2-40B4-BE49-F238E27FC236}">
                <a16:creationId xmlns:a16="http://schemas.microsoft.com/office/drawing/2014/main" xmlns="" id="{1E485507-C18F-432B-B1D1-909C9A1DE7C8}"/>
              </a:ext>
            </a:extLst>
          </p:cNvPr>
          <p:cNvPicPr>
            <a:picLocks noChangeAspect="1"/>
          </p:cNvPicPr>
          <p:nvPr/>
        </p:nvPicPr>
        <p:blipFill>
          <a:blip r:embed="rId4"/>
          <a:stretch>
            <a:fillRect/>
          </a:stretch>
        </p:blipFill>
        <p:spPr>
          <a:xfrm>
            <a:off x="-767938" y="2092416"/>
            <a:ext cx="13698186" cy="995778"/>
          </a:xfrm>
          <a:prstGeom prst="rect">
            <a:avLst/>
          </a:prstGeom>
        </p:spPr>
      </p:pic>
    </p:spTree>
    <p:extLst>
      <p:ext uri="{BB962C8B-B14F-4D97-AF65-F5344CB8AC3E}">
        <p14:creationId xmlns:p14="http://schemas.microsoft.com/office/powerpoint/2010/main" val="311089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A0DCE19-9E37-436B-97A4-9B49B7B9470A}"/>
              </a:ext>
            </a:extLst>
          </p:cNvPr>
          <p:cNvSpPr txBox="1"/>
          <p:nvPr/>
        </p:nvSpPr>
        <p:spPr>
          <a:xfrm>
            <a:off x="6709016" y="5180030"/>
            <a:ext cx="3064514"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Franklin Gothic Medium"/>
                <a:ea typeface="+mn-lt"/>
                <a:cs typeface="+mn-lt"/>
              </a:rPr>
              <a:t>What ideas could be taken forward?</a:t>
            </a:r>
            <a:endParaRPr lang="en-US" dirty="0">
              <a:solidFill>
                <a:schemeClr val="bg1"/>
              </a:solidFill>
            </a:endParaRPr>
          </a:p>
        </p:txBody>
      </p:sp>
      <p:pic>
        <p:nvPicPr>
          <p:cNvPr id="17" name="Picture 16">
            <a:extLst>
              <a:ext uri="{FF2B5EF4-FFF2-40B4-BE49-F238E27FC236}">
                <a16:creationId xmlns:a16="http://schemas.microsoft.com/office/drawing/2014/main" xmlns="" id="{C77D2114-AA90-4B71-AAE4-83EDF84E448A}"/>
              </a:ext>
            </a:extLst>
          </p:cNvPr>
          <p:cNvPicPr>
            <a:picLocks noChangeAspect="1"/>
          </p:cNvPicPr>
          <p:nvPr/>
        </p:nvPicPr>
        <p:blipFill>
          <a:blip r:embed="rId4"/>
          <a:stretch>
            <a:fillRect/>
          </a:stretch>
        </p:blipFill>
        <p:spPr>
          <a:xfrm rot="20700000">
            <a:off x="7994051" y="4234375"/>
            <a:ext cx="1325880" cy="941330"/>
          </a:xfrm>
          <a:prstGeom prst="rect">
            <a:avLst/>
          </a:prstGeom>
        </p:spPr>
      </p:pic>
      <p:pic>
        <p:nvPicPr>
          <p:cNvPr id="18" name="Picture 18" descr="A screenshot of a cell phone&#10;&#10;Description generated with high confidence">
            <a:extLst>
              <a:ext uri="{FF2B5EF4-FFF2-40B4-BE49-F238E27FC236}">
                <a16:creationId xmlns:a16="http://schemas.microsoft.com/office/drawing/2014/main" xmlns="" id="{EBE7612D-98F5-4F5B-98EC-EE5109B61A2C}"/>
              </a:ext>
            </a:extLst>
          </p:cNvPr>
          <p:cNvPicPr>
            <a:picLocks noChangeAspect="1"/>
          </p:cNvPicPr>
          <p:nvPr/>
        </p:nvPicPr>
        <p:blipFill>
          <a:blip r:embed="rId5"/>
          <a:stretch>
            <a:fillRect/>
          </a:stretch>
        </p:blipFill>
        <p:spPr>
          <a:xfrm rot="-360000">
            <a:off x="895966" y="2337178"/>
            <a:ext cx="2104902" cy="2969401"/>
          </a:xfrm>
          <a:prstGeom prst="rect">
            <a:avLst/>
          </a:prstGeom>
        </p:spPr>
      </p:pic>
      <p:pic>
        <p:nvPicPr>
          <p:cNvPr id="20" name="Picture 20" descr="A screenshot of a cell phone&#10;&#10;Description generated with high confidence">
            <a:extLst>
              <a:ext uri="{FF2B5EF4-FFF2-40B4-BE49-F238E27FC236}">
                <a16:creationId xmlns:a16="http://schemas.microsoft.com/office/drawing/2014/main" xmlns="" id="{E4231773-AEE0-4F3E-AAB3-D52C1FE9610B}"/>
              </a:ext>
            </a:extLst>
          </p:cNvPr>
          <p:cNvPicPr>
            <a:picLocks noChangeAspect="1"/>
          </p:cNvPicPr>
          <p:nvPr/>
        </p:nvPicPr>
        <p:blipFill>
          <a:blip r:embed="rId6"/>
          <a:stretch>
            <a:fillRect/>
          </a:stretch>
        </p:blipFill>
        <p:spPr>
          <a:xfrm rot="300000">
            <a:off x="2951201" y="2221362"/>
            <a:ext cx="2297876" cy="3249877"/>
          </a:xfrm>
          <a:prstGeom prst="rect">
            <a:avLst/>
          </a:prstGeom>
        </p:spPr>
      </p:pic>
      <p:pic>
        <p:nvPicPr>
          <p:cNvPr id="24" name="Picture 24" descr="A screenshot of a cell phone&#10;&#10;Description generated with high confidence">
            <a:extLst>
              <a:ext uri="{FF2B5EF4-FFF2-40B4-BE49-F238E27FC236}">
                <a16:creationId xmlns:a16="http://schemas.microsoft.com/office/drawing/2014/main" xmlns="" id="{942056E0-FAAE-49DC-85F3-F74708FA7DE0}"/>
              </a:ext>
            </a:extLst>
          </p:cNvPr>
          <p:cNvPicPr>
            <a:picLocks noChangeAspect="1"/>
          </p:cNvPicPr>
          <p:nvPr/>
        </p:nvPicPr>
        <p:blipFill>
          <a:blip r:embed="rId7"/>
          <a:stretch>
            <a:fillRect/>
          </a:stretch>
        </p:blipFill>
        <p:spPr>
          <a:xfrm rot="-300000">
            <a:off x="9632868" y="1314339"/>
            <a:ext cx="2233551" cy="3157427"/>
          </a:xfrm>
          <a:prstGeom prst="rect">
            <a:avLst/>
          </a:prstGeom>
        </p:spPr>
      </p:pic>
      <p:pic>
        <p:nvPicPr>
          <p:cNvPr id="26" name="Picture 26" descr="A screenshot of a cell phone&#10;&#10;Description generated with high confidence">
            <a:extLst>
              <a:ext uri="{FF2B5EF4-FFF2-40B4-BE49-F238E27FC236}">
                <a16:creationId xmlns:a16="http://schemas.microsoft.com/office/drawing/2014/main" xmlns="" id="{508A82F3-7009-4BC7-BF18-DD8A21DB8124}"/>
              </a:ext>
            </a:extLst>
          </p:cNvPr>
          <p:cNvPicPr>
            <a:picLocks noChangeAspect="1"/>
          </p:cNvPicPr>
          <p:nvPr/>
        </p:nvPicPr>
        <p:blipFill>
          <a:blip r:embed="rId8"/>
          <a:stretch>
            <a:fillRect/>
          </a:stretch>
        </p:blipFill>
        <p:spPr>
          <a:xfrm rot="-420000">
            <a:off x="7456555" y="425252"/>
            <a:ext cx="2401785" cy="3398318"/>
          </a:xfrm>
          <a:prstGeom prst="rect">
            <a:avLst/>
          </a:prstGeom>
        </p:spPr>
      </p:pic>
      <p:pic>
        <p:nvPicPr>
          <p:cNvPr id="22" name="Picture 22" descr="A screenshot of a cell phone&#10;&#10;Description generated with high confidence">
            <a:extLst>
              <a:ext uri="{FF2B5EF4-FFF2-40B4-BE49-F238E27FC236}">
                <a16:creationId xmlns:a16="http://schemas.microsoft.com/office/drawing/2014/main" xmlns="" id="{502080EF-9062-43AD-B816-856AB931478C}"/>
              </a:ext>
            </a:extLst>
          </p:cNvPr>
          <p:cNvPicPr>
            <a:picLocks noChangeAspect="1"/>
          </p:cNvPicPr>
          <p:nvPr/>
        </p:nvPicPr>
        <p:blipFill>
          <a:blip r:embed="rId9"/>
          <a:stretch>
            <a:fillRect/>
          </a:stretch>
        </p:blipFill>
        <p:spPr>
          <a:xfrm rot="480000">
            <a:off x="5188798" y="759955"/>
            <a:ext cx="2787733" cy="39525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451C36C0-6F8C-4BD8-BCA5-F29567EB8239}"/>
              </a:ext>
            </a:extLst>
          </p:cNvPr>
          <p:cNvPicPr>
            <a:picLocks noChangeAspect="1"/>
          </p:cNvPicPr>
          <p:nvPr/>
        </p:nvPicPr>
        <p:blipFill>
          <a:blip r:embed="rId10"/>
          <a:stretch>
            <a:fillRect/>
          </a:stretch>
        </p:blipFill>
        <p:spPr>
          <a:xfrm rot="-120000">
            <a:off x="476307" y="-78545"/>
            <a:ext cx="5175547" cy="2893743"/>
          </a:xfrm>
          <a:prstGeom prst="rect">
            <a:avLst/>
          </a:prstGeom>
        </p:spPr>
      </p:pic>
      <p:sp>
        <p:nvSpPr>
          <p:cNvPr id="6" name="TextBox 2">
            <a:extLst>
              <a:ext uri="{FF2B5EF4-FFF2-40B4-BE49-F238E27FC236}">
                <a16:creationId xmlns:a16="http://schemas.microsoft.com/office/drawing/2014/main" xmlns="" id="{33B0B2BD-9C63-42AB-83B7-81D9104A6ECE}"/>
              </a:ext>
            </a:extLst>
          </p:cNvPr>
          <p:cNvSpPr txBox="1"/>
          <p:nvPr/>
        </p:nvSpPr>
        <p:spPr>
          <a:xfrm rot="21300000">
            <a:off x="737826" y="863983"/>
            <a:ext cx="640146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i="1" dirty="0">
                <a:solidFill>
                  <a:schemeClr val="bg1"/>
                </a:solidFill>
                <a:latin typeface="Franklin Gothic Medium"/>
                <a:ea typeface="+mn-lt"/>
                <a:cs typeface="+mn-lt"/>
              </a:rPr>
              <a:t>Silent discussion</a:t>
            </a:r>
            <a:endParaRPr lang="en-US" sz="4800">
              <a:solidFill>
                <a:schemeClr val="bg1"/>
              </a:solidFill>
              <a:cs typeface="Calibri"/>
            </a:endParaRPr>
          </a:p>
        </p:txBody>
      </p:sp>
    </p:spTree>
    <p:extLst>
      <p:ext uri="{BB962C8B-B14F-4D97-AF65-F5344CB8AC3E}">
        <p14:creationId xmlns:p14="http://schemas.microsoft.com/office/powerpoint/2010/main" val="1370270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close up of a logo&#10;&#10;Description generated with very high confidence">
            <a:extLst>
              <a:ext uri="{FF2B5EF4-FFF2-40B4-BE49-F238E27FC236}">
                <a16:creationId xmlns:a16="http://schemas.microsoft.com/office/drawing/2014/main" xmlns="" id="{EFEC9B0E-FCAC-46D7-8370-C43220D0A1DB}"/>
              </a:ext>
            </a:extLst>
          </p:cNvPr>
          <p:cNvPicPr>
            <a:picLocks noChangeAspect="1"/>
          </p:cNvPicPr>
          <p:nvPr/>
        </p:nvPicPr>
        <p:blipFill>
          <a:blip r:embed="rId2"/>
          <a:stretch>
            <a:fillRect/>
          </a:stretch>
        </p:blipFill>
        <p:spPr>
          <a:xfrm>
            <a:off x="1874321" y="591763"/>
            <a:ext cx="8458200" cy="4947110"/>
          </a:xfrm>
          <a:prstGeom prst="rect">
            <a:avLst/>
          </a:prstGeom>
        </p:spPr>
      </p:pic>
    </p:spTree>
    <p:extLst>
      <p:ext uri="{BB962C8B-B14F-4D97-AF65-F5344CB8AC3E}">
        <p14:creationId xmlns:p14="http://schemas.microsoft.com/office/powerpoint/2010/main" val="4020867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TotalTime>
  <Words>252</Words>
  <Application>Microsoft Office PowerPoint</Application>
  <PresentationFormat>Custom</PresentationFormat>
  <Paragraphs>50</Paragraphs>
  <Slides>9</Slides>
  <Notes>4</Notes>
  <HiddenSlides>2</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Anthony</dc:creator>
  <cp:lastModifiedBy>The Salvation Army</cp:lastModifiedBy>
  <cp:revision>587</cp:revision>
  <dcterms:created xsi:type="dcterms:W3CDTF">2013-07-15T20:26:40Z</dcterms:created>
  <dcterms:modified xsi:type="dcterms:W3CDTF">2019-06-27T07:47:48Z</dcterms:modified>
</cp:coreProperties>
</file>