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61" r:id="rId5"/>
    <p:sldId id="262" r:id="rId6"/>
    <p:sldId id="266" r:id="rId7"/>
    <p:sldId id="267" r:id="rId8"/>
    <p:sldId id="269" r:id="rId9"/>
    <p:sldId id="268" r:id="rId10"/>
    <p:sldId id="270" r:id="rId11"/>
    <p:sldId id="271" r:id="rId12"/>
    <p:sldId id="272" r:id="rId13"/>
    <p:sldId id="273" r:id="rId14"/>
    <p:sldId id="274" r:id="rId15"/>
    <p:sldId id="275" r:id="rId16"/>
    <p:sldId id="263" r:id="rId17"/>
    <p:sldId id="264" r:id="rId18"/>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1F4255F-960B-4B20-AC8C-CD7BD57FFD75}" type="datetimeFigureOut">
              <a:rPr lang="en-GB" smtClean="0"/>
              <a:t>29/11/2019</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166247A-301D-499F-AF18-24686F5AF604}" type="slidenum">
              <a:rPr lang="en-GB" smtClean="0"/>
              <a:t>‹#›</a:t>
            </a:fld>
            <a:endParaRPr lang="en-GB"/>
          </a:p>
        </p:txBody>
      </p:sp>
    </p:spTree>
    <p:extLst>
      <p:ext uri="{BB962C8B-B14F-4D97-AF65-F5344CB8AC3E}">
        <p14:creationId xmlns:p14="http://schemas.microsoft.com/office/powerpoint/2010/main" val="2765649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2BF85152-C822-4306-8759-92F5285D48AA}" type="datetimeFigureOut">
              <a:rPr lang="en-GB" smtClean="0"/>
              <a:t>29/11/2019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02D314D5-5848-46B4-95DA-FB2355B1A41B}" type="slidenum">
              <a:rPr lang="en-GB" smtClean="0"/>
              <a:t>‹#›</a:t>
            </a:fld>
            <a:endParaRPr lang="en-GB"/>
          </a:p>
        </p:txBody>
      </p:sp>
    </p:spTree>
    <p:extLst>
      <p:ext uri="{BB962C8B-B14F-4D97-AF65-F5344CB8AC3E}">
        <p14:creationId xmlns:p14="http://schemas.microsoft.com/office/powerpoint/2010/main" val="3442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D314D5-5848-46B4-95DA-FB2355B1A41B}" type="slidenum">
              <a:rPr lang="en-GB" smtClean="0"/>
              <a:t>2</a:t>
            </a:fld>
            <a:endParaRPr lang="en-GB"/>
          </a:p>
        </p:txBody>
      </p:sp>
    </p:spTree>
    <p:extLst>
      <p:ext uri="{BB962C8B-B14F-4D97-AF65-F5344CB8AC3E}">
        <p14:creationId xmlns:p14="http://schemas.microsoft.com/office/powerpoint/2010/main" val="31830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D314D5-5848-46B4-95DA-FB2355B1A41B}" type="slidenum">
              <a:rPr lang="en-GB" smtClean="0"/>
              <a:t>4</a:t>
            </a:fld>
            <a:endParaRPr lang="en-GB"/>
          </a:p>
        </p:txBody>
      </p:sp>
    </p:spTree>
    <p:extLst>
      <p:ext uri="{BB962C8B-B14F-4D97-AF65-F5344CB8AC3E}">
        <p14:creationId xmlns:p14="http://schemas.microsoft.com/office/powerpoint/2010/main" val="318301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D314D5-5848-46B4-95DA-FB2355B1A41B}" type="slidenum">
              <a:rPr lang="en-GB" smtClean="0"/>
              <a:t>5</a:t>
            </a:fld>
            <a:endParaRPr lang="en-GB"/>
          </a:p>
        </p:txBody>
      </p:sp>
    </p:spTree>
    <p:extLst>
      <p:ext uri="{BB962C8B-B14F-4D97-AF65-F5344CB8AC3E}">
        <p14:creationId xmlns:p14="http://schemas.microsoft.com/office/powerpoint/2010/main" val="318301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D314D5-5848-46B4-95DA-FB2355B1A41B}" type="slidenum">
              <a:rPr lang="en-GB" smtClean="0"/>
              <a:t>10</a:t>
            </a:fld>
            <a:endParaRPr lang="en-GB"/>
          </a:p>
        </p:txBody>
      </p:sp>
    </p:spTree>
    <p:extLst>
      <p:ext uri="{BB962C8B-B14F-4D97-AF65-F5344CB8AC3E}">
        <p14:creationId xmlns:p14="http://schemas.microsoft.com/office/powerpoint/2010/main" val="226459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D314D5-5848-46B4-95DA-FB2355B1A41B}" type="slidenum">
              <a:rPr lang="en-GB" smtClean="0"/>
              <a:t>17</a:t>
            </a:fld>
            <a:endParaRPr lang="en-GB"/>
          </a:p>
        </p:txBody>
      </p:sp>
    </p:spTree>
    <p:extLst>
      <p:ext uri="{BB962C8B-B14F-4D97-AF65-F5344CB8AC3E}">
        <p14:creationId xmlns:p14="http://schemas.microsoft.com/office/powerpoint/2010/main" val="318301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2608AB-64C7-4F59-8A86-6B4593BDA9EC}"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227669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2608AB-64C7-4F59-8A86-6B4593BDA9EC}"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245440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2608AB-64C7-4F59-8A86-6B4593BDA9EC}"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109700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2608AB-64C7-4F59-8A86-6B4593BDA9EC}"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213742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608AB-64C7-4F59-8A86-6B4593BDA9EC}"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133110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2608AB-64C7-4F59-8A86-6B4593BDA9EC}"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315033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2608AB-64C7-4F59-8A86-6B4593BDA9EC}" type="datetimeFigureOut">
              <a:rPr lang="en-GB" smtClean="0"/>
              <a:t>29/11/2019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154042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2608AB-64C7-4F59-8A86-6B4593BDA9EC}" type="datetimeFigureOut">
              <a:rPr lang="en-GB" smtClean="0"/>
              <a:t>29/11/2019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16307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08AB-64C7-4F59-8A86-6B4593BDA9EC}" type="datetimeFigureOut">
              <a:rPr lang="en-GB" smtClean="0"/>
              <a:t>29/11/2019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412441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08AB-64C7-4F59-8A86-6B4593BDA9EC}"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358312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08AB-64C7-4F59-8A86-6B4593BDA9EC}"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EDE45-DE5F-4A63-BC0D-7CEBE509E09F}" type="slidenum">
              <a:rPr lang="en-GB" smtClean="0"/>
              <a:t>‹#›</a:t>
            </a:fld>
            <a:endParaRPr lang="en-GB"/>
          </a:p>
        </p:txBody>
      </p:sp>
    </p:spTree>
    <p:extLst>
      <p:ext uri="{BB962C8B-B14F-4D97-AF65-F5344CB8AC3E}">
        <p14:creationId xmlns:p14="http://schemas.microsoft.com/office/powerpoint/2010/main" val="178757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08AB-64C7-4F59-8A86-6B4593BDA9EC}" type="datetimeFigureOut">
              <a:rPr lang="en-GB" smtClean="0"/>
              <a:t>29/11/2019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EDE45-DE5F-4A63-BC0D-7CEBE509E09F}" type="slidenum">
              <a:rPr lang="en-GB" smtClean="0"/>
              <a:t>‹#›</a:t>
            </a:fld>
            <a:endParaRPr lang="en-GB"/>
          </a:p>
        </p:txBody>
      </p:sp>
    </p:spTree>
    <p:extLst>
      <p:ext uri="{BB962C8B-B14F-4D97-AF65-F5344CB8AC3E}">
        <p14:creationId xmlns:p14="http://schemas.microsoft.com/office/powerpoint/2010/main" val="128902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tx2">
              <a:lumMod val="75000"/>
            </a:schemeClr>
          </a:fgClr>
          <a:bgClr>
            <a:schemeClr val="accent1">
              <a:lumMod val="60000"/>
              <a:lumOff val="40000"/>
            </a:schemeClr>
          </a:bgClr>
        </a:pattFill>
        <a:effectLst/>
      </p:bgPr>
    </p:bg>
    <p:spTree>
      <p:nvGrpSpPr>
        <p:cNvPr id="1" name=""/>
        <p:cNvGrpSpPr/>
        <p:nvPr/>
      </p:nvGrpSpPr>
      <p:grpSpPr>
        <a:xfrm>
          <a:off x="0" y="0"/>
          <a:ext cx="0" cy="0"/>
          <a:chOff x="0" y="0"/>
          <a:chExt cx="0" cy="0"/>
        </a:xfrm>
      </p:grpSpPr>
      <p:pic>
        <p:nvPicPr>
          <p:cNvPr id="1026" name="Picture 2" descr="N:\Communications Service\Schools and Colleges\PICTURES &amp; FONTS\History\William and Catherine\CB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489" y="732756"/>
            <a:ext cx="3660541" cy="49495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5491" y="5772992"/>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308304" y="5824585"/>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solidFill>
                  <a:schemeClr val="bg1"/>
                </a:solidFill>
                <a:latin typeface="Trebuchet MS" pitchFamily="34" charset="0"/>
              </a:rPr>
              <a:t>Schools and</a:t>
            </a:r>
          </a:p>
          <a:p>
            <a:pPr>
              <a:spcBef>
                <a:spcPct val="0"/>
              </a:spcBef>
              <a:buFontTx/>
              <a:buNone/>
            </a:pPr>
            <a:r>
              <a:rPr lang="en-GB" altLang="en-US" sz="1800" dirty="0">
                <a:solidFill>
                  <a:schemeClr val="bg1"/>
                </a:solidFill>
                <a:latin typeface="Trebuchet MS" pitchFamily="34" charset="0"/>
              </a:rPr>
              <a:t>Colleges</a:t>
            </a:r>
          </a:p>
          <a:p>
            <a:pPr>
              <a:spcBef>
                <a:spcPct val="0"/>
              </a:spcBef>
              <a:buFontTx/>
              <a:buNone/>
            </a:pPr>
            <a:r>
              <a:rPr lang="en-GB" altLang="en-US" sz="1800" dirty="0">
                <a:solidFill>
                  <a:schemeClr val="bg1"/>
                </a:solidFill>
                <a:latin typeface="Trebuchet MS" pitchFamily="34" charset="0"/>
              </a:rPr>
              <a:t>Unit</a:t>
            </a:r>
          </a:p>
        </p:txBody>
      </p:sp>
      <p:sp>
        <p:nvSpPr>
          <p:cNvPr id="11" name="Frame 10"/>
          <p:cNvSpPr/>
          <p:nvPr/>
        </p:nvSpPr>
        <p:spPr>
          <a:xfrm>
            <a:off x="341784" y="260648"/>
            <a:ext cx="4211960" cy="5715096"/>
          </a:xfrm>
          <a:prstGeom prst="fram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Subtitle 5"/>
          <p:cNvSpPr txBox="1">
            <a:spLocks/>
          </p:cNvSpPr>
          <p:nvPr/>
        </p:nvSpPr>
        <p:spPr>
          <a:xfrm>
            <a:off x="4716016" y="1844824"/>
            <a:ext cx="4230588" cy="3476232"/>
          </a:xfrm>
          <a:prstGeom prst="wedgeRoundRectCallout">
            <a:avLst>
              <a:gd name="adj1" fmla="val -88441"/>
              <a:gd name="adj2" fmla="val -3010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400" b="1" dirty="0" smtClean="0">
                <a:solidFill>
                  <a:schemeClr val="tx2">
                    <a:lumMod val="75000"/>
                  </a:schemeClr>
                </a:solidFill>
                <a:latin typeface="DilleniaUPC" panose="02020603050405020304" pitchFamily="18" charset="-34"/>
                <a:ea typeface="Arial Unicode MS" panose="020B0604020202020204" pitchFamily="34" charset="-128"/>
                <a:cs typeface="DilleniaUPC" panose="02020603050405020304" pitchFamily="18" charset="-34"/>
              </a:rPr>
              <a:t>If we are to </a:t>
            </a:r>
            <a:r>
              <a:rPr lang="en-GB" sz="4400" b="1" dirty="0" smtClean="0">
                <a:solidFill>
                  <a:schemeClr val="tx2">
                    <a:lumMod val="75000"/>
                  </a:schemeClr>
                </a:solidFill>
                <a:latin typeface="DilleniaUPC" panose="02020603050405020304" pitchFamily="18" charset="-34"/>
                <a:ea typeface="Arial Unicode MS" panose="020B0604020202020204" pitchFamily="34" charset="-128"/>
                <a:cs typeface="DilleniaUPC" panose="02020603050405020304" pitchFamily="18" charset="-34"/>
              </a:rPr>
              <a:t>better the </a:t>
            </a:r>
            <a:r>
              <a:rPr lang="en-GB" sz="4400" b="1" dirty="0" smtClean="0">
                <a:solidFill>
                  <a:schemeClr val="tx2">
                    <a:lumMod val="75000"/>
                  </a:schemeClr>
                </a:solidFill>
                <a:latin typeface="DilleniaUPC" panose="02020603050405020304" pitchFamily="18" charset="-34"/>
                <a:ea typeface="Arial Unicode MS" panose="020B0604020202020204" pitchFamily="34" charset="-128"/>
                <a:cs typeface="DilleniaUPC" panose="02020603050405020304" pitchFamily="18" charset="-34"/>
              </a:rPr>
              <a:t>future we must disturb the present</a:t>
            </a:r>
            <a:endParaRPr lang="en-GB" sz="4400" b="1" dirty="0">
              <a:solidFill>
                <a:schemeClr val="tx2">
                  <a:lumMod val="75000"/>
                </a:schemeClr>
              </a:solidFill>
              <a:latin typeface="DilleniaUPC" panose="02020603050405020304" pitchFamily="18" charset="-34"/>
              <a:ea typeface="Arial Unicode MS" panose="020B0604020202020204" pitchFamily="34" charset="-128"/>
              <a:cs typeface="DilleniaUPC" panose="02020603050405020304" pitchFamily="18" charset="-34"/>
            </a:endParaRPr>
          </a:p>
        </p:txBody>
      </p:sp>
      <p:sp>
        <p:nvSpPr>
          <p:cNvPr id="15" name="Rounded Rectangle 14"/>
          <p:cNvSpPr/>
          <p:nvPr/>
        </p:nvSpPr>
        <p:spPr>
          <a:xfrm>
            <a:off x="503548" y="5647146"/>
            <a:ext cx="3852428" cy="1152958"/>
          </a:xfrm>
          <a:prstGeom prst="roundRect">
            <a:avLst/>
          </a:prstGeom>
          <a:solidFill>
            <a:schemeClr val="bg2">
              <a:lumMod val="90000"/>
            </a:schemeClr>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DilleniaUPC" panose="02020603050405020304" pitchFamily="18" charset="-34"/>
                <a:cs typeface="DilleniaUPC" panose="02020603050405020304" pitchFamily="18" charset="-34"/>
              </a:rPr>
              <a:t>Catherine Booth</a:t>
            </a:r>
            <a:endParaRPr lang="en-GB" sz="4400" b="1" dirty="0">
              <a:solidFill>
                <a:schemeClr val="tx1"/>
              </a:solidFill>
              <a:latin typeface="DilleniaUPC" panose="02020603050405020304" pitchFamily="18" charset="-34"/>
              <a:cs typeface="DilleniaUPC" panose="02020603050405020304" pitchFamily="18" charset="-34"/>
            </a:endParaRPr>
          </a:p>
        </p:txBody>
      </p:sp>
      <p:sp>
        <p:nvSpPr>
          <p:cNvPr id="16" name="Title 5"/>
          <p:cNvSpPr txBox="1">
            <a:spLocks/>
          </p:cNvSpPr>
          <p:nvPr/>
        </p:nvSpPr>
        <p:spPr>
          <a:xfrm>
            <a:off x="4932039" y="332656"/>
            <a:ext cx="3384377" cy="950867"/>
          </a:xfrm>
          <a:prstGeom prst="roundRect">
            <a:avLst/>
          </a:prstGeom>
          <a:solidFill>
            <a:schemeClr val="bg1"/>
          </a:solidFill>
          <a:ln w="73025" cap="flat" cmpd="tri"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schemeClr val="tx1"/>
                </a:solidFill>
                <a:latin typeface="DilleniaUPC" panose="02020603050405020304" pitchFamily="18" charset="-34"/>
                <a:cs typeface="DilleniaUPC" panose="02020603050405020304" pitchFamily="18" charset="-34"/>
              </a:rPr>
              <a:t>Starter </a:t>
            </a:r>
            <a:endParaRPr lang="en-GB" b="1" dirty="0">
              <a:solidFill>
                <a:schemeClr val="tx1"/>
              </a:solidFill>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394072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1187624" y="188640"/>
            <a:ext cx="3587687" cy="864096"/>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7344308" y="5640833"/>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solidFill>
                  <a:schemeClr val="bg1"/>
                </a:solidFill>
                <a:latin typeface="Trebuchet MS" pitchFamily="34" charset="0"/>
              </a:rPr>
              <a:t>Schools and</a:t>
            </a:r>
          </a:p>
          <a:p>
            <a:pPr>
              <a:spcBef>
                <a:spcPct val="0"/>
              </a:spcBef>
              <a:buFontTx/>
              <a:buNone/>
            </a:pPr>
            <a:r>
              <a:rPr lang="en-GB" altLang="en-US" sz="1800" dirty="0">
                <a:solidFill>
                  <a:schemeClr val="bg1"/>
                </a:solidFill>
                <a:latin typeface="Trebuchet MS" pitchFamily="34" charset="0"/>
              </a:rPr>
              <a:t>Colleges</a:t>
            </a:r>
          </a:p>
          <a:p>
            <a:pPr>
              <a:spcBef>
                <a:spcPct val="0"/>
              </a:spcBef>
              <a:buFontTx/>
              <a:buNone/>
            </a:pPr>
            <a:r>
              <a:rPr lang="en-GB" altLang="en-US" sz="1800" dirty="0">
                <a:solidFill>
                  <a:schemeClr val="bg1"/>
                </a:solidFill>
                <a:latin typeface="Trebuchet MS" pitchFamily="34" charset="0"/>
              </a:rPr>
              <a:t>Unit</a:t>
            </a:r>
          </a:p>
        </p:txBody>
      </p:sp>
      <p:sp>
        <p:nvSpPr>
          <p:cNvPr id="3" name="Rounded Rectangle 2"/>
          <p:cNvSpPr/>
          <p:nvPr/>
        </p:nvSpPr>
        <p:spPr>
          <a:xfrm>
            <a:off x="251520" y="1340768"/>
            <a:ext cx="4104456" cy="4896544"/>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50000"/>
                  </a:schemeClr>
                </a:solidFill>
              </a:rPr>
              <a:t>Romans 16:1–2</a:t>
            </a:r>
          </a:p>
          <a:p>
            <a:pPr algn="ctr"/>
            <a:endParaRPr lang="en-GB" sz="2400" b="1" dirty="0">
              <a:solidFill>
                <a:schemeClr val="accent1">
                  <a:lumMod val="50000"/>
                </a:schemeClr>
              </a:solidFill>
            </a:endParaRPr>
          </a:p>
          <a:p>
            <a:pPr algn="ctr"/>
            <a:r>
              <a:rPr lang="en-GB" sz="2400" b="1" dirty="0">
                <a:solidFill>
                  <a:schemeClr val="accent1">
                    <a:lumMod val="50000"/>
                  </a:schemeClr>
                </a:solidFill>
              </a:rPr>
              <a:t>I commend to you our sister Phoebe, a deacon of the church in </a:t>
            </a:r>
            <a:r>
              <a:rPr lang="en-GB" sz="2400" b="1" dirty="0" err="1">
                <a:solidFill>
                  <a:schemeClr val="accent1">
                    <a:lumMod val="50000"/>
                  </a:schemeClr>
                </a:solidFill>
              </a:rPr>
              <a:t>Cenchreae</a:t>
            </a:r>
            <a:r>
              <a:rPr lang="en-GB" sz="2400" b="1" dirty="0">
                <a:solidFill>
                  <a:schemeClr val="accent1">
                    <a:lumMod val="50000"/>
                  </a:schemeClr>
                </a:solidFill>
              </a:rPr>
              <a:t>. I ask you to receive her in the Lord in a way worthy of his people and to give her any help she may need from you, for she has been the benefactor of many people, including me.</a:t>
            </a:r>
          </a:p>
        </p:txBody>
      </p:sp>
      <p:sp>
        <p:nvSpPr>
          <p:cNvPr id="7" name="Rounded Rectangle 6"/>
          <p:cNvSpPr/>
          <p:nvPr/>
        </p:nvSpPr>
        <p:spPr>
          <a:xfrm>
            <a:off x="4865128" y="605338"/>
            <a:ext cx="4032448" cy="5544615"/>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rPr>
              <a:t>Catherine claims that the way the Apostle Paul speaks of Phoebe shows that she was a leader or preacher of the Gospel. The Greek word translated ‘deacon’ (</a:t>
            </a:r>
            <a:r>
              <a:rPr lang="en-GB" sz="2400" b="1" dirty="0" err="1">
                <a:solidFill>
                  <a:schemeClr val="bg1">
                    <a:lumMod val="95000"/>
                  </a:schemeClr>
                </a:solidFill>
              </a:rPr>
              <a:t>διάκονος</a:t>
            </a:r>
            <a:r>
              <a:rPr lang="en-GB" sz="2400" b="1" dirty="0">
                <a:solidFill>
                  <a:schemeClr val="bg1">
                    <a:lumMod val="95000"/>
                  </a:schemeClr>
                </a:solidFill>
              </a:rPr>
              <a:t>) is used for Phoebe and this same word was also used for the apostles and for Jesus himself.</a:t>
            </a:r>
            <a:endParaRPr lang="en-GB" sz="2400" b="1" dirty="0" smtClean="0">
              <a:solidFill>
                <a:schemeClr val="bg1">
                  <a:lumMod val="95000"/>
                </a:schemeClr>
              </a:solidFill>
            </a:endParaRPr>
          </a:p>
        </p:txBody>
      </p:sp>
      <p:sp>
        <p:nvSpPr>
          <p:cNvPr id="8" name="Right Arrow 7"/>
          <p:cNvSpPr/>
          <p:nvPr/>
        </p:nvSpPr>
        <p:spPr>
          <a:xfrm>
            <a:off x="4139952" y="2564904"/>
            <a:ext cx="1008112" cy="64807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369" y="5479635"/>
            <a:ext cx="957317" cy="124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ivot">
          <a:fgClr>
            <a:schemeClr val="tx1">
              <a:lumMod val="85000"/>
              <a:lumOff val="1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696281" y="188640"/>
            <a:ext cx="3587687" cy="864096"/>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1520" y="1556792"/>
            <a:ext cx="3600400" cy="4824536"/>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 Corinthians 11:3–6,13–15</a:t>
            </a:r>
          </a:p>
          <a:p>
            <a:pPr algn="ctr"/>
            <a:endParaRPr lang="en-GB" b="1" dirty="0">
              <a:solidFill>
                <a:schemeClr val="accent1">
                  <a:lumMod val="50000"/>
                </a:schemeClr>
              </a:solidFill>
            </a:endParaRPr>
          </a:p>
          <a:p>
            <a:pPr algn="ctr"/>
            <a:r>
              <a:rPr lang="en-GB" b="1" dirty="0" smtClean="0">
                <a:solidFill>
                  <a:schemeClr val="accent1">
                    <a:lumMod val="50000"/>
                  </a:schemeClr>
                </a:solidFill>
              </a:rPr>
              <a:t>…Every </a:t>
            </a:r>
            <a:r>
              <a:rPr lang="en-GB" b="1" dirty="0">
                <a:solidFill>
                  <a:schemeClr val="accent1">
                    <a:lumMod val="50000"/>
                  </a:schemeClr>
                </a:solidFill>
              </a:rPr>
              <a:t>man who prays or prophesies with his head covered dishonours his head. But every woman who prays or prophesies with her head uncovered dishonours her head – it is the same as having her head shaved. For if a woman does not cover her head, she might as well have her hair cut off; but if it is a disgrace for a woman to have her hair cut off or her head shaved, then she should cover her head</a:t>
            </a:r>
            <a:r>
              <a:rPr lang="en-GB" b="1" dirty="0" smtClean="0">
                <a:solidFill>
                  <a:schemeClr val="accent1">
                    <a:lumMod val="50000"/>
                  </a:schemeClr>
                </a:solidFill>
              </a:rPr>
              <a:t>…..</a:t>
            </a:r>
            <a:endParaRPr lang="en-GB" b="1" dirty="0">
              <a:solidFill>
                <a:schemeClr val="accent1">
                  <a:lumMod val="50000"/>
                </a:schemeClr>
              </a:solidFill>
            </a:endParaRPr>
          </a:p>
        </p:txBody>
      </p:sp>
      <p:sp>
        <p:nvSpPr>
          <p:cNvPr id="7" name="Rounded Rectangle 6"/>
          <p:cNvSpPr/>
          <p:nvPr/>
        </p:nvSpPr>
        <p:spPr>
          <a:xfrm>
            <a:off x="4114470" y="404664"/>
            <a:ext cx="4868138" cy="6192688"/>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95000"/>
                  </a:schemeClr>
                </a:solidFill>
              </a:rPr>
              <a:t>Catherine Booth’s argument was that in this passage Paul acknowledges that women and men both pray and prophesy. The only difference was the way they do it.</a:t>
            </a:r>
          </a:p>
          <a:p>
            <a:pPr algn="ctr"/>
            <a:endParaRPr lang="en-GB" b="1" dirty="0">
              <a:solidFill>
                <a:schemeClr val="bg1">
                  <a:lumMod val="95000"/>
                </a:schemeClr>
              </a:solidFill>
            </a:endParaRPr>
          </a:p>
          <a:p>
            <a:pPr algn="ctr"/>
            <a:r>
              <a:rPr lang="en-GB" b="1" dirty="0">
                <a:solidFill>
                  <a:schemeClr val="bg1">
                    <a:lumMod val="95000"/>
                  </a:schemeClr>
                </a:solidFill>
              </a:rPr>
              <a:t>The Apostle Paul explains that the man had his head uncovered, because he was the representative of Christ: the women had hers covered because it was the custom. It was thought at the time that if a woman appeared in public without a veil she would dishonour her husband. To go without a veil was seen as looking like women who have had their hair shaven off as punishment for adultery. Paul is simply reflecting the customs of the time.</a:t>
            </a:r>
          </a:p>
          <a:p>
            <a:pPr algn="ctr"/>
            <a:endParaRPr lang="en-GB" b="1" dirty="0">
              <a:solidFill>
                <a:schemeClr val="bg1">
                  <a:lumMod val="95000"/>
                </a:schemeClr>
              </a:solidFill>
            </a:endParaRPr>
          </a:p>
          <a:p>
            <a:pPr algn="ctr"/>
            <a:r>
              <a:rPr lang="en-GB" b="1" dirty="0">
                <a:solidFill>
                  <a:schemeClr val="bg1">
                    <a:lumMod val="95000"/>
                  </a:schemeClr>
                </a:solidFill>
              </a:rPr>
              <a:t>Catherine believed that Paul makes it clear that women were in the habit of praying and prophesying in public and therefore God had given them the gifts to do so. </a:t>
            </a:r>
          </a:p>
        </p:txBody>
      </p:sp>
      <p:sp>
        <p:nvSpPr>
          <p:cNvPr id="8" name="Right Arrow 7"/>
          <p:cNvSpPr/>
          <p:nvPr/>
        </p:nvSpPr>
        <p:spPr>
          <a:xfrm>
            <a:off x="3682422" y="3861048"/>
            <a:ext cx="864096"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277" y="5791311"/>
            <a:ext cx="702680" cy="91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bgClr>
        </a:pattFill>
        <a:effectLst/>
      </p:bgPr>
    </p:bg>
    <p:spTree>
      <p:nvGrpSpPr>
        <p:cNvPr id="1" name=""/>
        <p:cNvGrpSpPr/>
        <p:nvPr/>
      </p:nvGrpSpPr>
      <p:grpSpPr>
        <a:xfrm>
          <a:off x="0" y="0"/>
          <a:ext cx="0" cy="0"/>
          <a:chOff x="0" y="0"/>
          <a:chExt cx="0" cy="0"/>
        </a:xfrm>
      </p:grpSpPr>
      <p:sp>
        <p:nvSpPr>
          <p:cNvPr id="3" name="Rounded Rectangle 2"/>
          <p:cNvSpPr/>
          <p:nvPr/>
        </p:nvSpPr>
        <p:spPr>
          <a:xfrm>
            <a:off x="179512" y="1628800"/>
            <a:ext cx="3240360" cy="3825642"/>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 Corinthians 14:34-35</a:t>
            </a:r>
          </a:p>
          <a:p>
            <a:pPr algn="ctr"/>
            <a:endParaRPr lang="en-GB" b="1" dirty="0">
              <a:solidFill>
                <a:schemeClr val="accent1">
                  <a:lumMod val="50000"/>
                </a:schemeClr>
              </a:solidFill>
            </a:endParaRPr>
          </a:p>
          <a:p>
            <a:pPr algn="ctr"/>
            <a:r>
              <a:rPr lang="en-GB" b="1" dirty="0">
                <a:solidFill>
                  <a:schemeClr val="accent1">
                    <a:lumMod val="50000"/>
                  </a:schemeClr>
                </a:solidFill>
              </a:rPr>
              <a:t>Women should remain silent in the churches. They are not allowed to speak, but must be in submission, as the law says. If they want to enquire about something, they should ask their own husbands at home; for it is disgraceful for a woman to speak in the church.</a:t>
            </a:r>
          </a:p>
        </p:txBody>
      </p:sp>
      <p:sp>
        <p:nvSpPr>
          <p:cNvPr id="7" name="Rounded Rectangle 6"/>
          <p:cNvSpPr/>
          <p:nvPr/>
        </p:nvSpPr>
        <p:spPr>
          <a:xfrm>
            <a:off x="3635896" y="188640"/>
            <a:ext cx="5328592" cy="6408712"/>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95000"/>
                  </a:schemeClr>
                </a:solidFill>
              </a:rPr>
              <a:t>Catherine says that this passage is often used to support arguments that women should not preach or lead in churches. </a:t>
            </a:r>
          </a:p>
          <a:p>
            <a:pPr algn="ctr"/>
            <a:endParaRPr lang="en-GB" b="1" dirty="0">
              <a:solidFill>
                <a:schemeClr val="bg1">
                  <a:lumMod val="95000"/>
                </a:schemeClr>
              </a:solidFill>
            </a:endParaRPr>
          </a:p>
          <a:p>
            <a:pPr algn="ctr"/>
            <a:r>
              <a:rPr lang="en-GB" b="1" dirty="0">
                <a:solidFill>
                  <a:schemeClr val="bg1">
                    <a:lumMod val="95000"/>
                  </a:schemeClr>
                </a:solidFill>
              </a:rPr>
              <a:t>However, she argues that this passage is written by the Apostle Paul, who had just described to the same church how women should cover their heads when prophesying in church (1 Corinthians 11) – she argues that it would make no sense for him then to say women can’t talk under any circumstances in church.</a:t>
            </a:r>
          </a:p>
          <a:p>
            <a:pPr algn="ctr"/>
            <a:endParaRPr lang="en-GB" b="1" dirty="0">
              <a:solidFill>
                <a:schemeClr val="bg1">
                  <a:lumMod val="95000"/>
                </a:schemeClr>
              </a:solidFill>
            </a:endParaRPr>
          </a:p>
          <a:p>
            <a:pPr algn="ctr"/>
            <a:r>
              <a:rPr lang="en-GB" b="1" dirty="0">
                <a:solidFill>
                  <a:schemeClr val="bg1">
                    <a:lumMod val="95000"/>
                  </a:schemeClr>
                </a:solidFill>
              </a:rPr>
              <a:t>Instead she believes that the word ‘speak’ (λα</a:t>
            </a:r>
            <a:r>
              <a:rPr lang="en-GB" b="1" dirty="0" err="1">
                <a:solidFill>
                  <a:schemeClr val="bg1">
                    <a:lumMod val="95000"/>
                  </a:schemeClr>
                </a:solidFill>
              </a:rPr>
              <a:t>λεῖν</a:t>
            </a:r>
            <a:r>
              <a:rPr lang="en-GB" b="1" dirty="0">
                <a:solidFill>
                  <a:schemeClr val="bg1">
                    <a:lumMod val="95000"/>
                  </a:schemeClr>
                </a:solidFill>
              </a:rPr>
              <a:t>) in this passage is not about preaching or leading, but taken in context is about the incoherent asking of questions and ignorant talking. So here he is opposing that kind of speaking that finds fault and causes conflict in the Christian churches. They should remain silent as improper speaking is disobedient to God and disrespectful of a man speaking. Paul is against speech that is not rooted in love.</a:t>
            </a:r>
          </a:p>
        </p:txBody>
      </p:sp>
      <p:sp>
        <p:nvSpPr>
          <p:cNvPr id="8" name="Right Arrow 7"/>
          <p:cNvSpPr/>
          <p:nvPr/>
        </p:nvSpPr>
        <p:spPr>
          <a:xfrm>
            <a:off x="3203848" y="2855739"/>
            <a:ext cx="864096"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4691" y="5454442"/>
            <a:ext cx="877888" cy="114291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5"/>
          <p:cNvSpPr txBox="1">
            <a:spLocks/>
          </p:cNvSpPr>
          <p:nvPr/>
        </p:nvSpPr>
        <p:spPr>
          <a:xfrm>
            <a:off x="323528" y="188640"/>
            <a:ext cx="3587687" cy="864096"/>
          </a:xfrm>
          <a:prstGeom prst="roundRect">
            <a:avLst/>
          </a:prstGeom>
          <a:solidFill>
            <a:schemeClr val="bg1"/>
          </a:solidFill>
          <a:ln w="73025" cap="flat" cmpd="tri"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GB" sz="4800" b="1"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13" name="Picture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914444" cy="102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2843808" y="404664"/>
            <a:ext cx="3587687" cy="864096"/>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9594"/>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67544" y="1412776"/>
            <a:ext cx="3672408" cy="4896544"/>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1">
                    <a:lumMod val="50000"/>
                  </a:schemeClr>
                </a:solidFill>
              </a:rPr>
              <a:t>Galatians 3:28</a:t>
            </a:r>
          </a:p>
          <a:p>
            <a:pPr algn="ctr"/>
            <a:endParaRPr lang="en-GB" sz="2800" b="1" dirty="0">
              <a:solidFill>
                <a:schemeClr val="accent1">
                  <a:lumMod val="50000"/>
                </a:schemeClr>
              </a:solidFill>
            </a:endParaRPr>
          </a:p>
          <a:p>
            <a:pPr algn="ctr"/>
            <a:r>
              <a:rPr lang="en-GB" sz="2800" b="1" dirty="0">
                <a:solidFill>
                  <a:schemeClr val="accent1">
                    <a:lumMod val="50000"/>
                  </a:schemeClr>
                </a:solidFill>
              </a:rPr>
              <a:t>There is neither Jew nor Gentile, neither slave nor free, nor is there male and female, for you are all one in Christ Jesus.</a:t>
            </a:r>
          </a:p>
        </p:txBody>
      </p:sp>
      <p:sp>
        <p:nvSpPr>
          <p:cNvPr id="7" name="Rounded Rectangle 6"/>
          <p:cNvSpPr/>
          <p:nvPr/>
        </p:nvSpPr>
        <p:spPr>
          <a:xfrm>
            <a:off x="4716016" y="1556792"/>
            <a:ext cx="4104456" cy="4968552"/>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rPr>
              <a:t>Catherine insists that the only way to read this passage is to take from it that in Christ’s Kingdom all differences of sex are abolished (‘nor is there male or female’). There should therefore there be equality for men and women in ministry.</a:t>
            </a:r>
            <a:endParaRPr lang="en-GB" sz="2400" b="1" dirty="0" smtClean="0">
              <a:solidFill>
                <a:schemeClr val="bg1">
                  <a:lumMod val="95000"/>
                </a:schemeClr>
              </a:solidFill>
            </a:endParaRPr>
          </a:p>
        </p:txBody>
      </p:sp>
      <p:sp>
        <p:nvSpPr>
          <p:cNvPr id="8" name="Right Arrow 7"/>
          <p:cNvSpPr/>
          <p:nvPr/>
        </p:nvSpPr>
        <p:spPr>
          <a:xfrm>
            <a:off x="4067944" y="3485329"/>
            <a:ext cx="864096"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84735"/>
            <a:ext cx="1170564" cy="152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3618961" y="163016"/>
            <a:ext cx="3587687" cy="864096"/>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sp>
        <p:nvSpPr>
          <p:cNvPr id="3" name="Rounded Rectangle 2"/>
          <p:cNvSpPr/>
          <p:nvPr/>
        </p:nvSpPr>
        <p:spPr>
          <a:xfrm>
            <a:off x="392119" y="1196752"/>
            <a:ext cx="3960440" cy="5472608"/>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Philippians 4:3 </a:t>
            </a:r>
          </a:p>
          <a:p>
            <a:pPr algn="ctr"/>
            <a:endParaRPr lang="en-GB" b="1" dirty="0">
              <a:solidFill>
                <a:schemeClr val="accent1">
                  <a:lumMod val="50000"/>
                </a:schemeClr>
              </a:solidFill>
            </a:endParaRPr>
          </a:p>
          <a:p>
            <a:pPr algn="ctr"/>
            <a:endParaRPr lang="en-GB" b="1" dirty="0">
              <a:solidFill>
                <a:schemeClr val="accent1">
                  <a:lumMod val="50000"/>
                </a:schemeClr>
              </a:solidFill>
            </a:endParaRPr>
          </a:p>
          <a:p>
            <a:pPr algn="ctr"/>
            <a:r>
              <a:rPr lang="en-GB" b="1" dirty="0">
                <a:solidFill>
                  <a:schemeClr val="accent1">
                    <a:lumMod val="50000"/>
                  </a:schemeClr>
                </a:solidFill>
              </a:rPr>
              <a:t>Yes, and I ask you, my true companion, help these women since they have contended at my side in the cause of the gospel, along with Clement and the rest of my co-workers, whose names are in the book of life.</a:t>
            </a:r>
          </a:p>
          <a:p>
            <a:pPr algn="ctr"/>
            <a:endParaRPr lang="en-GB" b="1" dirty="0">
              <a:solidFill>
                <a:schemeClr val="accent1">
                  <a:lumMod val="50000"/>
                </a:schemeClr>
              </a:solidFill>
            </a:endParaRPr>
          </a:p>
          <a:p>
            <a:pPr algn="ctr"/>
            <a:r>
              <a:rPr lang="en-GB" b="1" dirty="0">
                <a:solidFill>
                  <a:schemeClr val="accent1">
                    <a:lumMod val="50000"/>
                  </a:schemeClr>
                </a:solidFill>
              </a:rPr>
              <a:t>Romans 16:3-4</a:t>
            </a:r>
          </a:p>
          <a:p>
            <a:pPr algn="ctr"/>
            <a:endParaRPr lang="en-GB" b="1" dirty="0">
              <a:solidFill>
                <a:schemeClr val="accent1">
                  <a:lumMod val="50000"/>
                </a:schemeClr>
              </a:solidFill>
            </a:endParaRPr>
          </a:p>
          <a:p>
            <a:pPr algn="ctr"/>
            <a:r>
              <a:rPr lang="en-GB" b="1" dirty="0">
                <a:solidFill>
                  <a:schemeClr val="accent1">
                    <a:lumMod val="50000"/>
                  </a:schemeClr>
                </a:solidFill>
              </a:rPr>
              <a:t>Greet Priscilla and Aquila, my fellow workers in Christ Jesus. They risked their lives for me. Not only I but all the churches of the Gentiles are grateful to them.</a:t>
            </a:r>
          </a:p>
        </p:txBody>
      </p:sp>
      <p:sp>
        <p:nvSpPr>
          <p:cNvPr id="7" name="Rounded Rectangle 6"/>
          <p:cNvSpPr/>
          <p:nvPr/>
        </p:nvSpPr>
        <p:spPr>
          <a:xfrm>
            <a:off x="4716016" y="1196752"/>
            <a:ext cx="3960440" cy="5184576"/>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rPr>
              <a:t>Catherine Booth argued that in these passages women are referred to as co-workers – colleagues, if you like. Catherine argues that to be a partner, or joint worker, with a preacher of the gospel must be something more than to be his maid. She concludes that they played their part in preaching the gospel too. </a:t>
            </a:r>
            <a:endParaRPr lang="en-GB" sz="2400" b="1" dirty="0" smtClean="0">
              <a:solidFill>
                <a:schemeClr val="bg1">
                  <a:lumMod val="95000"/>
                </a:schemeClr>
              </a:solidFill>
            </a:endParaRPr>
          </a:p>
        </p:txBody>
      </p:sp>
      <p:sp>
        <p:nvSpPr>
          <p:cNvPr id="8" name="Right Arrow 7"/>
          <p:cNvSpPr/>
          <p:nvPr/>
        </p:nvSpPr>
        <p:spPr>
          <a:xfrm>
            <a:off x="4067944" y="3485329"/>
            <a:ext cx="864096" cy="57606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2997"/>
            <a:ext cx="882532" cy="11489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08156"/>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539552" y="620688"/>
            <a:ext cx="2915934" cy="576064"/>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7344308" y="5640833"/>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solidFill>
                  <a:schemeClr val="bg1"/>
                </a:solidFill>
                <a:latin typeface="Trebuchet MS" pitchFamily="34" charset="0"/>
              </a:rPr>
              <a:t>Schools and</a:t>
            </a:r>
          </a:p>
          <a:p>
            <a:pPr>
              <a:spcBef>
                <a:spcPct val="0"/>
              </a:spcBef>
              <a:buFontTx/>
              <a:buNone/>
            </a:pPr>
            <a:r>
              <a:rPr lang="en-GB" altLang="en-US" sz="1800" dirty="0">
                <a:solidFill>
                  <a:schemeClr val="bg1"/>
                </a:solidFill>
                <a:latin typeface="Trebuchet MS" pitchFamily="34" charset="0"/>
              </a:rPr>
              <a:t>Colleges</a:t>
            </a:r>
          </a:p>
          <a:p>
            <a:pPr>
              <a:spcBef>
                <a:spcPct val="0"/>
              </a:spcBef>
              <a:buFontTx/>
              <a:buNone/>
            </a:pPr>
            <a:r>
              <a:rPr lang="en-GB" altLang="en-US" sz="1800" dirty="0">
                <a:solidFill>
                  <a:schemeClr val="bg1"/>
                </a:solidFill>
                <a:latin typeface="Trebuchet MS" pitchFamily="34" charset="0"/>
              </a:rPr>
              <a:t>Unit</a:t>
            </a:r>
          </a:p>
        </p:txBody>
      </p:sp>
      <p:sp>
        <p:nvSpPr>
          <p:cNvPr id="3" name="Rounded Rectangle 2"/>
          <p:cNvSpPr/>
          <p:nvPr/>
        </p:nvSpPr>
        <p:spPr>
          <a:xfrm>
            <a:off x="395536" y="1740882"/>
            <a:ext cx="3240360" cy="3735198"/>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 Timothy 2:12-13</a:t>
            </a:r>
          </a:p>
          <a:p>
            <a:pPr algn="ctr"/>
            <a:endParaRPr lang="en-GB" b="1" dirty="0">
              <a:solidFill>
                <a:schemeClr val="accent1">
                  <a:lumMod val="50000"/>
                </a:schemeClr>
              </a:solidFill>
            </a:endParaRPr>
          </a:p>
          <a:p>
            <a:pPr algn="ctr"/>
            <a:r>
              <a:rPr lang="en-GB" b="1" dirty="0">
                <a:solidFill>
                  <a:schemeClr val="accent1">
                    <a:lumMod val="50000"/>
                  </a:schemeClr>
                </a:solidFill>
              </a:rPr>
              <a:t>I do not permit a woman to teach or to assume authority over a man; she must be quiet. For Adam was formed first, then Eve</a:t>
            </a:r>
          </a:p>
          <a:p>
            <a:pPr algn="ctr"/>
            <a:endParaRPr lang="en-GB" b="1" dirty="0">
              <a:solidFill>
                <a:schemeClr val="accent1">
                  <a:lumMod val="50000"/>
                </a:schemeClr>
              </a:solidFill>
            </a:endParaRPr>
          </a:p>
        </p:txBody>
      </p:sp>
      <p:sp>
        <p:nvSpPr>
          <p:cNvPr id="7" name="Rounded Rectangle 6"/>
          <p:cNvSpPr/>
          <p:nvPr/>
        </p:nvSpPr>
        <p:spPr>
          <a:xfrm>
            <a:off x="4000856" y="260648"/>
            <a:ext cx="4981752" cy="6139635"/>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95000"/>
                  </a:schemeClr>
                </a:solidFill>
              </a:rPr>
              <a:t>Catherine argues that there is no evidence to suggest that this passage has anything to do with women preaching publicly or leading ministry. </a:t>
            </a:r>
          </a:p>
          <a:p>
            <a:pPr algn="ctr"/>
            <a:endParaRPr lang="en-GB" b="1" dirty="0">
              <a:solidFill>
                <a:schemeClr val="bg1">
                  <a:lumMod val="95000"/>
                </a:schemeClr>
              </a:solidFill>
            </a:endParaRPr>
          </a:p>
          <a:p>
            <a:pPr algn="ctr"/>
            <a:r>
              <a:rPr lang="en-GB" b="1" dirty="0">
                <a:solidFill>
                  <a:schemeClr val="bg1">
                    <a:lumMod val="95000"/>
                  </a:schemeClr>
                </a:solidFill>
              </a:rPr>
              <a:t>She states that we know from Paul’s other writings that he would not forbid a woman to ‘teach’ a man under all circumstances. </a:t>
            </a:r>
            <a:r>
              <a:rPr lang="en-GB" b="1" dirty="0" smtClean="0">
                <a:solidFill>
                  <a:schemeClr val="bg1">
                    <a:lumMod val="95000"/>
                  </a:schemeClr>
                </a:solidFill>
              </a:rPr>
              <a:t>It </a:t>
            </a:r>
            <a:r>
              <a:rPr lang="en-GB" b="1" dirty="0">
                <a:solidFill>
                  <a:schemeClr val="bg1">
                    <a:lumMod val="95000"/>
                  </a:schemeClr>
                </a:solidFill>
              </a:rPr>
              <a:t>cannot possibly mean that women cannot teach a man under any circumstances. </a:t>
            </a:r>
          </a:p>
          <a:p>
            <a:pPr algn="ctr"/>
            <a:endParaRPr lang="en-GB" b="1" dirty="0">
              <a:solidFill>
                <a:schemeClr val="bg1">
                  <a:lumMod val="95000"/>
                </a:schemeClr>
              </a:solidFill>
            </a:endParaRPr>
          </a:p>
          <a:p>
            <a:pPr algn="ctr"/>
            <a:r>
              <a:rPr lang="en-GB" b="1" dirty="0" smtClean="0">
                <a:solidFill>
                  <a:schemeClr val="bg1">
                    <a:lumMod val="95000"/>
                  </a:schemeClr>
                </a:solidFill>
              </a:rPr>
              <a:t>Her </a:t>
            </a:r>
            <a:r>
              <a:rPr lang="en-GB" b="1" dirty="0">
                <a:solidFill>
                  <a:schemeClr val="bg1">
                    <a:lumMod val="95000"/>
                  </a:schemeClr>
                </a:solidFill>
              </a:rPr>
              <a:t>argument is that in this context the meaning of the word ‘teach’ (</a:t>
            </a:r>
            <a:r>
              <a:rPr lang="en-GB" b="1" dirty="0" err="1">
                <a:solidFill>
                  <a:schemeClr val="bg1">
                    <a:lumMod val="95000"/>
                  </a:schemeClr>
                </a:solidFill>
              </a:rPr>
              <a:t>διδάσκειν</a:t>
            </a:r>
            <a:r>
              <a:rPr lang="en-GB" b="1" dirty="0">
                <a:solidFill>
                  <a:schemeClr val="bg1">
                    <a:lumMod val="95000"/>
                  </a:schemeClr>
                </a:solidFill>
              </a:rPr>
              <a:t>) is to teach in a way that is overbearing and intimidating. To speak in a way that is disrespectful to her husband and not out of love is incompatible with obedience to God. </a:t>
            </a:r>
            <a:endParaRPr lang="en-GB" b="1" dirty="0" smtClean="0">
              <a:solidFill>
                <a:schemeClr val="bg1">
                  <a:lumMod val="95000"/>
                </a:schemeClr>
              </a:solidFill>
            </a:endParaRPr>
          </a:p>
          <a:p>
            <a:pPr algn="ctr"/>
            <a:endParaRPr lang="en-GB" b="1" dirty="0">
              <a:solidFill>
                <a:schemeClr val="bg1">
                  <a:lumMod val="95000"/>
                </a:schemeClr>
              </a:solidFill>
            </a:endParaRPr>
          </a:p>
          <a:p>
            <a:pPr algn="ctr"/>
            <a:r>
              <a:rPr lang="en-GB" b="1" dirty="0" smtClean="0">
                <a:solidFill>
                  <a:schemeClr val="bg1">
                    <a:lumMod val="95000"/>
                  </a:schemeClr>
                </a:solidFill>
              </a:rPr>
              <a:t>She </a:t>
            </a:r>
            <a:r>
              <a:rPr lang="en-GB" b="1" dirty="0">
                <a:solidFill>
                  <a:schemeClr val="bg1">
                    <a:lumMod val="95000"/>
                  </a:schemeClr>
                </a:solidFill>
              </a:rPr>
              <a:t>maintains that this passage has nothing to do with women teaching publicly with the guidance and leading of the Holy Spirit.</a:t>
            </a:r>
          </a:p>
        </p:txBody>
      </p:sp>
      <p:sp>
        <p:nvSpPr>
          <p:cNvPr id="8" name="Right Arrow 7"/>
          <p:cNvSpPr/>
          <p:nvPr/>
        </p:nvSpPr>
        <p:spPr>
          <a:xfrm>
            <a:off x="3491880" y="3429000"/>
            <a:ext cx="792088" cy="57606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452" y="5413465"/>
            <a:ext cx="757991" cy="98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tx2">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itle 5"/>
          <p:cNvSpPr>
            <a:spLocks noGrp="1"/>
          </p:cNvSpPr>
          <p:nvPr>
            <p:ph idx="1"/>
          </p:nvPr>
        </p:nvSpPr>
        <p:spPr>
          <a:xfrm>
            <a:off x="1979712" y="404664"/>
            <a:ext cx="5040560" cy="1368153"/>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Essay Question</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1495" y="5589240"/>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7344308" y="5640833"/>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solidFill>
                  <a:schemeClr val="bg1"/>
                </a:solidFill>
                <a:latin typeface="Trebuchet MS" pitchFamily="34" charset="0"/>
              </a:rPr>
              <a:t>Schools and</a:t>
            </a:r>
          </a:p>
          <a:p>
            <a:pPr>
              <a:spcBef>
                <a:spcPct val="0"/>
              </a:spcBef>
              <a:buFontTx/>
              <a:buNone/>
            </a:pPr>
            <a:r>
              <a:rPr lang="en-GB" altLang="en-US" sz="1800" dirty="0">
                <a:solidFill>
                  <a:schemeClr val="bg1"/>
                </a:solidFill>
                <a:latin typeface="Trebuchet MS" pitchFamily="34" charset="0"/>
              </a:rPr>
              <a:t>Colleges</a:t>
            </a:r>
          </a:p>
          <a:p>
            <a:pPr>
              <a:spcBef>
                <a:spcPct val="0"/>
              </a:spcBef>
              <a:buFontTx/>
              <a:buNone/>
            </a:pPr>
            <a:r>
              <a:rPr lang="en-GB" altLang="en-US" sz="1800" dirty="0">
                <a:solidFill>
                  <a:schemeClr val="bg1"/>
                </a:solidFill>
                <a:latin typeface="Trebuchet MS" pitchFamily="34" charset="0"/>
              </a:rPr>
              <a:t>Unit</a:t>
            </a:r>
          </a:p>
        </p:txBody>
      </p:sp>
      <p:sp>
        <p:nvSpPr>
          <p:cNvPr id="3" name="Rounded Rectangle 2"/>
          <p:cNvSpPr/>
          <p:nvPr/>
        </p:nvSpPr>
        <p:spPr>
          <a:xfrm>
            <a:off x="539552" y="2204864"/>
            <a:ext cx="8064896" cy="2160240"/>
          </a:xfrm>
          <a:prstGeom prst="roundRect">
            <a:avLst/>
          </a:prstGeom>
          <a:solidFill>
            <a:schemeClr val="bg2">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1">
                    <a:lumMod val="50000"/>
                  </a:schemeClr>
                </a:solidFill>
              </a:rPr>
              <a:t>‘The Bible is clear that women should have equal leadership in the Church with men’ Discuss</a:t>
            </a:r>
          </a:p>
          <a:p>
            <a:pPr algn="ctr"/>
            <a:endParaRPr lang="en-GB" b="1" dirty="0">
              <a:solidFill>
                <a:schemeClr val="accent1">
                  <a:lumMod val="50000"/>
                </a:schemeClr>
              </a:solidFill>
            </a:endParaRPr>
          </a:p>
          <a:p>
            <a:pPr algn="ctr"/>
            <a:r>
              <a:rPr lang="en-GB" b="1" dirty="0" smtClean="0">
                <a:solidFill>
                  <a:schemeClr val="accent1">
                    <a:lumMod val="50000"/>
                  </a:schemeClr>
                </a:solidFill>
              </a:rPr>
              <a:t>Use specific passages from the Bible to explain your opinion if favour of or against the quote</a:t>
            </a:r>
          </a:p>
        </p:txBody>
      </p:sp>
    </p:spTree>
    <p:extLst>
      <p:ext uri="{BB962C8B-B14F-4D97-AF65-F5344CB8AC3E}">
        <p14:creationId xmlns:p14="http://schemas.microsoft.com/office/powerpoint/2010/main" val="3757078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251520" y="1628800"/>
            <a:ext cx="5256584" cy="4810462"/>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DilleniaUPC" panose="02020603050405020304" pitchFamily="18" charset="-34"/>
                <a:ea typeface="Arial Unicode MS" panose="020B0604020202020204" pitchFamily="34" charset="-128"/>
                <a:cs typeface="DilleniaUPC" panose="02020603050405020304" pitchFamily="18" charset="-34"/>
              </a:rPr>
              <a:t>Do you agree with Catherine Booth’s stance on women preaching and leading?</a:t>
            </a:r>
            <a:endParaRPr lang="en-GB" sz="4800" b="1" dirty="0">
              <a:latin typeface="DilleniaUPC" panose="02020603050405020304" pitchFamily="18" charset="-34"/>
              <a:ea typeface="Arial Unicode MS" panose="020B0604020202020204" pitchFamily="34" charset="-128"/>
              <a:cs typeface="DilleniaUPC" panose="02020603050405020304" pitchFamily="18" charset="-34"/>
            </a:endParaRPr>
          </a:p>
        </p:txBody>
      </p:sp>
      <p:sp>
        <p:nvSpPr>
          <p:cNvPr id="6" name="Title 5"/>
          <p:cNvSpPr>
            <a:spLocks noGrp="1"/>
          </p:cNvSpPr>
          <p:nvPr>
            <p:ph type="title"/>
          </p:nvPr>
        </p:nvSpPr>
        <p:spPr>
          <a:xfrm>
            <a:off x="611560" y="332656"/>
            <a:ext cx="4546848" cy="950867"/>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DilleniaUPC" panose="02020603050405020304" pitchFamily="18" charset="-34"/>
                <a:cs typeface="DilleniaUPC" panose="02020603050405020304" pitchFamily="18" charset="-34"/>
              </a:rPr>
              <a:t>Plenary </a:t>
            </a:r>
            <a:endParaRPr lang="en-GB" b="1" dirty="0">
              <a:solidFill>
                <a:schemeClr val="tx1"/>
              </a:solidFill>
              <a:latin typeface="DilleniaUPC" panose="02020603050405020304" pitchFamily="18" charset="-34"/>
              <a:cs typeface="DilleniaUPC" panose="02020603050405020304" pitchFamily="18" charset="-34"/>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9456" y="5706198"/>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505700" y="5784849"/>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pic>
        <p:nvPicPr>
          <p:cNvPr id="9" name="Picture 2" descr="N:\Communications Service\Schools and Colleges\PICTURES &amp; FONTS\History\William and Catherine\C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1267" y="1825069"/>
            <a:ext cx="2471151" cy="3341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602" y="1484784"/>
            <a:ext cx="2970483" cy="40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44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ivot">
          <a:fgClr>
            <a:schemeClr val="tx2"/>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251520" y="1916832"/>
            <a:ext cx="5256584" cy="4522430"/>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DilleniaUPC" panose="02020603050405020304" pitchFamily="18" charset="-34"/>
                <a:ea typeface="Arial Unicode MS" panose="020B0604020202020204" pitchFamily="34" charset="-128"/>
                <a:cs typeface="DilleniaUPC" panose="02020603050405020304" pitchFamily="18" charset="-34"/>
              </a:rPr>
              <a:t>To understand why Catherine Booth believed the Bible supported Women preaching and leading</a:t>
            </a:r>
          </a:p>
          <a:p>
            <a:pPr algn="ctr"/>
            <a:endParaRPr lang="en-GB" sz="2800" b="1" dirty="0" smtClean="0">
              <a:latin typeface="DilleniaUPC" panose="02020603050405020304" pitchFamily="18" charset="-34"/>
              <a:ea typeface="Arial Unicode MS" panose="020B0604020202020204" pitchFamily="34" charset="-128"/>
              <a:cs typeface="DilleniaUPC" panose="02020603050405020304" pitchFamily="18" charset="-34"/>
            </a:endParaRPr>
          </a:p>
          <a:p>
            <a:pPr algn="ctr"/>
            <a:r>
              <a:rPr lang="en-GB" sz="2800" b="1" dirty="0" smtClean="0">
                <a:latin typeface="DilleniaUPC" panose="02020603050405020304" pitchFamily="18" charset="-34"/>
                <a:ea typeface="Arial Unicode MS" panose="020B0604020202020204" pitchFamily="34" charset="-128"/>
                <a:cs typeface="DilleniaUPC" panose="02020603050405020304" pitchFamily="18" charset="-34"/>
              </a:rPr>
              <a:t>To reflect and express your own view on women in Christian ministry having explored the arguments of Catherine Booth</a:t>
            </a:r>
            <a:endParaRPr lang="en-GB" sz="2800" b="1" dirty="0">
              <a:latin typeface="DilleniaUPC" panose="02020603050405020304" pitchFamily="18" charset="-34"/>
              <a:ea typeface="Arial Unicode MS" panose="020B0604020202020204" pitchFamily="34" charset="-128"/>
              <a:cs typeface="DilleniaUPC" panose="02020603050405020304" pitchFamily="18" charset="-34"/>
            </a:endParaRPr>
          </a:p>
        </p:txBody>
      </p:sp>
      <p:pic>
        <p:nvPicPr>
          <p:cNvPr id="2050" name="Picture 2" descr="N:\Communications Service\Schools and Colleges\PICTURES &amp; FONTS\History\William and Catherine\Catherine Booth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951" y="1124744"/>
            <a:ext cx="2843515" cy="37019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11560" y="332656"/>
            <a:ext cx="4546848" cy="950867"/>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DilleniaUPC" panose="02020603050405020304" pitchFamily="18" charset="-34"/>
                <a:cs typeface="DilleniaUPC" panose="02020603050405020304" pitchFamily="18" charset="-34"/>
              </a:rPr>
              <a:t>Lesson Outcomes</a:t>
            </a:r>
            <a:endParaRPr lang="en-GB" b="1" dirty="0">
              <a:solidFill>
                <a:schemeClr val="tx1"/>
              </a:solidFill>
              <a:latin typeface="DilleniaUPC" panose="02020603050405020304" pitchFamily="18" charset="-34"/>
              <a:cs typeface="DilleniaUPC" panose="02020603050405020304" pitchFamily="18" charset="-34"/>
            </a:endParaRPr>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9456" y="5706198"/>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505700" y="5784849"/>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pic>
        <p:nvPicPr>
          <p:cNvPr id="205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09051" y="836712"/>
            <a:ext cx="30314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85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tx2">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itle 5"/>
          <p:cNvSpPr>
            <a:spLocks noGrp="1"/>
          </p:cNvSpPr>
          <p:nvPr>
            <p:ph idx="1"/>
          </p:nvPr>
        </p:nvSpPr>
        <p:spPr>
          <a:xfrm>
            <a:off x="539552" y="404664"/>
            <a:ext cx="5040560" cy="1368153"/>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Do you know anything about Catherine Booth?</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3075" name="Picture 3" descr="N:\Communications Service\Schools and Colleges\PICTURES &amp; FONTS\History\William and Catherine\Cath pr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176" y="1052736"/>
            <a:ext cx="2502288" cy="25458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N:\Communications Service\Schools and Colleges\PICTURES &amp; FONTS\History\William and Catherine\Catherine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301" y="2065538"/>
            <a:ext cx="1872208" cy="29248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1495" y="5589240"/>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7344308" y="5640833"/>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solidFill>
                  <a:schemeClr val="bg1"/>
                </a:solidFill>
                <a:latin typeface="Trebuchet MS" pitchFamily="34" charset="0"/>
              </a:rPr>
              <a:t>Schools and</a:t>
            </a:r>
          </a:p>
          <a:p>
            <a:pPr>
              <a:spcBef>
                <a:spcPct val="0"/>
              </a:spcBef>
              <a:buFontTx/>
              <a:buNone/>
            </a:pPr>
            <a:r>
              <a:rPr lang="en-GB" altLang="en-US" sz="1800" dirty="0">
                <a:solidFill>
                  <a:schemeClr val="bg1"/>
                </a:solidFill>
                <a:latin typeface="Trebuchet MS" pitchFamily="34" charset="0"/>
              </a:rPr>
              <a:t>Colleges</a:t>
            </a:r>
          </a:p>
          <a:p>
            <a:pPr>
              <a:spcBef>
                <a:spcPct val="0"/>
              </a:spcBef>
              <a:buFontTx/>
              <a:buNone/>
            </a:pPr>
            <a:r>
              <a:rPr lang="en-GB" altLang="en-US" sz="1800" dirty="0">
                <a:solidFill>
                  <a:schemeClr val="bg1"/>
                </a:solidFill>
                <a:latin typeface="Trebuchet MS" pitchFamily="34" charset="0"/>
              </a:rPr>
              <a:t>Unit</a:t>
            </a:r>
          </a:p>
        </p:txBody>
      </p:sp>
      <p:sp>
        <p:nvSpPr>
          <p:cNvPr id="5" name="Frame 4"/>
          <p:cNvSpPr/>
          <p:nvPr/>
        </p:nvSpPr>
        <p:spPr>
          <a:xfrm>
            <a:off x="395536" y="2193949"/>
            <a:ext cx="2852681" cy="3908847"/>
          </a:xfrm>
          <a:prstGeom prst="fram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N:\Communications Service\Schools and Colleges\PICTURES &amp; FONTS\History\William and Catherine\Bill &amp; Cath 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756" y="2556746"/>
            <a:ext cx="2160240" cy="3183251"/>
          </a:xfrm>
          <a:prstGeom prst="rect">
            <a:avLst/>
          </a:prstGeom>
          <a:noFill/>
          <a:extLst>
            <a:ext uri="{909E8E84-426E-40DD-AFC4-6F175D3DCCD1}">
              <a14:hiddenFill xmlns:a14="http://schemas.microsoft.com/office/drawing/2010/main">
                <a:solidFill>
                  <a:srgbClr val="FFFFFF"/>
                </a:solidFill>
              </a14:hiddenFill>
            </a:ext>
          </a:extLst>
        </p:spPr>
      </p:pic>
      <p:sp>
        <p:nvSpPr>
          <p:cNvPr id="16" name="Frame 15"/>
          <p:cNvSpPr/>
          <p:nvPr/>
        </p:nvSpPr>
        <p:spPr>
          <a:xfrm>
            <a:off x="3439177" y="1890665"/>
            <a:ext cx="2470457" cy="3240361"/>
          </a:xfrm>
          <a:prstGeom prst="frame">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Frame 16"/>
          <p:cNvSpPr/>
          <p:nvPr/>
        </p:nvSpPr>
        <p:spPr>
          <a:xfrm>
            <a:off x="6084168" y="764703"/>
            <a:ext cx="2808312" cy="3096345"/>
          </a:xfrm>
          <a:prstGeom prst="fram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68066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ivot">
          <a:fgClr>
            <a:schemeClr val="accent1">
              <a:lumMod val="50000"/>
            </a:schemeClr>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251520" y="1628800"/>
            <a:ext cx="5256584" cy="4810462"/>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DilleniaUPC" panose="02020603050405020304" pitchFamily="18" charset="-34"/>
                <a:ea typeface="Arial Unicode MS" panose="020B0604020202020204" pitchFamily="34" charset="-128"/>
                <a:cs typeface="DilleniaUPC" panose="02020603050405020304" pitchFamily="18" charset="-34"/>
              </a:rPr>
              <a:t>What are the three most important things someone should know about Catherine Booth?</a:t>
            </a:r>
            <a:endParaRPr lang="en-GB" sz="4800" b="1" dirty="0">
              <a:latin typeface="DilleniaUPC" panose="02020603050405020304" pitchFamily="18" charset="-34"/>
              <a:ea typeface="Arial Unicode MS" panose="020B0604020202020204" pitchFamily="34" charset="-128"/>
              <a:cs typeface="DilleniaUPC" panose="02020603050405020304" pitchFamily="18" charset="-34"/>
            </a:endParaRPr>
          </a:p>
        </p:txBody>
      </p:sp>
      <p:sp>
        <p:nvSpPr>
          <p:cNvPr id="6" name="Title 5"/>
          <p:cNvSpPr>
            <a:spLocks noGrp="1"/>
          </p:cNvSpPr>
          <p:nvPr>
            <p:ph type="title"/>
          </p:nvPr>
        </p:nvSpPr>
        <p:spPr>
          <a:xfrm>
            <a:off x="611560" y="332656"/>
            <a:ext cx="4546848" cy="950867"/>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DilleniaUPC" panose="02020603050405020304" pitchFamily="18" charset="-34"/>
                <a:cs typeface="DilleniaUPC" panose="02020603050405020304" pitchFamily="18" charset="-34"/>
              </a:rPr>
              <a:t>Fact File </a:t>
            </a:r>
            <a:endParaRPr lang="en-GB" b="1" dirty="0">
              <a:solidFill>
                <a:schemeClr val="tx1"/>
              </a:solidFill>
              <a:latin typeface="DilleniaUPC" panose="02020603050405020304" pitchFamily="18" charset="-34"/>
              <a:cs typeface="DilleniaUPC" panose="02020603050405020304" pitchFamily="18" charset="-34"/>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9456" y="5706198"/>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505700" y="5784849"/>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pic>
        <p:nvPicPr>
          <p:cNvPr id="4098" name="Picture 2" descr="N:\Communications Service\Schools and Colleges\PICTURES &amp; FONTS\History\William and Catherine\CB B&amp;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268760"/>
            <a:ext cx="2612738"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007027" y="908720"/>
            <a:ext cx="2970483" cy="40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393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ivot">
          <a:fgClr>
            <a:schemeClr val="tx2"/>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247083" y="1484380"/>
            <a:ext cx="4324917" cy="3483441"/>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DilleniaUPC" panose="02020603050405020304" pitchFamily="18" charset="-34"/>
                <a:ea typeface="Arial Unicode MS" panose="020B0604020202020204" pitchFamily="34" charset="-128"/>
                <a:cs typeface="DilleniaUPC" panose="02020603050405020304" pitchFamily="18" charset="-34"/>
              </a:rPr>
              <a:t>Match up the Bible text with the argument from Catherine Booth in favour of women preaching and leading</a:t>
            </a:r>
          </a:p>
        </p:txBody>
      </p:sp>
      <p:sp>
        <p:nvSpPr>
          <p:cNvPr id="6" name="Title 5"/>
          <p:cNvSpPr>
            <a:spLocks noGrp="1"/>
          </p:cNvSpPr>
          <p:nvPr>
            <p:ph type="title"/>
          </p:nvPr>
        </p:nvSpPr>
        <p:spPr>
          <a:xfrm>
            <a:off x="1259632" y="188640"/>
            <a:ext cx="6768752" cy="1094883"/>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GB" b="1" dirty="0" smtClean="0">
                <a:solidFill>
                  <a:schemeClr val="tx1"/>
                </a:solidFill>
                <a:latin typeface="DilleniaUPC" panose="02020603050405020304" pitchFamily="18" charset="-34"/>
                <a:cs typeface="DilleniaUPC" panose="02020603050405020304" pitchFamily="18" charset="-34"/>
              </a:rPr>
              <a:t>Women Preaching and Leading in Church </a:t>
            </a:r>
            <a:endParaRPr lang="en-GB" b="1" dirty="0">
              <a:solidFill>
                <a:schemeClr val="tx1"/>
              </a:solidFill>
              <a:latin typeface="DilleniaUPC" panose="02020603050405020304" pitchFamily="18" charset="-34"/>
              <a:cs typeface="DilleniaUPC" panose="02020603050405020304" pitchFamily="18" charset="-34"/>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681662"/>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1259632" y="5784534"/>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sp>
        <p:nvSpPr>
          <p:cNvPr id="10" name="Rounded Rectangle 9"/>
          <p:cNvSpPr/>
          <p:nvPr/>
        </p:nvSpPr>
        <p:spPr>
          <a:xfrm>
            <a:off x="4788024" y="1484380"/>
            <a:ext cx="4032448" cy="5040964"/>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rPr>
              <a:t>Key Words</a:t>
            </a:r>
          </a:p>
          <a:p>
            <a:pPr algn="ctr"/>
            <a:endParaRPr lang="en-GB" b="1" dirty="0" smtClean="0">
              <a:solidFill>
                <a:schemeClr val="accent1">
                  <a:lumMod val="50000"/>
                </a:schemeClr>
              </a:solidFill>
            </a:endParaRPr>
          </a:p>
          <a:p>
            <a:pPr algn="ctr"/>
            <a:r>
              <a:rPr lang="en-GB" b="1" dirty="0" smtClean="0">
                <a:solidFill>
                  <a:schemeClr val="accent1">
                    <a:lumMod val="50000"/>
                  </a:schemeClr>
                </a:solidFill>
              </a:rPr>
              <a:t>Prophesy – </a:t>
            </a:r>
            <a:r>
              <a:rPr lang="en-GB" b="1" dirty="0" smtClean="0">
                <a:solidFill>
                  <a:schemeClr val="accent5">
                    <a:lumMod val="75000"/>
                  </a:schemeClr>
                </a:solidFill>
              </a:rPr>
              <a:t>A revelation from God</a:t>
            </a:r>
          </a:p>
          <a:p>
            <a:pPr algn="ctr"/>
            <a:endParaRPr lang="en-GB" b="1" dirty="0">
              <a:solidFill>
                <a:schemeClr val="accent1">
                  <a:lumMod val="50000"/>
                </a:schemeClr>
              </a:solidFill>
            </a:endParaRPr>
          </a:p>
          <a:p>
            <a:pPr algn="ctr"/>
            <a:r>
              <a:rPr lang="en-GB" b="1" dirty="0" smtClean="0">
                <a:solidFill>
                  <a:schemeClr val="accent1">
                    <a:lumMod val="50000"/>
                  </a:schemeClr>
                </a:solidFill>
              </a:rPr>
              <a:t>Commissioned – </a:t>
            </a:r>
            <a:r>
              <a:rPr lang="en-GB" b="1" dirty="0" smtClean="0">
                <a:solidFill>
                  <a:schemeClr val="accent5">
                    <a:lumMod val="75000"/>
                  </a:schemeClr>
                </a:solidFill>
              </a:rPr>
              <a:t>authorised to go</a:t>
            </a:r>
          </a:p>
          <a:p>
            <a:pPr algn="ctr"/>
            <a:endParaRPr lang="en-GB" b="1" dirty="0" smtClean="0">
              <a:solidFill>
                <a:schemeClr val="accent1">
                  <a:lumMod val="50000"/>
                </a:schemeClr>
              </a:solidFill>
            </a:endParaRPr>
          </a:p>
          <a:p>
            <a:pPr algn="ctr"/>
            <a:r>
              <a:rPr lang="en-GB" b="1" dirty="0" smtClean="0">
                <a:solidFill>
                  <a:schemeClr val="accent1">
                    <a:lumMod val="50000"/>
                  </a:schemeClr>
                </a:solidFill>
              </a:rPr>
              <a:t>Apostle – </a:t>
            </a:r>
            <a:r>
              <a:rPr lang="en-GB" b="1" dirty="0" smtClean="0">
                <a:solidFill>
                  <a:schemeClr val="accent5">
                    <a:lumMod val="75000"/>
                  </a:schemeClr>
                </a:solidFill>
              </a:rPr>
              <a:t>An important early Christian teacher or pioneering missionary </a:t>
            </a:r>
          </a:p>
          <a:p>
            <a:pPr algn="ctr"/>
            <a:endParaRPr lang="en-GB" b="1" dirty="0" smtClean="0">
              <a:solidFill>
                <a:schemeClr val="accent1">
                  <a:lumMod val="50000"/>
                </a:schemeClr>
              </a:solidFill>
            </a:endParaRPr>
          </a:p>
          <a:p>
            <a:pPr algn="ctr"/>
            <a:r>
              <a:rPr lang="en-GB" b="1" dirty="0" smtClean="0">
                <a:solidFill>
                  <a:schemeClr val="accent1">
                    <a:lumMod val="50000"/>
                  </a:schemeClr>
                </a:solidFill>
              </a:rPr>
              <a:t>Pentecost – </a:t>
            </a:r>
            <a:r>
              <a:rPr lang="en-GB" b="1" dirty="0" smtClean="0">
                <a:solidFill>
                  <a:schemeClr val="accent5">
                    <a:lumMod val="75000"/>
                  </a:schemeClr>
                </a:solidFill>
              </a:rPr>
              <a:t>The day the Holy Spirit came upon Jesus’ followers</a:t>
            </a:r>
          </a:p>
          <a:p>
            <a:pPr algn="ctr"/>
            <a:endParaRPr lang="en-GB" b="1" dirty="0">
              <a:solidFill>
                <a:schemeClr val="accent1">
                  <a:lumMod val="50000"/>
                </a:schemeClr>
              </a:solidFill>
            </a:endParaRPr>
          </a:p>
          <a:p>
            <a:pPr algn="ctr"/>
            <a:r>
              <a:rPr lang="en-GB" b="1" dirty="0">
                <a:solidFill>
                  <a:schemeClr val="accent1">
                    <a:lumMod val="50000"/>
                  </a:schemeClr>
                </a:solidFill>
              </a:rPr>
              <a:t>In Context - </a:t>
            </a:r>
            <a:r>
              <a:rPr lang="en-GB" b="1" dirty="0">
                <a:solidFill>
                  <a:schemeClr val="accent5">
                    <a:lumMod val="75000"/>
                  </a:schemeClr>
                </a:solidFill>
              </a:rPr>
              <a:t>Considered together with the </a:t>
            </a:r>
            <a:r>
              <a:rPr lang="en-GB" b="1" dirty="0" smtClean="0">
                <a:solidFill>
                  <a:schemeClr val="accent5">
                    <a:lumMod val="75000"/>
                  </a:schemeClr>
                </a:solidFill>
              </a:rPr>
              <a:t>circumstances in which it was written</a:t>
            </a:r>
            <a:endParaRPr lang="en-GB" b="1" dirty="0">
              <a:solidFill>
                <a:schemeClr val="accent5">
                  <a:lumMod val="75000"/>
                </a:schemeClr>
              </a:solidFill>
            </a:endParaRPr>
          </a:p>
        </p:txBody>
      </p:sp>
    </p:spTree>
    <p:extLst>
      <p:ext uri="{BB962C8B-B14F-4D97-AF65-F5344CB8AC3E}">
        <p14:creationId xmlns:p14="http://schemas.microsoft.com/office/powerpoint/2010/main" val="24194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2843808" y="404664"/>
            <a:ext cx="3587687" cy="864096"/>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7659" y="188640"/>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67544" y="1552182"/>
            <a:ext cx="3672408" cy="4824536"/>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1">
                    <a:lumMod val="50000"/>
                  </a:schemeClr>
                </a:solidFill>
              </a:rPr>
              <a:t>Micah 6:4</a:t>
            </a:r>
          </a:p>
          <a:p>
            <a:pPr algn="ctr"/>
            <a:endParaRPr lang="en-GB" sz="2800" b="1" dirty="0">
              <a:solidFill>
                <a:schemeClr val="accent1">
                  <a:lumMod val="50000"/>
                </a:schemeClr>
              </a:solidFill>
            </a:endParaRPr>
          </a:p>
          <a:p>
            <a:pPr algn="ctr"/>
            <a:r>
              <a:rPr lang="en-GB" sz="2800" b="1" dirty="0" smtClean="0">
                <a:solidFill>
                  <a:schemeClr val="accent1">
                    <a:lumMod val="50000"/>
                  </a:schemeClr>
                </a:solidFill>
              </a:rPr>
              <a:t>I </a:t>
            </a:r>
            <a:r>
              <a:rPr lang="en-GB" sz="2800" b="1" dirty="0">
                <a:solidFill>
                  <a:schemeClr val="accent1">
                    <a:lumMod val="50000"/>
                  </a:schemeClr>
                </a:solidFill>
              </a:rPr>
              <a:t>brought you up out of Egypt and redeemed you from the land of slavery. I sent Moses to lead you, also Aaron and Miriam.</a:t>
            </a:r>
          </a:p>
        </p:txBody>
      </p:sp>
      <p:sp>
        <p:nvSpPr>
          <p:cNvPr id="7" name="Rounded Rectangle 6"/>
          <p:cNvSpPr/>
          <p:nvPr/>
        </p:nvSpPr>
        <p:spPr>
          <a:xfrm>
            <a:off x="4355976" y="2276872"/>
            <a:ext cx="4392488" cy="3375157"/>
          </a:xfrm>
          <a:prstGeom prst="roundRect">
            <a:avLst/>
          </a:prstGeom>
          <a:solidFill>
            <a:schemeClr val="tx2">
              <a:lumMod val="75000"/>
              <a:alpha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rPr>
              <a:t>Catherine states that here God classes Miriam with Moses and Aaron and declares that he sent her to lead the people alongside them. </a:t>
            </a:r>
          </a:p>
          <a:p>
            <a:pPr algn="ctr"/>
            <a:endParaRPr lang="en-GB" sz="2000" b="1" dirty="0">
              <a:solidFill>
                <a:schemeClr val="bg1">
                  <a:lumMod val="95000"/>
                </a:schemeClr>
              </a:solidFill>
            </a:endParaRPr>
          </a:p>
          <a:p>
            <a:pPr algn="ctr"/>
            <a:r>
              <a:rPr lang="en-GB" sz="2000" b="1" dirty="0">
                <a:solidFill>
                  <a:schemeClr val="bg1">
                    <a:lumMod val="95000"/>
                  </a:schemeClr>
                </a:solidFill>
              </a:rPr>
              <a:t>Catherine sees this as another example of how God calls women to lead and gives them the gifts to do so. </a:t>
            </a:r>
          </a:p>
        </p:txBody>
      </p:sp>
      <p:sp>
        <p:nvSpPr>
          <p:cNvPr id="2" name="Right Arrow 1"/>
          <p:cNvSpPr/>
          <p:nvPr/>
        </p:nvSpPr>
        <p:spPr>
          <a:xfrm>
            <a:off x="3923928" y="3789040"/>
            <a:ext cx="864096"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659" y="5268140"/>
            <a:ext cx="1170564" cy="152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7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ivot">
          <a:fgClr>
            <a:schemeClr val="tx1">
              <a:lumMod val="85000"/>
              <a:lumOff val="1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4" name="Title 5"/>
          <p:cNvSpPr>
            <a:spLocks noGrp="1"/>
          </p:cNvSpPr>
          <p:nvPr>
            <p:ph idx="1"/>
          </p:nvPr>
        </p:nvSpPr>
        <p:spPr>
          <a:xfrm>
            <a:off x="2843808" y="404664"/>
            <a:ext cx="3587687" cy="864096"/>
          </a:xfrm>
          <a:prstGeom prst="roundRect">
            <a:avLst/>
          </a:prstGeom>
          <a:solidFill>
            <a:schemeClr val="bg1"/>
          </a:solid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4800" b="1" dirty="0"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sp>
        <p:nvSpPr>
          <p:cNvPr id="3" name="Rounded Rectangle 2"/>
          <p:cNvSpPr/>
          <p:nvPr/>
        </p:nvSpPr>
        <p:spPr>
          <a:xfrm>
            <a:off x="369996" y="1556792"/>
            <a:ext cx="3240360" cy="4968552"/>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accent1">
                  <a:lumMod val="50000"/>
                </a:schemeClr>
              </a:solidFill>
            </a:endParaRPr>
          </a:p>
          <a:p>
            <a:pPr algn="ctr"/>
            <a:r>
              <a:rPr lang="en-GB" sz="2400" b="1" dirty="0" smtClean="0">
                <a:solidFill>
                  <a:schemeClr val="accent1">
                    <a:lumMod val="50000"/>
                  </a:schemeClr>
                </a:solidFill>
              </a:rPr>
              <a:t>Matthew 28:7-10</a:t>
            </a:r>
          </a:p>
          <a:p>
            <a:pPr algn="ctr"/>
            <a:endParaRPr lang="en-GB" sz="2400" b="1" dirty="0" smtClean="0">
              <a:solidFill>
                <a:schemeClr val="accent1">
                  <a:lumMod val="50000"/>
                </a:schemeClr>
              </a:solidFill>
            </a:endParaRPr>
          </a:p>
          <a:p>
            <a:pPr algn="ctr"/>
            <a:r>
              <a:rPr lang="en-GB" sz="2300" b="1" dirty="0" smtClean="0">
                <a:solidFill>
                  <a:schemeClr val="accent1">
                    <a:lumMod val="50000"/>
                  </a:schemeClr>
                </a:solidFill>
              </a:rPr>
              <a:t>…..Suddenly </a:t>
            </a:r>
            <a:r>
              <a:rPr lang="en-GB" sz="2300" b="1" dirty="0">
                <a:solidFill>
                  <a:schemeClr val="accent1">
                    <a:lumMod val="50000"/>
                  </a:schemeClr>
                </a:solidFill>
              </a:rPr>
              <a:t>Jesus met them. ‘Greetings,’ he said. They came to him, clasped his feet and worshipped him. Then Jesus said to them, ‘Do not be afraid. Go and tell my brothers to go to Galilee; there they will see me.’</a:t>
            </a:r>
          </a:p>
        </p:txBody>
      </p:sp>
      <p:sp>
        <p:nvSpPr>
          <p:cNvPr id="7" name="Rounded Rectangle 6"/>
          <p:cNvSpPr/>
          <p:nvPr/>
        </p:nvSpPr>
        <p:spPr>
          <a:xfrm>
            <a:off x="3923928" y="1556792"/>
            <a:ext cx="4968552" cy="4752528"/>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chemeClr val="bg1">
                    <a:lumMod val="95000"/>
                  </a:schemeClr>
                </a:solidFill>
              </a:rPr>
              <a:t>Catherine states that the request for the women to tell the others was to ask them to share news of his resurrection publicly. She holds that Mary was commissioned to reveal to the apostles that Jesus was alive, and that in this situation she literally became their teacher. She believed Jesus continues to reveal himself to women and asks them to share this news with others publicly. </a:t>
            </a:r>
            <a:endParaRPr lang="en-GB" sz="2300" b="1" dirty="0" smtClean="0">
              <a:solidFill>
                <a:schemeClr val="bg1">
                  <a:lumMod val="9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50" y="310547"/>
            <a:ext cx="9144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3419872" y="3645024"/>
            <a:ext cx="864096"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N:\Communications Service\Schools and Colleges\PICTURES &amp; FONTS\History\William and Catherine\Catherine Booth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63472"/>
            <a:ext cx="1170564" cy="152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ivot">
          <a:fgClr>
            <a:schemeClr val="tx1">
              <a:lumMod val="85000"/>
              <a:lumOff val="15000"/>
            </a:schemeClr>
          </a:fgClr>
          <a:bgClr>
            <a:schemeClr val="bg1"/>
          </a:bgClr>
        </a:pattFill>
        <a:effectLst/>
      </p:bgPr>
    </p:bg>
    <p:spTree>
      <p:nvGrpSpPr>
        <p:cNvPr id="1" name=""/>
        <p:cNvGrpSpPr/>
        <p:nvPr/>
      </p:nvGrpSpPr>
      <p:grpSpPr>
        <a:xfrm>
          <a:off x="0" y="0"/>
          <a:ext cx="0" cy="0"/>
          <a:chOff x="0" y="0"/>
          <a:chExt cx="0" cy="0"/>
        </a:xfrm>
      </p:grpSpPr>
      <p:sp>
        <p:nvSpPr>
          <p:cNvPr id="3" name="Rounded Rectangle 2"/>
          <p:cNvSpPr/>
          <p:nvPr/>
        </p:nvSpPr>
        <p:spPr>
          <a:xfrm>
            <a:off x="251520" y="260648"/>
            <a:ext cx="4464496" cy="6048672"/>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Acts 1:14</a:t>
            </a:r>
          </a:p>
          <a:p>
            <a:pPr algn="ctr"/>
            <a:endParaRPr lang="en-GB" b="1" dirty="0">
              <a:solidFill>
                <a:schemeClr val="accent1">
                  <a:lumMod val="50000"/>
                </a:schemeClr>
              </a:solidFill>
            </a:endParaRPr>
          </a:p>
          <a:p>
            <a:pPr algn="ctr"/>
            <a:r>
              <a:rPr lang="en-GB" b="1" dirty="0">
                <a:solidFill>
                  <a:schemeClr val="accent1">
                    <a:lumMod val="50000"/>
                  </a:schemeClr>
                </a:solidFill>
              </a:rPr>
              <a:t>They all joined together constantly in prayer, along with the women and Mary the mother of Jesus, and with his brothers.</a:t>
            </a:r>
          </a:p>
          <a:p>
            <a:pPr algn="ctr"/>
            <a:endParaRPr lang="en-GB" b="1" dirty="0">
              <a:solidFill>
                <a:schemeClr val="accent1">
                  <a:lumMod val="50000"/>
                </a:schemeClr>
              </a:solidFill>
            </a:endParaRPr>
          </a:p>
          <a:p>
            <a:pPr algn="ctr"/>
            <a:r>
              <a:rPr lang="en-GB" b="1" dirty="0">
                <a:solidFill>
                  <a:schemeClr val="accent1">
                    <a:lumMod val="50000"/>
                  </a:schemeClr>
                </a:solidFill>
              </a:rPr>
              <a:t>Acts 2:1-4</a:t>
            </a:r>
          </a:p>
          <a:p>
            <a:pPr algn="ctr"/>
            <a:endParaRPr lang="en-GB" b="1" dirty="0">
              <a:solidFill>
                <a:schemeClr val="accent1">
                  <a:lumMod val="50000"/>
                </a:schemeClr>
              </a:solidFill>
            </a:endParaRPr>
          </a:p>
          <a:p>
            <a:pPr algn="ctr"/>
            <a:r>
              <a:rPr lang="en-GB" b="1" dirty="0">
                <a:solidFill>
                  <a:schemeClr val="accent1">
                    <a:lumMod val="50000"/>
                  </a:schemeClr>
                </a:solidFill>
              </a:rPr>
              <a:t>When the day of Pentecost came, they were all together in one place. Suddenly a sound like the blowing of a violent wind came from heaven and filled the whole house where they were sitting. They saw what seemed to be tongues of fire that separated and came to rest on each of them. All of them were filled with the Holy Spirit and began to speak in other tongues as the Spirit enabled them.</a:t>
            </a:r>
          </a:p>
        </p:txBody>
      </p:sp>
      <p:sp>
        <p:nvSpPr>
          <p:cNvPr id="7" name="Rounded Rectangle 6"/>
          <p:cNvSpPr/>
          <p:nvPr/>
        </p:nvSpPr>
        <p:spPr>
          <a:xfrm>
            <a:off x="5023683" y="1124744"/>
            <a:ext cx="3796789" cy="5400600"/>
          </a:xfrm>
          <a:prstGeom prst="roundRect">
            <a:avLst/>
          </a:prstGeom>
          <a:solidFill>
            <a:schemeClr val="tx2">
              <a:lumMod val="75000"/>
              <a:alpha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Catherine pointed out that in the first of these passages the reader is clearly told that the women were alongside the disciples on the day of Pentecost.</a:t>
            </a:r>
          </a:p>
          <a:p>
            <a:pPr algn="ctr"/>
            <a:endParaRPr lang="en-GB" sz="2000" b="1" dirty="0">
              <a:solidFill>
                <a:schemeClr val="bg1"/>
              </a:solidFill>
            </a:endParaRPr>
          </a:p>
          <a:p>
            <a:pPr algn="ctr"/>
            <a:r>
              <a:rPr lang="en-GB" sz="2000" b="1" dirty="0">
                <a:solidFill>
                  <a:schemeClr val="bg1"/>
                </a:solidFill>
              </a:rPr>
              <a:t>The second passage states that ‘all of them were filled with the Holy Spirit and began to speak in other tongues’. Catherine argues that this means the women too were speaking publicly about salvation in Jesus Christ.</a:t>
            </a:r>
          </a:p>
          <a:p>
            <a:pPr algn="ctr"/>
            <a:endParaRPr lang="en-GB" sz="2000" b="1" dirty="0">
              <a:solidFill>
                <a:schemeClr val="bg2"/>
              </a:solidFill>
            </a:endParaRPr>
          </a:p>
        </p:txBody>
      </p:sp>
      <p:sp>
        <p:nvSpPr>
          <p:cNvPr id="8" name="Right Arrow 7"/>
          <p:cNvSpPr/>
          <p:nvPr/>
        </p:nvSpPr>
        <p:spPr>
          <a:xfrm>
            <a:off x="4355976" y="2492896"/>
            <a:ext cx="864096"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Communications Service\Schools and Colleges\PICTURES &amp; FONTS\History\William and Catherine\Catherine Booth portra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589240"/>
            <a:ext cx="784455" cy="10212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0"/>
            <a:ext cx="9144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5"/>
          <p:cNvSpPr txBox="1">
            <a:spLocks/>
          </p:cNvSpPr>
          <p:nvPr/>
        </p:nvSpPr>
        <p:spPr>
          <a:xfrm>
            <a:off x="4320421" y="116632"/>
            <a:ext cx="3587687" cy="864096"/>
          </a:xfrm>
          <a:prstGeom prst="roundRect">
            <a:avLst/>
          </a:prstGeom>
          <a:solidFill>
            <a:schemeClr val="bg1"/>
          </a:solidFill>
          <a:ln w="73025" cap="flat" cmpd="tri"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GB" sz="4800" b="1"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ivot">
          <a:fgClr>
            <a:schemeClr val="tx2">
              <a:lumMod val="75000"/>
            </a:schemeClr>
          </a:fgClr>
          <a:bgClr>
            <a:schemeClr val="bg1">
              <a:lumMod val="95000"/>
            </a:schemeClr>
          </a:bgClr>
        </a:pattFill>
        <a:effectLst/>
      </p:bgPr>
    </p:bg>
    <p:spTree>
      <p:nvGrpSpPr>
        <p:cNvPr id="1" name=""/>
        <p:cNvGrpSpPr/>
        <p:nvPr/>
      </p:nvGrpSpPr>
      <p:grpSpPr>
        <a:xfrm>
          <a:off x="0" y="0"/>
          <a:ext cx="0" cy="0"/>
          <a:chOff x="0" y="0"/>
          <a:chExt cx="0" cy="0"/>
        </a:xfrm>
      </p:grpSpPr>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9302"/>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95536" y="1340768"/>
            <a:ext cx="3613290" cy="5066816"/>
          </a:xfrm>
          <a:prstGeom prst="roundRect">
            <a:avLst/>
          </a:prstGeom>
          <a:solidFill>
            <a:schemeClr val="bg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1">
                    <a:lumMod val="50000"/>
                  </a:schemeClr>
                </a:solidFill>
              </a:rPr>
              <a:t>Acts </a:t>
            </a:r>
            <a:r>
              <a:rPr lang="en-GB" sz="2000" b="1" dirty="0">
                <a:solidFill>
                  <a:schemeClr val="accent1">
                    <a:lumMod val="50000"/>
                  </a:schemeClr>
                </a:solidFill>
              </a:rPr>
              <a:t>2:15-17 </a:t>
            </a:r>
          </a:p>
          <a:p>
            <a:pPr algn="ctr"/>
            <a:endParaRPr lang="en-GB" sz="2000" b="1" dirty="0">
              <a:solidFill>
                <a:schemeClr val="accent1">
                  <a:lumMod val="50000"/>
                </a:schemeClr>
              </a:solidFill>
            </a:endParaRPr>
          </a:p>
          <a:p>
            <a:pPr algn="ctr"/>
            <a:r>
              <a:rPr lang="en-GB" sz="2000" b="1" dirty="0">
                <a:solidFill>
                  <a:schemeClr val="accent1">
                    <a:lumMod val="50000"/>
                  </a:schemeClr>
                </a:solidFill>
              </a:rPr>
              <a:t>‘These people are not drunk, as you suppose. It’s only nine in the morning! No, this is what was spoken by the prophet Joel:</a:t>
            </a:r>
          </a:p>
          <a:p>
            <a:pPr algn="ctr"/>
            <a:endParaRPr lang="en-GB" sz="2000" b="1" dirty="0">
              <a:solidFill>
                <a:schemeClr val="accent1">
                  <a:lumMod val="50000"/>
                </a:schemeClr>
              </a:solidFill>
            </a:endParaRPr>
          </a:p>
          <a:p>
            <a:pPr algn="ctr"/>
            <a:r>
              <a:rPr lang="en-GB" sz="2000" b="1" dirty="0">
                <a:solidFill>
                  <a:schemeClr val="accent1">
                    <a:lumMod val="50000"/>
                  </a:schemeClr>
                </a:solidFill>
              </a:rPr>
              <a:t>“In the last days, God says,</a:t>
            </a:r>
          </a:p>
          <a:p>
            <a:pPr algn="ctr"/>
            <a:r>
              <a:rPr lang="en-GB" sz="2000" b="1" dirty="0">
                <a:solidFill>
                  <a:schemeClr val="accent1">
                    <a:lumMod val="50000"/>
                  </a:schemeClr>
                </a:solidFill>
              </a:rPr>
              <a:t>  I will pour out my Spirit on all </a:t>
            </a:r>
            <a:r>
              <a:rPr lang="en-GB" sz="2000" b="1" dirty="0" smtClean="0">
                <a:solidFill>
                  <a:schemeClr val="accent1">
                    <a:lumMod val="50000"/>
                  </a:schemeClr>
                </a:solidFill>
              </a:rPr>
              <a:t>people. Your </a:t>
            </a:r>
            <a:r>
              <a:rPr lang="en-GB" sz="2000" b="1" dirty="0">
                <a:solidFill>
                  <a:schemeClr val="accent1">
                    <a:lumMod val="50000"/>
                  </a:schemeClr>
                </a:solidFill>
              </a:rPr>
              <a:t>sons and daughters will prophesy,</a:t>
            </a:r>
          </a:p>
          <a:p>
            <a:pPr algn="ctr"/>
            <a:r>
              <a:rPr lang="en-GB" sz="2000" b="1" dirty="0">
                <a:solidFill>
                  <a:schemeClr val="accent1">
                    <a:lumMod val="50000"/>
                  </a:schemeClr>
                </a:solidFill>
              </a:rPr>
              <a:t>  your young men will see visions</a:t>
            </a:r>
            <a:r>
              <a:rPr lang="en-GB" sz="2000" b="1" dirty="0" smtClean="0">
                <a:solidFill>
                  <a:schemeClr val="accent1">
                    <a:lumMod val="50000"/>
                  </a:schemeClr>
                </a:solidFill>
              </a:rPr>
              <a:t>, </a:t>
            </a:r>
            <a:r>
              <a:rPr lang="en-GB" sz="2000" b="1" dirty="0">
                <a:solidFill>
                  <a:schemeClr val="accent1">
                    <a:lumMod val="50000"/>
                  </a:schemeClr>
                </a:solidFill>
              </a:rPr>
              <a:t>your old men will dream dreams.</a:t>
            </a:r>
          </a:p>
        </p:txBody>
      </p:sp>
      <p:sp>
        <p:nvSpPr>
          <p:cNvPr id="7" name="Rounded Rectangle 6"/>
          <p:cNvSpPr/>
          <p:nvPr/>
        </p:nvSpPr>
        <p:spPr>
          <a:xfrm>
            <a:off x="4499992" y="271719"/>
            <a:ext cx="4320480" cy="6120680"/>
          </a:xfrm>
          <a:prstGeom prst="roundRect">
            <a:avLst/>
          </a:prstGeom>
          <a:solidFill>
            <a:schemeClr val="tx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bg1">
                    <a:lumMod val="95000"/>
                  </a:schemeClr>
                </a:solidFill>
              </a:rPr>
              <a:t>Catherine argues here that God declares through his prophet Joel that daughters will use the gift of prophesy in public in the same sense that the sons use it.</a:t>
            </a:r>
          </a:p>
          <a:p>
            <a:pPr algn="ctr"/>
            <a:endParaRPr lang="en-GB" sz="2100" b="1" dirty="0">
              <a:solidFill>
                <a:schemeClr val="bg1">
                  <a:lumMod val="95000"/>
                </a:schemeClr>
              </a:solidFill>
            </a:endParaRPr>
          </a:p>
          <a:p>
            <a:pPr algn="ctr"/>
            <a:r>
              <a:rPr lang="en-GB" sz="2100" b="1" dirty="0">
                <a:solidFill>
                  <a:schemeClr val="bg1">
                    <a:lumMod val="95000"/>
                  </a:schemeClr>
                </a:solidFill>
              </a:rPr>
              <a:t>On the day of Pentecost, as described here in Acts, God poured out his Holy Spirit upon believers. Catherine explains that this is men and women, old and young, and that the ‘prophesying’ spoken of can now be seen as proclaiming the good news of salvation in Jesus Christ to the world.</a:t>
            </a:r>
          </a:p>
        </p:txBody>
      </p:sp>
      <p:sp>
        <p:nvSpPr>
          <p:cNvPr id="8" name="Title 5"/>
          <p:cNvSpPr txBox="1">
            <a:spLocks/>
          </p:cNvSpPr>
          <p:nvPr/>
        </p:nvSpPr>
        <p:spPr>
          <a:xfrm>
            <a:off x="1208312" y="266247"/>
            <a:ext cx="3587687" cy="864096"/>
          </a:xfrm>
          <a:prstGeom prst="roundRect">
            <a:avLst/>
          </a:prstGeom>
          <a:solidFill>
            <a:schemeClr val="bg1"/>
          </a:solidFill>
          <a:ln w="73025" cap="flat" cmpd="tri"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GB" sz="4800" b="1" smtClean="0">
                <a:solidFill>
                  <a:schemeClr val="tx1"/>
                </a:solidFill>
                <a:latin typeface="DilleniaUPC" panose="02020603050405020304" pitchFamily="18" charset="-34"/>
                <a:cs typeface="DilleniaUPC" panose="02020603050405020304" pitchFamily="18" charset="-34"/>
              </a:rPr>
              <a:t>Card Sort</a:t>
            </a:r>
            <a:endParaRPr lang="en-GB" sz="4800" b="1" dirty="0">
              <a:solidFill>
                <a:schemeClr val="tx1"/>
              </a:solidFill>
              <a:latin typeface="DilleniaUPC" panose="02020603050405020304" pitchFamily="18" charset="-34"/>
              <a:cs typeface="DilleniaUPC" panose="02020603050405020304" pitchFamily="18" charset="-34"/>
            </a:endParaRPr>
          </a:p>
        </p:txBody>
      </p:sp>
      <p:sp>
        <p:nvSpPr>
          <p:cNvPr id="12" name="Right Arrow 11"/>
          <p:cNvSpPr/>
          <p:nvPr/>
        </p:nvSpPr>
        <p:spPr>
          <a:xfrm>
            <a:off x="3923928" y="2636912"/>
            <a:ext cx="1008112" cy="57606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N:\Communications Service\Schools and Colleges\PICTURES &amp; FONTS\History\William and Catherine\Catherine Booth 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682542"/>
            <a:ext cx="813301" cy="105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1315</TotalTime>
  <Words>1765</Words>
  <Application>Microsoft Office PowerPoint</Application>
  <PresentationFormat>On-screen Show (4:3)</PresentationFormat>
  <Paragraphs>145</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Unicode MS</vt:lpstr>
      <vt:lpstr>Calibri</vt:lpstr>
      <vt:lpstr>DilleniaUPC</vt:lpstr>
      <vt:lpstr>Trebuchet MS</vt:lpstr>
      <vt:lpstr>Office Theme</vt:lpstr>
      <vt:lpstr>PowerPoint Presentation</vt:lpstr>
      <vt:lpstr>Lesson Outcomes</vt:lpstr>
      <vt:lpstr>PowerPoint Presentation</vt:lpstr>
      <vt:lpstr>Fact File </vt:lpstr>
      <vt:lpstr>Women Preaching and Leading in Church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Salvation Army</dc:creator>
  <cp:lastModifiedBy>Rebecca A.</cp:lastModifiedBy>
  <cp:revision>38</cp:revision>
  <cp:lastPrinted>2016-02-18T11:13:24Z</cp:lastPrinted>
  <dcterms:created xsi:type="dcterms:W3CDTF">2016-02-05T09:38:03Z</dcterms:created>
  <dcterms:modified xsi:type="dcterms:W3CDTF">2019-11-29T12:40:36Z</dcterms:modified>
</cp:coreProperties>
</file>