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70" r:id="rId2"/>
    <p:sldId id="272" r:id="rId3"/>
    <p:sldId id="256" r:id="rId4"/>
    <p:sldId id="277" r:id="rId5"/>
    <p:sldId id="275" r:id="rId6"/>
    <p:sldId id="264" r:id="rId7"/>
    <p:sldId id="274" r:id="rId8"/>
    <p:sldId id="276" r:id="rId9"/>
    <p:sldId id="273" r:id="rId10"/>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2" d="100"/>
          <a:sy n="62" d="100"/>
        </p:scale>
        <p:origin x="7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F41E4344-AAE3-47EB-8BBC-6182A9C445C9}" type="datetimeFigureOut">
              <a:rPr lang="en-GB"/>
              <a:pPr>
                <a:defRPr/>
              </a:pPr>
              <a:t>29/11/2019</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C372A76-CBAE-410B-8E6F-4CCE2D4D1EBB}"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E102B638-962B-498F-B3EF-94AEA18174B9}" type="slidenum">
              <a:rPr lang="en-GB" altLang="en-US"/>
              <a:pPr/>
              <a:t>‹#›</a:t>
            </a:fld>
            <a:endParaRPr lang="en-GB" altLang="en-US"/>
          </a:p>
        </p:txBody>
      </p:sp>
    </p:spTree>
    <p:extLst>
      <p:ext uri="{BB962C8B-B14F-4D97-AF65-F5344CB8AC3E}">
        <p14:creationId xmlns:p14="http://schemas.microsoft.com/office/powerpoint/2010/main" val="348519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32957CC-9BE8-4CDB-A857-F28733FFA0A5}" type="slidenum">
              <a:rPr lang="en-GB" altLang="en-US"/>
              <a:pPr/>
              <a:t>‹#›</a:t>
            </a:fld>
            <a:endParaRPr lang="en-GB" altLang="en-US"/>
          </a:p>
        </p:txBody>
      </p:sp>
    </p:spTree>
    <p:extLst>
      <p:ext uri="{BB962C8B-B14F-4D97-AF65-F5344CB8AC3E}">
        <p14:creationId xmlns:p14="http://schemas.microsoft.com/office/powerpoint/2010/main" val="287973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E61F3FD1-27B7-4189-BF17-DEFAA3B2A67D}" type="slidenum">
              <a:rPr lang="en-GB" altLang="en-US"/>
              <a:pPr/>
              <a:t>‹#›</a:t>
            </a:fld>
            <a:endParaRPr lang="en-GB" altLang="en-US"/>
          </a:p>
        </p:txBody>
      </p:sp>
    </p:spTree>
    <p:extLst>
      <p:ext uri="{BB962C8B-B14F-4D97-AF65-F5344CB8AC3E}">
        <p14:creationId xmlns:p14="http://schemas.microsoft.com/office/powerpoint/2010/main" val="32682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49F449E7-E07F-432B-9A3E-014E86404F07}" type="slidenum">
              <a:rPr lang="en-GB" altLang="en-US"/>
              <a:pPr/>
              <a:t>‹#›</a:t>
            </a:fld>
            <a:endParaRPr lang="en-GB" altLang="en-US"/>
          </a:p>
        </p:txBody>
      </p:sp>
    </p:spTree>
    <p:extLst>
      <p:ext uri="{BB962C8B-B14F-4D97-AF65-F5344CB8AC3E}">
        <p14:creationId xmlns:p14="http://schemas.microsoft.com/office/powerpoint/2010/main" val="373602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153C6DF1-B57F-4BEB-BB9A-BC5BAA7A2956}" type="slidenum">
              <a:rPr lang="en-GB" altLang="en-US"/>
              <a:pPr/>
              <a:t>‹#›</a:t>
            </a:fld>
            <a:endParaRPr lang="en-GB" altLang="en-US"/>
          </a:p>
        </p:txBody>
      </p:sp>
    </p:spTree>
    <p:extLst>
      <p:ext uri="{BB962C8B-B14F-4D97-AF65-F5344CB8AC3E}">
        <p14:creationId xmlns:p14="http://schemas.microsoft.com/office/powerpoint/2010/main" val="30270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112E412C-FAA7-4672-8265-B8A9A0937B47}" type="slidenum">
              <a:rPr lang="en-GB" altLang="en-US"/>
              <a:pPr/>
              <a:t>‹#›</a:t>
            </a:fld>
            <a:endParaRPr lang="en-GB" altLang="en-US"/>
          </a:p>
        </p:txBody>
      </p:sp>
    </p:spTree>
    <p:extLst>
      <p:ext uri="{BB962C8B-B14F-4D97-AF65-F5344CB8AC3E}">
        <p14:creationId xmlns:p14="http://schemas.microsoft.com/office/powerpoint/2010/main" val="2564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0D544D71-AE3E-4921-92F7-AA965CA8EA4B}" type="slidenum">
              <a:rPr lang="en-GB" altLang="en-US"/>
              <a:pPr/>
              <a:t>‹#›</a:t>
            </a:fld>
            <a:endParaRPr lang="en-GB" altLang="en-US"/>
          </a:p>
        </p:txBody>
      </p:sp>
    </p:spTree>
    <p:extLst>
      <p:ext uri="{BB962C8B-B14F-4D97-AF65-F5344CB8AC3E}">
        <p14:creationId xmlns:p14="http://schemas.microsoft.com/office/powerpoint/2010/main" val="110999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1ABE20CD-330F-42BD-9E57-FF1274E55CFF}" type="slidenum">
              <a:rPr lang="en-GB" altLang="en-US"/>
              <a:pPr/>
              <a:t>‹#›</a:t>
            </a:fld>
            <a:endParaRPr lang="en-GB" altLang="en-US"/>
          </a:p>
        </p:txBody>
      </p:sp>
    </p:spTree>
    <p:extLst>
      <p:ext uri="{BB962C8B-B14F-4D97-AF65-F5344CB8AC3E}">
        <p14:creationId xmlns:p14="http://schemas.microsoft.com/office/powerpoint/2010/main" val="13884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fld id="{C04A8C8F-8093-4F49-8B59-9A6F9F3FAA2B}" type="slidenum">
              <a:rPr lang="en-GB" altLang="en-US"/>
              <a:pPr/>
              <a:t>‹#›</a:t>
            </a:fld>
            <a:endParaRPr lang="en-GB" altLang="en-US"/>
          </a:p>
        </p:txBody>
      </p:sp>
    </p:spTree>
    <p:extLst>
      <p:ext uri="{BB962C8B-B14F-4D97-AF65-F5344CB8AC3E}">
        <p14:creationId xmlns:p14="http://schemas.microsoft.com/office/powerpoint/2010/main" val="298453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92F38BF2-2089-4734-A9DE-E94B66EC059B}" type="slidenum">
              <a:rPr lang="en-GB" altLang="en-US"/>
              <a:pPr/>
              <a:t>‹#›</a:t>
            </a:fld>
            <a:endParaRPr lang="en-GB" altLang="en-US"/>
          </a:p>
        </p:txBody>
      </p:sp>
    </p:spTree>
    <p:extLst>
      <p:ext uri="{BB962C8B-B14F-4D97-AF65-F5344CB8AC3E}">
        <p14:creationId xmlns:p14="http://schemas.microsoft.com/office/powerpoint/2010/main" val="237309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CEB0A642-0E36-4984-B691-12590FE48B59}" type="slidenum">
              <a:rPr lang="en-GB" altLang="en-US"/>
              <a:pPr/>
              <a:t>‹#›</a:t>
            </a:fld>
            <a:endParaRPr lang="en-GB" altLang="en-US"/>
          </a:p>
        </p:txBody>
      </p:sp>
    </p:spTree>
    <p:extLst>
      <p:ext uri="{BB962C8B-B14F-4D97-AF65-F5344CB8AC3E}">
        <p14:creationId xmlns:p14="http://schemas.microsoft.com/office/powerpoint/2010/main" val="369953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CABCF0-09AE-46C5-A340-97746B09EEC0}" type="slidenum">
              <a:rPr lang="en-GB" altLang="en-US"/>
              <a:pPr/>
              <a:t>‹#›</a:t>
            </a:fld>
            <a:endParaRPr lang="en-GB"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altLang="en-US" smtClean="0"/>
          </a:p>
        </p:txBody>
      </p:sp>
      <p:sp>
        <p:nvSpPr>
          <p:cNvPr id="2051" name="Subtitle 2"/>
          <p:cNvSpPr>
            <a:spLocks noGrp="1"/>
          </p:cNvSpPr>
          <p:nvPr>
            <p:ph type="subTitle" idx="1"/>
          </p:nvPr>
        </p:nvSpPr>
        <p:spPr/>
        <p:txBody>
          <a:bodyPr/>
          <a:lstStyle/>
          <a:p>
            <a:endParaRPr lang="en-US" altLang="en-US" smtClean="0"/>
          </a:p>
        </p:txBody>
      </p:sp>
      <p:pic>
        <p:nvPicPr>
          <p:cNvPr id="2052" name="Picture 2" descr="C:\Users\rkane\AppData\Local\Microsoft\Windows\Temporary Internet Files\Content.IE5\I2FTUNXW\man-119184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968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1987550" y="1622425"/>
            <a:ext cx="5616575" cy="15700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altLang="en-US" sz="4800" b="1">
                <a:solidFill>
                  <a:schemeClr val="bg1"/>
                </a:solidFill>
                <a:latin typeface="Trebuchet MS" panose="020B0603020202020204" pitchFamily="34" charset="0"/>
              </a:rPr>
              <a:t>Cyber-bullying 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mtClean="0"/>
          </a:p>
        </p:txBody>
      </p:sp>
      <p:sp>
        <p:nvSpPr>
          <p:cNvPr id="3075" name="Content Placeholder 2"/>
          <p:cNvSpPr>
            <a:spLocks noGrp="1"/>
          </p:cNvSpPr>
          <p:nvPr>
            <p:ph idx="1"/>
          </p:nvPr>
        </p:nvSpPr>
        <p:spPr/>
        <p:txBody>
          <a:bodyPr/>
          <a:lstStyle/>
          <a:p>
            <a:endParaRPr lang="en-US" altLang="en-US" smtClean="0"/>
          </a:p>
        </p:txBody>
      </p:sp>
      <p:pic>
        <p:nvPicPr>
          <p:cNvPr id="3076" name="Picture 2" descr="C:\Users\rkane\AppData\Local\Microsoft\Windows\Temporary Internet Files\Content.IE5\K2ESSMJY\worried-girl-413690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58788"/>
            <a:ext cx="113411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498475" y="476250"/>
            <a:ext cx="8137525" cy="2247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Bullying: </a:t>
            </a:r>
          </a:p>
          <a:p>
            <a:pPr eaLnBrk="1" hangingPunct="1">
              <a:spcBef>
                <a:spcPct val="50000"/>
              </a:spcBef>
              <a:buFontTx/>
              <a:buNone/>
            </a:pPr>
            <a:r>
              <a:rPr lang="en-GB" altLang="en-US" sz="2800">
                <a:solidFill>
                  <a:schemeClr val="bg1"/>
                </a:solidFill>
                <a:latin typeface="Trebuchet MS" panose="020B0603020202020204" pitchFamily="34" charset="0"/>
              </a:rPr>
              <a:t>hurting, intimidating or frightening people who are weaker than you</a:t>
            </a:r>
          </a:p>
          <a:p>
            <a:pPr eaLnBrk="1" hangingPunct="1">
              <a:spcBef>
                <a:spcPct val="50000"/>
              </a:spcBef>
              <a:buFontTx/>
              <a:buNone/>
            </a:pPr>
            <a:endParaRPr lang="en-GB" altLang="en-US" sz="2800">
              <a:solidFill>
                <a:schemeClr val="bg1"/>
              </a:solidFill>
              <a:latin typeface="Trebuchet MS" panose="020B0603020202020204" pitchFamily="34" charset="0"/>
            </a:endParaRPr>
          </a:p>
        </p:txBody>
      </p:sp>
      <p:sp>
        <p:nvSpPr>
          <p:cNvPr id="6" name="Text Box 5"/>
          <p:cNvSpPr txBox="1">
            <a:spLocks noChangeArrowheads="1"/>
          </p:cNvSpPr>
          <p:nvPr/>
        </p:nvSpPr>
        <p:spPr bwMode="auto">
          <a:xfrm>
            <a:off x="477838" y="3429000"/>
            <a:ext cx="8126412" cy="1600200"/>
          </a:xfrm>
          <a:prstGeom prst="rect">
            <a:avLst/>
          </a:prstGeom>
          <a:solidFill>
            <a:schemeClr val="tx1"/>
          </a:solidFill>
          <a:ln>
            <a:noFill/>
          </a:ln>
          <a:effectLst/>
        </p:spPr>
        <p:txBody>
          <a:bodyPr>
            <a:spAutoFit/>
          </a:bodyPr>
          <a:lstStyle>
            <a:lvl1pPr marL="342900" indent="-342900" algn="l" rtl="0" eaLnBrk="0" fontAlgn="base" hangingPunct="0">
              <a:spcBef>
                <a:spcPct val="20000"/>
              </a:spcBef>
              <a:spcAft>
                <a:spcPct val="0"/>
              </a:spcAft>
              <a:buChar char="•"/>
              <a:defRPr sz="24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buChar char="»"/>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buChar char="»"/>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buChar char="»"/>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buChar char="»"/>
              <a:defRPr sz="2400">
                <a:solidFill>
                  <a:schemeClr val="tx1"/>
                </a:solidFill>
                <a:latin typeface="Times New Roman" pitchFamily="18" charset="0"/>
                <a:cs typeface="Times New Roman" pitchFamily="18" charset="0"/>
              </a:defRPr>
            </a:lvl9pPr>
          </a:lstStyle>
          <a:p>
            <a:pPr marL="0" indent="0" eaLnBrk="1" hangingPunct="1">
              <a:spcBef>
                <a:spcPct val="50000"/>
              </a:spcBef>
              <a:buFontTx/>
              <a:buNone/>
              <a:defRPr/>
            </a:pPr>
            <a:r>
              <a:rPr lang="en-GB" altLang="en-US" sz="2800" kern="0" dirty="0">
                <a:solidFill>
                  <a:schemeClr val="bg1"/>
                </a:solidFill>
                <a:latin typeface="Trebuchet MS" pitchFamily="34" charset="0"/>
              </a:rPr>
              <a:t>Cyber–bullying: </a:t>
            </a:r>
            <a:endParaRPr lang="en-GB" altLang="en-US" sz="2800" kern="0" dirty="0" smtClean="0">
              <a:solidFill>
                <a:schemeClr val="bg1"/>
              </a:solidFill>
              <a:latin typeface="Trebuchet MS" pitchFamily="34" charset="0"/>
            </a:endParaRPr>
          </a:p>
          <a:p>
            <a:pPr marL="0" indent="0" eaLnBrk="1" hangingPunct="1">
              <a:spcBef>
                <a:spcPct val="50000"/>
              </a:spcBef>
              <a:buFontTx/>
              <a:buNone/>
              <a:defRPr/>
            </a:pPr>
            <a:r>
              <a:rPr lang="en-GB" altLang="en-US" sz="2800" kern="0" dirty="0" smtClean="0">
                <a:solidFill>
                  <a:schemeClr val="bg1"/>
                </a:solidFill>
                <a:latin typeface="Trebuchet MS" pitchFamily="34" charset="0"/>
              </a:rPr>
              <a:t>the </a:t>
            </a:r>
            <a:r>
              <a:rPr lang="en-GB" altLang="en-US" sz="2800" kern="0" dirty="0">
                <a:solidFill>
                  <a:schemeClr val="bg1"/>
                </a:solidFill>
                <a:latin typeface="Trebuchet MS" pitchFamily="34" charset="0"/>
              </a:rPr>
              <a:t>use of electronic communication to bully a person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900113" y="404813"/>
            <a:ext cx="7010400" cy="7620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4400" b="1">
                <a:solidFill>
                  <a:srgbClr val="000000"/>
                </a:solidFill>
                <a:latin typeface="Trebuchet MS" panose="020B0603020202020204" pitchFamily="34" charset="0"/>
              </a:rPr>
              <a:t>What is Cyber bullying?</a:t>
            </a:r>
            <a:r>
              <a:rPr lang="en-GB" altLang="en-US" sz="2400">
                <a:latin typeface="Trebuchet MS" panose="020B0603020202020204" pitchFamily="34" charset="0"/>
              </a:rPr>
              <a:t> </a:t>
            </a:r>
          </a:p>
        </p:txBody>
      </p:sp>
      <p:pic>
        <p:nvPicPr>
          <p:cNvPr id="4099" name="Picture 4" descr="C:\Users\rkane\Downloads\woman-1191828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26988"/>
            <a:ext cx="12984162" cy="73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6"/>
          <p:cNvSpPr txBox="1">
            <a:spLocks noChangeArrowheads="1"/>
          </p:cNvSpPr>
          <p:nvPr/>
        </p:nvSpPr>
        <p:spPr bwMode="auto">
          <a:xfrm>
            <a:off x="1331913" y="1406525"/>
            <a:ext cx="6696075" cy="1384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It’s against the law to bully someone. This means something should and can be done to stop them.</a:t>
            </a:r>
          </a:p>
        </p:txBody>
      </p:sp>
      <p:sp>
        <p:nvSpPr>
          <p:cNvPr id="4101" name="Text Box 4"/>
          <p:cNvSpPr txBox="1">
            <a:spLocks noChangeArrowheads="1"/>
          </p:cNvSpPr>
          <p:nvPr/>
        </p:nvSpPr>
        <p:spPr bwMode="auto">
          <a:xfrm>
            <a:off x="1547813" y="260350"/>
            <a:ext cx="5903912"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4000">
                <a:solidFill>
                  <a:schemeClr val="bg1"/>
                </a:solidFill>
                <a:latin typeface="Trebuchet MS" panose="020B0603020202020204" pitchFamily="34" charset="0"/>
              </a:rPr>
              <a:t>What should you do?</a:t>
            </a:r>
          </a:p>
        </p:txBody>
      </p:sp>
      <p:sp>
        <p:nvSpPr>
          <p:cNvPr id="4102" name="Text Box 6"/>
          <p:cNvSpPr txBox="1">
            <a:spLocks noChangeArrowheads="1"/>
          </p:cNvSpPr>
          <p:nvPr/>
        </p:nvSpPr>
        <p:spPr bwMode="auto">
          <a:xfrm>
            <a:off x="1331913" y="3582988"/>
            <a:ext cx="6616700" cy="15081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rgbClr val="000000"/>
                </a:solidFill>
                <a:latin typeface="Trebuchet MS" panose="020B0603020202020204" pitchFamily="34" charset="0"/>
                <a:cs typeface="Arial" panose="020B0604020202020204" pitchFamily="34" charset="0"/>
              </a:rPr>
              <a:t>Talk to someone you trust, like a parent/guardian or teacher. They can help you to report it and sort it out</a:t>
            </a:r>
            <a:r>
              <a:rPr lang="en-GB" altLang="en-US" sz="3600">
                <a:solidFill>
                  <a:srgbClr val="000000"/>
                </a:solidFill>
                <a:latin typeface="Kristen ITC" panose="03050502040202030202" pitchFamily="66"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kane\AppData\Local\Microsoft\Windows\Temporary Internet Files\Content.IE5\0CGDEZLC\technology-785742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42888"/>
            <a:ext cx="10652126"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6"/>
          <p:cNvSpPr txBox="1">
            <a:spLocks noChangeArrowheads="1"/>
          </p:cNvSpPr>
          <p:nvPr/>
        </p:nvSpPr>
        <p:spPr bwMode="auto">
          <a:xfrm>
            <a:off x="739775" y="765175"/>
            <a:ext cx="7343775"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rgbClr val="000000"/>
                </a:solidFill>
                <a:latin typeface="Trebuchet MS" panose="020B0603020202020204" pitchFamily="34" charset="0"/>
                <a:cs typeface="Arial" panose="020B0604020202020204" pitchFamily="34" charset="0"/>
              </a:rPr>
              <a:t>Don’t reply to any messages you receive, as this may encourage the sender.</a:t>
            </a:r>
          </a:p>
        </p:txBody>
      </p:sp>
      <p:sp>
        <p:nvSpPr>
          <p:cNvPr id="5124" name="Text Box 3"/>
          <p:cNvSpPr txBox="1">
            <a:spLocks noChangeArrowheads="1"/>
          </p:cNvSpPr>
          <p:nvPr/>
        </p:nvSpPr>
        <p:spPr bwMode="auto">
          <a:xfrm>
            <a:off x="746125" y="2060575"/>
            <a:ext cx="7343775"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rgbClr val="000000"/>
                </a:solidFill>
                <a:latin typeface="Trebuchet MS" panose="020B0603020202020204" pitchFamily="34" charset="0"/>
                <a:cs typeface="Arial" panose="020B0604020202020204" pitchFamily="34" charset="0"/>
              </a:rPr>
              <a:t>Keep a copy of the emails, texts or messages that you receive.</a:t>
            </a:r>
          </a:p>
        </p:txBody>
      </p:sp>
      <p:sp>
        <p:nvSpPr>
          <p:cNvPr id="5125" name="Text Box 4"/>
          <p:cNvSpPr txBox="1">
            <a:spLocks noChangeArrowheads="1"/>
          </p:cNvSpPr>
          <p:nvPr/>
        </p:nvSpPr>
        <p:spPr bwMode="auto">
          <a:xfrm>
            <a:off x="741363" y="3284538"/>
            <a:ext cx="7324725" cy="1384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rgbClr val="000000"/>
                </a:solidFill>
                <a:latin typeface="Trebuchet MS" panose="020B0603020202020204" pitchFamily="34" charset="0"/>
                <a:cs typeface="Arial" panose="020B0604020202020204" pitchFamily="34" charset="0"/>
              </a:rPr>
              <a:t>As well as informing an adult you trust, lock email addresses and complain to the host website.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endParaRPr lang="en-US" altLang="en-US" smtClean="0"/>
          </a:p>
        </p:txBody>
      </p:sp>
      <p:sp>
        <p:nvSpPr>
          <p:cNvPr id="6147" name="Subtitle 2"/>
          <p:cNvSpPr>
            <a:spLocks noGrp="1"/>
          </p:cNvSpPr>
          <p:nvPr>
            <p:ph type="subTitle" idx="1"/>
          </p:nvPr>
        </p:nvSpPr>
        <p:spPr/>
        <p:txBody>
          <a:bodyPr/>
          <a:lstStyle/>
          <a:p>
            <a:endParaRPr lang="en-US" altLang="en-US" smtClean="0"/>
          </a:p>
        </p:txBody>
      </p:sp>
      <p:pic>
        <p:nvPicPr>
          <p:cNvPr id="6148" name="Picture 2" descr="C:\Users\rkane\AppData\Local\Microsoft\Windows\Temporary Internet Files\Content.IE5\I2FTUNXW\man-119184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00013"/>
            <a:ext cx="12496801"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1741488" y="1989138"/>
            <a:ext cx="5616575" cy="2308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altLang="en-US" sz="4800" b="1">
                <a:solidFill>
                  <a:schemeClr val="bg1"/>
                </a:solidFill>
                <a:latin typeface="Trebuchet MS" panose="020B0603020202020204" pitchFamily="34" charset="0"/>
              </a:rPr>
              <a:t>Why would someone be a cyber-bully?</a:t>
            </a:r>
          </a:p>
        </p:txBody>
      </p:sp>
      <p:sp>
        <p:nvSpPr>
          <p:cNvPr id="6150" name="Text Box 6"/>
          <p:cNvSpPr txBox="1">
            <a:spLocks noChangeArrowheads="1"/>
          </p:cNvSpPr>
          <p:nvPr/>
        </p:nvSpPr>
        <p:spPr bwMode="auto">
          <a:xfrm>
            <a:off x="719138" y="549275"/>
            <a:ext cx="3348037" cy="522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Problems at home</a:t>
            </a:r>
          </a:p>
        </p:txBody>
      </p:sp>
      <p:sp>
        <p:nvSpPr>
          <p:cNvPr id="6151" name="Text Box 6"/>
          <p:cNvSpPr txBox="1">
            <a:spLocks noChangeArrowheads="1"/>
          </p:cNvSpPr>
          <p:nvPr/>
        </p:nvSpPr>
        <p:spPr bwMode="auto">
          <a:xfrm>
            <a:off x="4932363" y="811213"/>
            <a:ext cx="3348037"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They’ve been bullied themselves</a:t>
            </a:r>
          </a:p>
        </p:txBody>
      </p:sp>
      <p:sp>
        <p:nvSpPr>
          <p:cNvPr id="6152" name="Text Box 6"/>
          <p:cNvSpPr txBox="1">
            <a:spLocks noChangeArrowheads="1"/>
          </p:cNvSpPr>
          <p:nvPr/>
        </p:nvSpPr>
        <p:spPr bwMode="auto">
          <a:xfrm>
            <a:off x="250825" y="4437063"/>
            <a:ext cx="2808288"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Wanting to look tough</a:t>
            </a:r>
          </a:p>
        </p:txBody>
      </p:sp>
      <p:sp>
        <p:nvSpPr>
          <p:cNvPr id="6153" name="Text Box 6"/>
          <p:cNvSpPr txBox="1">
            <a:spLocks noChangeArrowheads="1"/>
          </p:cNvSpPr>
          <p:nvPr/>
        </p:nvSpPr>
        <p:spPr bwMode="auto">
          <a:xfrm>
            <a:off x="5435600" y="6021388"/>
            <a:ext cx="334962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Low self-esteem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422275" y="2276475"/>
            <a:ext cx="8397875" cy="3986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altLang="en-US" sz="2200">
                <a:solidFill>
                  <a:schemeClr val="bg1"/>
                </a:solidFill>
                <a:latin typeface="Trebuchet MS" panose="020B0603020202020204" pitchFamily="34" charset="0"/>
              </a:rPr>
              <a:t>Sarah is 15. She has a few close friends at school who she loves. She much prefers sports to being in the classroom, though. Sarah loves dancing and is good at it. She enters a lot of competitions at the weekends and often wins awards.</a:t>
            </a:r>
          </a:p>
          <a:p>
            <a:pPr algn="ctr" eaLnBrk="1" hangingPunct="1">
              <a:spcBef>
                <a:spcPct val="50000"/>
              </a:spcBef>
              <a:buFontTx/>
              <a:buNone/>
            </a:pPr>
            <a:r>
              <a:rPr lang="en-GB" altLang="en-US" sz="2200">
                <a:solidFill>
                  <a:schemeClr val="bg1"/>
                </a:solidFill>
                <a:latin typeface="Trebuchet MS" panose="020B0603020202020204" pitchFamily="34" charset="0"/>
              </a:rPr>
              <a:t>She also spends a lot of time on her phone. She shares a lot of pictures of her dancing awards with her friends on Facebook and Instagram. But in the past week people have started messaging her with some nasty comments about the way she looks and even about her family. She didn’t tell anyone. Today she logged into Facebook and saw that someone had hacked into her account and had written awful things on her friends’ pages. </a:t>
            </a:r>
          </a:p>
        </p:txBody>
      </p:sp>
      <p:pic>
        <p:nvPicPr>
          <p:cNvPr id="7171" name="Picture 3" descr="C:\Users\rkane\AppData\Local\Microsoft\Windows\Temporary Internet Files\Content.IE5\BDASY3XI\person-409127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30972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4067175" y="579438"/>
            <a:ext cx="4360863" cy="830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altLang="en-US" sz="4800" b="1">
                <a:solidFill>
                  <a:schemeClr val="bg1"/>
                </a:solidFill>
                <a:latin typeface="Trebuchet MS" panose="020B0603020202020204" pitchFamily="34" charset="0"/>
              </a:rPr>
              <a:t>Sarah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kane\AppData\Local\Microsoft\Windows\Temporary Internet Files\Content.IE5\K2ESSMJY\woman-1191828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12368213"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1042988" y="549275"/>
            <a:ext cx="3349625" cy="181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Why do you think Sarah didn’t tell anyone about the messages?</a:t>
            </a:r>
          </a:p>
        </p:txBody>
      </p:sp>
      <p:sp>
        <p:nvSpPr>
          <p:cNvPr id="8196" name="Text Box 6"/>
          <p:cNvSpPr txBox="1">
            <a:spLocks noChangeArrowheads="1"/>
          </p:cNvSpPr>
          <p:nvPr/>
        </p:nvSpPr>
        <p:spPr bwMode="auto">
          <a:xfrm>
            <a:off x="4572000" y="549275"/>
            <a:ext cx="3887788" cy="22463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How do you think Sarah felt when she saw someone had hacked into her Facebook?</a:t>
            </a:r>
          </a:p>
        </p:txBody>
      </p:sp>
      <p:sp>
        <p:nvSpPr>
          <p:cNvPr id="8197" name="Text Box 6"/>
          <p:cNvSpPr txBox="1">
            <a:spLocks noChangeArrowheads="1"/>
          </p:cNvSpPr>
          <p:nvPr/>
        </p:nvSpPr>
        <p:spPr bwMode="auto">
          <a:xfrm>
            <a:off x="827088" y="3068638"/>
            <a:ext cx="3565525" cy="181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What sort of person do you think would want to target Sarah?</a:t>
            </a:r>
          </a:p>
        </p:txBody>
      </p:sp>
      <p:sp>
        <p:nvSpPr>
          <p:cNvPr id="8198" name="Text Box 6"/>
          <p:cNvSpPr txBox="1">
            <a:spLocks noChangeArrowheads="1"/>
          </p:cNvSpPr>
          <p:nvPr/>
        </p:nvSpPr>
        <p:spPr bwMode="auto">
          <a:xfrm>
            <a:off x="4643438" y="3213100"/>
            <a:ext cx="3889375"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What should Sarah do now?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kane\AppData\Local\Microsoft\Windows\Temporary Internet Files\Content.IE5\BDASY3XI\light-1030988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225"/>
            <a:ext cx="10510838"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468313" y="384175"/>
            <a:ext cx="3240087" cy="32305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400">
                <a:solidFill>
                  <a:schemeClr val="bg1"/>
                </a:solidFill>
                <a:latin typeface="Trebuchet MS" panose="020B0603020202020204" pitchFamily="34" charset="0"/>
              </a:rPr>
              <a:t>‘So God created mankind in his own image, in the image of God he created them; male and female he created them.’</a:t>
            </a:r>
          </a:p>
          <a:p>
            <a:pPr eaLnBrk="1" hangingPunct="1">
              <a:spcBef>
                <a:spcPct val="50000"/>
              </a:spcBef>
              <a:buFontTx/>
              <a:buNone/>
            </a:pPr>
            <a:r>
              <a:rPr lang="en-GB" altLang="en-US" sz="2400">
                <a:solidFill>
                  <a:schemeClr val="bg1"/>
                </a:solidFill>
                <a:latin typeface="Trebuchet MS" panose="020B0603020202020204" pitchFamily="34" charset="0"/>
              </a:rPr>
              <a:t>Genesis 1:27 NIV</a:t>
            </a:r>
          </a:p>
        </p:txBody>
      </p:sp>
      <p:sp>
        <p:nvSpPr>
          <p:cNvPr id="9220" name="Text Box 5"/>
          <p:cNvSpPr txBox="1">
            <a:spLocks noChangeArrowheads="1"/>
          </p:cNvSpPr>
          <p:nvPr/>
        </p:nvSpPr>
        <p:spPr bwMode="auto">
          <a:xfrm>
            <a:off x="3995738" y="404813"/>
            <a:ext cx="4392612" cy="1384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400">
                <a:solidFill>
                  <a:schemeClr val="bg1"/>
                </a:solidFill>
                <a:latin typeface="Trebuchet MS" panose="020B0603020202020204" pitchFamily="34" charset="0"/>
              </a:rPr>
              <a:t>Jesus said: ‘Love your neighbour as yourself.’</a:t>
            </a:r>
          </a:p>
          <a:p>
            <a:pPr eaLnBrk="1" hangingPunct="1">
              <a:spcBef>
                <a:spcPct val="50000"/>
              </a:spcBef>
              <a:buFontTx/>
              <a:buNone/>
            </a:pPr>
            <a:r>
              <a:rPr lang="en-GB" altLang="en-US" sz="2400">
                <a:solidFill>
                  <a:schemeClr val="bg1"/>
                </a:solidFill>
                <a:latin typeface="Trebuchet MS" panose="020B0603020202020204" pitchFamily="34" charset="0"/>
              </a:rPr>
              <a:t>Mark 12:31 NIV</a:t>
            </a:r>
          </a:p>
        </p:txBody>
      </p:sp>
      <p:sp>
        <p:nvSpPr>
          <p:cNvPr id="9221" name="Text Box 5"/>
          <p:cNvSpPr txBox="1">
            <a:spLocks noChangeArrowheads="1"/>
          </p:cNvSpPr>
          <p:nvPr/>
        </p:nvSpPr>
        <p:spPr bwMode="auto">
          <a:xfrm>
            <a:off x="3856038" y="2276475"/>
            <a:ext cx="4532312" cy="1754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400">
                <a:solidFill>
                  <a:schemeClr val="bg1"/>
                </a:solidFill>
                <a:latin typeface="Trebuchet MS" panose="020B0603020202020204" pitchFamily="34" charset="0"/>
              </a:rPr>
              <a:t>Jesus said: ‘But I tell you, love your enemies and pray for those who persecute you.’</a:t>
            </a:r>
          </a:p>
          <a:p>
            <a:pPr eaLnBrk="1" hangingPunct="1">
              <a:spcBef>
                <a:spcPct val="50000"/>
              </a:spcBef>
              <a:buFontTx/>
              <a:buNone/>
            </a:pPr>
            <a:r>
              <a:rPr lang="en-GB" altLang="en-US" sz="2400">
                <a:solidFill>
                  <a:schemeClr val="bg1"/>
                </a:solidFill>
                <a:latin typeface="Trebuchet MS" panose="020B0603020202020204" pitchFamily="34" charset="0"/>
              </a:rPr>
              <a:t>Matthew 5:44 NIV</a:t>
            </a:r>
          </a:p>
        </p:txBody>
      </p:sp>
      <p:sp>
        <p:nvSpPr>
          <p:cNvPr id="9222" name="Text Box 5"/>
          <p:cNvSpPr txBox="1">
            <a:spLocks noChangeArrowheads="1"/>
          </p:cNvSpPr>
          <p:nvPr/>
        </p:nvSpPr>
        <p:spPr bwMode="auto">
          <a:xfrm>
            <a:off x="5362575" y="4437063"/>
            <a:ext cx="3386138"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400">
                <a:solidFill>
                  <a:schemeClr val="bg1"/>
                </a:solidFill>
                <a:latin typeface="Trebuchet MS" panose="020B0603020202020204" pitchFamily="34" charset="0"/>
              </a:rPr>
              <a:t>‘Rescue the weak and the needy; deliver them from the hand of the wicked.’</a:t>
            </a:r>
          </a:p>
          <a:p>
            <a:pPr eaLnBrk="1" hangingPunct="1">
              <a:spcBef>
                <a:spcPct val="50000"/>
              </a:spcBef>
              <a:buFontTx/>
              <a:buNone/>
            </a:pPr>
            <a:r>
              <a:rPr lang="en-GB" altLang="en-US" sz="2400">
                <a:solidFill>
                  <a:schemeClr val="bg1"/>
                </a:solidFill>
                <a:latin typeface="Trebuchet MS" panose="020B0603020202020204" pitchFamily="34" charset="0"/>
              </a:rPr>
              <a:t>Psalm 82:4 NIV</a:t>
            </a:r>
          </a:p>
        </p:txBody>
      </p:sp>
      <p:sp>
        <p:nvSpPr>
          <p:cNvPr id="9223" name="Text Box 5"/>
          <p:cNvSpPr txBox="1">
            <a:spLocks noChangeArrowheads="1"/>
          </p:cNvSpPr>
          <p:nvPr/>
        </p:nvSpPr>
        <p:spPr bwMode="auto">
          <a:xfrm>
            <a:off x="555625" y="4438650"/>
            <a:ext cx="439102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400">
                <a:solidFill>
                  <a:schemeClr val="bg1"/>
                </a:solidFill>
                <a:latin typeface="Trebuchet MS" panose="020B0603020202020204" pitchFamily="34" charset="0"/>
              </a:rPr>
              <a:t>‘For the Spirit God gave us does not make us timid, but gives us power, love and self-discipline.’</a:t>
            </a:r>
          </a:p>
          <a:p>
            <a:pPr eaLnBrk="1" hangingPunct="1">
              <a:spcBef>
                <a:spcPct val="50000"/>
              </a:spcBef>
              <a:buFontTx/>
              <a:buNone/>
            </a:pPr>
            <a:r>
              <a:rPr lang="en-GB" altLang="en-US" sz="2400">
                <a:solidFill>
                  <a:schemeClr val="bg1"/>
                </a:solidFill>
                <a:latin typeface="Trebuchet MS" panose="020B0603020202020204" pitchFamily="34" charset="0"/>
              </a:rPr>
              <a:t>2 Timothy 1:7 NIV</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kane\AppData\Local\Microsoft\Windows\Temporary Internet Files\Content.IE5\0CGDEZLC\boy-984313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0013"/>
            <a:ext cx="10660063"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1979613" y="333375"/>
            <a:ext cx="4608512"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FontTx/>
              <a:buNone/>
            </a:pPr>
            <a:r>
              <a:rPr lang="en-GB" altLang="en-US" sz="4800" b="1">
                <a:solidFill>
                  <a:schemeClr val="bg1"/>
                </a:solidFill>
                <a:latin typeface="Trebuchet MS" panose="020B0603020202020204" pitchFamily="34" charset="0"/>
              </a:rPr>
              <a:t>Plenary</a:t>
            </a:r>
          </a:p>
        </p:txBody>
      </p:sp>
      <p:sp>
        <p:nvSpPr>
          <p:cNvPr id="10244" name="Text Box 6"/>
          <p:cNvSpPr txBox="1">
            <a:spLocks noChangeArrowheads="1"/>
          </p:cNvSpPr>
          <p:nvPr/>
        </p:nvSpPr>
        <p:spPr bwMode="auto">
          <a:xfrm>
            <a:off x="1403350" y="1844675"/>
            <a:ext cx="6589713"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Name one thing you should do if you experience cyber-bullying</a:t>
            </a:r>
          </a:p>
        </p:txBody>
      </p:sp>
      <p:sp>
        <p:nvSpPr>
          <p:cNvPr id="10245" name="Text Box 6"/>
          <p:cNvSpPr txBox="1">
            <a:spLocks noChangeArrowheads="1"/>
          </p:cNvSpPr>
          <p:nvPr/>
        </p:nvSpPr>
        <p:spPr bwMode="auto">
          <a:xfrm>
            <a:off x="1331913" y="3429000"/>
            <a:ext cx="6605587"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800">
                <a:solidFill>
                  <a:schemeClr val="bg1"/>
                </a:solidFill>
                <a:latin typeface="Trebuchet MS" panose="020B0603020202020204" pitchFamily="34" charset="0"/>
              </a:rPr>
              <a:t>Name one thing a Christian might believe about bullying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463</Words>
  <Application>Microsoft Office PowerPoint</Application>
  <PresentationFormat>On-screen Show (4:3)</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Arial</vt:lpstr>
      <vt:lpstr>Calibri</vt:lpstr>
      <vt:lpstr>Trebuchet MS</vt:lpstr>
      <vt:lpstr>Kristen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dc:creator>
  <cp:lastModifiedBy>Rebecca A.</cp:lastModifiedBy>
  <cp:revision>27</cp:revision>
  <cp:lastPrinted>2016-04-26T12:07:46Z</cp:lastPrinted>
  <dcterms:created xsi:type="dcterms:W3CDTF">2009-11-16T17:42:26Z</dcterms:created>
  <dcterms:modified xsi:type="dcterms:W3CDTF">2019-11-29T11:56:06Z</dcterms:modified>
</cp:coreProperties>
</file>