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9" r:id="rId3"/>
    <p:sldId id="258" r:id="rId4"/>
    <p:sldId id="271" r:id="rId5"/>
    <p:sldId id="272" r:id="rId6"/>
    <p:sldId id="259" r:id="rId7"/>
    <p:sldId id="268" r:id="rId8"/>
    <p:sldId id="263" r:id="rId9"/>
    <p:sldId id="265" r:id="rId10"/>
    <p:sldId id="266" r:id="rId11"/>
  </p:sldIdLst>
  <p:sldSz cx="9144000" cy="6858000" type="screen4x3"/>
  <p:notesSz cx="6669088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swald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8589"/>
    <a:srgbClr val="FF5050"/>
    <a:srgbClr val="FF7C80"/>
    <a:srgbClr val="FF3300"/>
    <a:srgbClr val="DA3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705" autoAdjust="0"/>
  </p:normalViewPr>
  <p:slideViewPr>
    <p:cSldViewPr>
      <p:cViewPr varScale="1">
        <p:scale>
          <a:sx n="107" d="100"/>
          <a:sy n="107" d="100"/>
        </p:scale>
        <p:origin x="-9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15EE6-C72F-4A29-8CC5-8322F6F55A13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12157-7864-49AB-A1DF-74CBE71DA3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69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38A54-97D7-47A0-A5F3-2588734344CC}" type="datetimeFigureOut">
              <a:rPr lang="en-GB" smtClean="0"/>
              <a:t>28/11/2016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A58CC-3A24-452B-9330-0EA8DCD114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A58CC-3A24-452B-9330-0EA8DCD114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07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A58CC-3A24-452B-9330-0EA8DCD114EF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C16-DC48-45BC-BFE9-9AF465A646AB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E554-679B-40D4-924E-72ECAC56FA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07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C16-DC48-45BC-BFE9-9AF465A646AB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E554-679B-40D4-924E-72ECAC56FA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9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C16-DC48-45BC-BFE9-9AF465A646AB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E554-679B-40D4-924E-72ECAC56FA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83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C16-DC48-45BC-BFE9-9AF465A646AB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E554-679B-40D4-924E-72ECAC56FA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09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C16-DC48-45BC-BFE9-9AF465A646AB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E554-679B-40D4-924E-72ECAC56FA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C16-DC48-45BC-BFE9-9AF465A646AB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E554-679B-40D4-924E-72ECAC56FA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7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C16-DC48-45BC-BFE9-9AF465A646AB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E554-679B-40D4-924E-72ECAC56FA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2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C16-DC48-45BC-BFE9-9AF465A646AB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E554-679B-40D4-924E-72ECAC56FA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5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C16-DC48-45BC-BFE9-9AF465A646AB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E554-679B-40D4-924E-72ECAC56FA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6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C16-DC48-45BC-BFE9-9AF465A646AB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E554-679B-40D4-924E-72ECAC56FA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48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7AC16-DC48-45BC-BFE9-9AF465A646AB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8E554-679B-40D4-924E-72ECAC56FA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78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AC16-DC48-45BC-BFE9-9AF465A646AB}" type="datetimeFigureOut">
              <a:rPr lang="en-GB" smtClean="0"/>
              <a:pPr/>
              <a:t>28/11/2016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8E554-679B-40D4-924E-72ECAC56FA7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1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425" y="2421215"/>
            <a:ext cx="3131840" cy="234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79" y="3867827"/>
            <a:ext cx="4019612" cy="3014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225" b="12221"/>
          <a:stretch/>
        </p:blipFill>
        <p:spPr>
          <a:xfrm>
            <a:off x="-17405" y="4872646"/>
            <a:ext cx="3059833" cy="20098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-2" r="44783" b="25931"/>
          <a:stretch/>
        </p:blipFill>
        <p:spPr>
          <a:xfrm>
            <a:off x="-1" y="-67516"/>
            <a:ext cx="3176213" cy="27651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95459"/>
            <a:ext cx="313372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7" b="-24327"/>
          <a:stretch/>
        </p:blipFill>
        <p:spPr>
          <a:xfrm>
            <a:off x="3176213" y="-67515"/>
            <a:ext cx="2187875" cy="3281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37233" r="44479" b="27069"/>
          <a:stretch/>
        </p:blipFill>
        <p:spPr>
          <a:xfrm>
            <a:off x="6840000" y="4403720"/>
            <a:ext cx="2304000" cy="24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-67515"/>
            <a:ext cx="3779912" cy="25156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40" y="2007307"/>
            <a:ext cx="3240360" cy="2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 Same Side Corner Rectangle 5"/>
          <p:cNvSpPr/>
          <p:nvPr/>
        </p:nvSpPr>
        <p:spPr>
          <a:xfrm>
            <a:off x="971600" y="1827643"/>
            <a:ext cx="6120680" cy="2947685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8206" r="7236" b="6762"/>
          <a:stretch/>
        </p:blipFill>
        <p:spPr>
          <a:xfrm>
            <a:off x="-448" y="6049362"/>
            <a:ext cx="1047554" cy="8086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1640" y="2305615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Could you commit to doing something or being part of something for the rest of your life</a:t>
            </a:r>
            <a:r>
              <a:rPr lang="en-GB" sz="2800" b="1" dirty="0" smtClean="0"/>
              <a:t>?</a:t>
            </a:r>
          </a:p>
          <a:p>
            <a:endParaRPr lang="en-GB" sz="2800" b="1"/>
          </a:p>
          <a:p>
            <a:r>
              <a:rPr lang="en-GB" sz="2800" b="1" smtClean="0"/>
              <a:t>Why</a:t>
            </a:r>
            <a:r>
              <a:rPr lang="en-GB" sz="2800" b="1" dirty="0" smtClean="0"/>
              <a:t>? Why not?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26064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65000"/>
                  </a:schemeClr>
                </a:solidFill>
                <a:latin typeface="Oswald" pitchFamily="2" charset="0"/>
              </a:rPr>
              <a:t>PLENARY</a:t>
            </a:r>
            <a:endParaRPr lang="en-GB" sz="4400" b="1" dirty="0">
              <a:solidFill>
                <a:schemeClr val="bg1">
                  <a:lumMod val="65000"/>
                </a:schemeClr>
              </a:solidFill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260648"/>
            <a:ext cx="4464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65000"/>
                  </a:schemeClr>
                </a:solidFill>
                <a:latin typeface="Oswald" pitchFamily="2" charset="0"/>
              </a:rPr>
              <a:t>SALVATION ARMY SOLDIERSHIP</a:t>
            </a:r>
            <a:endParaRPr lang="en-GB" sz="4400" b="1" dirty="0">
              <a:solidFill>
                <a:schemeClr val="bg1">
                  <a:lumMod val="65000"/>
                </a:schemeClr>
              </a:solidFill>
              <a:latin typeface="Oswald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362"/>
            <a:ext cx="1078184" cy="80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nip Diagonal Corner Rectangle 14"/>
          <p:cNvSpPr/>
          <p:nvPr/>
        </p:nvSpPr>
        <p:spPr>
          <a:xfrm>
            <a:off x="899592" y="1844824"/>
            <a:ext cx="5527787" cy="4320480"/>
          </a:xfrm>
          <a:prstGeom prst="snip2Diag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8857" y="2082491"/>
            <a:ext cx="184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AIMS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1232" y="2796076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 understand what Salvation Army soldiership is.</a:t>
            </a:r>
            <a:endParaRPr lang="en-GB" sz="28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271232" y="3908216"/>
            <a:ext cx="4863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……………………………………………………………………….....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237577" y="4529590"/>
            <a:ext cx="5438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To reflect on how becoming a soldier affects people’s lives.</a:t>
            </a:r>
            <a:endParaRPr lang="en-GB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0810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2" b="-667"/>
          <a:stretch/>
        </p:blipFill>
        <p:spPr>
          <a:xfrm>
            <a:off x="0" y="54000"/>
            <a:ext cx="9144000" cy="6804000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755576" y="1556792"/>
            <a:ext cx="5527787" cy="1080120"/>
          </a:xfrm>
          <a:prstGeom prst="snip2Diag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9" t="21173" r="17655" b="9443"/>
          <a:stretch/>
        </p:blipFill>
        <p:spPr>
          <a:xfrm>
            <a:off x="0" y="6049362"/>
            <a:ext cx="1008000" cy="8086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2268" y="1591119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Salvation Army does not practise sacraments as a ritual.</a:t>
            </a:r>
            <a:endParaRPr lang="en-GB" sz="2800" b="1" dirty="0"/>
          </a:p>
        </p:txBody>
      </p:sp>
      <p:sp>
        <p:nvSpPr>
          <p:cNvPr id="11" name="Round Same Side Corner Rectangle 10"/>
          <p:cNvSpPr/>
          <p:nvPr/>
        </p:nvSpPr>
        <p:spPr>
          <a:xfrm>
            <a:off x="1691680" y="2924943"/>
            <a:ext cx="6120680" cy="2947685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032000" y="3059957"/>
            <a:ext cx="51845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The Salvation Army sees sacraments as an outward sign of an inward experience, and Salvationists believe that the inward experience is the most important thing.</a:t>
            </a:r>
          </a:p>
          <a:p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32656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65000"/>
                  </a:schemeClr>
                </a:solidFill>
                <a:latin typeface="Oswald" pitchFamily="2" charset="0"/>
              </a:rPr>
              <a:t>SACRAMENTS</a:t>
            </a:r>
            <a:endParaRPr lang="en-GB" sz="4400" b="1" dirty="0">
              <a:solidFill>
                <a:schemeClr val="bg1">
                  <a:lumMod val="65000"/>
                </a:schemeClr>
              </a:solidFill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260648"/>
            <a:ext cx="4464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65000"/>
                  </a:schemeClr>
                </a:solidFill>
                <a:latin typeface="Oswald" pitchFamily="2" charset="0"/>
              </a:rPr>
              <a:t>SALVATION ARMY SOLDIERSHIP</a:t>
            </a:r>
            <a:endParaRPr lang="en-GB" sz="4400" b="1" dirty="0">
              <a:solidFill>
                <a:schemeClr val="bg1">
                  <a:lumMod val="65000"/>
                </a:schemeClr>
              </a:solidFill>
              <a:latin typeface="Oswald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8206" r="7236" b="6762"/>
          <a:stretch/>
        </p:blipFill>
        <p:spPr>
          <a:xfrm>
            <a:off x="-448" y="6049362"/>
            <a:ext cx="1047554" cy="808638"/>
          </a:xfrm>
          <a:prstGeom prst="rect">
            <a:avLst/>
          </a:prstGeom>
        </p:spPr>
      </p:pic>
      <p:sp>
        <p:nvSpPr>
          <p:cNvPr id="13" name="Round Same Side Corner Rectangle 12"/>
          <p:cNvSpPr/>
          <p:nvPr/>
        </p:nvSpPr>
        <p:spPr>
          <a:xfrm>
            <a:off x="523328" y="1955157"/>
            <a:ext cx="3832647" cy="3130027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2132856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Salvation Army soldiers are enrolled in a special ceremony in their Salvation Army church.</a:t>
            </a:r>
            <a:endParaRPr lang="en-GB" sz="28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9" t="6537" r="31517" b="13917"/>
          <a:stretch/>
        </p:blipFill>
        <p:spPr>
          <a:xfrm>
            <a:off x="5055490" y="1345428"/>
            <a:ext cx="2386337" cy="37397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9" t="25458" r="33085" b="-2756"/>
          <a:stretch/>
        </p:blipFill>
        <p:spPr>
          <a:xfrm>
            <a:off x="5220072" y="1556792"/>
            <a:ext cx="207354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260648"/>
            <a:ext cx="4464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65000"/>
                  </a:schemeClr>
                </a:solidFill>
                <a:latin typeface="Oswald" pitchFamily="2" charset="0"/>
              </a:rPr>
              <a:t>SALVATION ARMY SOLDIERSHIP</a:t>
            </a:r>
            <a:endParaRPr lang="en-GB" sz="4400" b="1" dirty="0">
              <a:solidFill>
                <a:schemeClr val="bg1">
                  <a:lumMod val="65000"/>
                </a:schemeClr>
              </a:solidFill>
              <a:latin typeface="Oswald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8206" r="7236" b="6762"/>
          <a:stretch/>
        </p:blipFill>
        <p:spPr>
          <a:xfrm>
            <a:off x="-448" y="6049362"/>
            <a:ext cx="1047554" cy="808638"/>
          </a:xfrm>
          <a:prstGeom prst="rect">
            <a:avLst/>
          </a:prstGeom>
        </p:spPr>
      </p:pic>
      <p:sp>
        <p:nvSpPr>
          <p:cNvPr id="9" name="Snip and Round Single Corner Rectangle 8"/>
          <p:cNvSpPr/>
          <p:nvPr/>
        </p:nvSpPr>
        <p:spPr>
          <a:xfrm>
            <a:off x="1331640" y="2132856"/>
            <a:ext cx="7128792" cy="3528392"/>
          </a:xfrm>
          <a:prstGeom prst="snipRound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798758" y="2296033"/>
            <a:ext cx="6229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What do you think being a Salvation Army soldier would involve?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14865" y="3167390"/>
            <a:ext cx="6285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……………………………………………………………..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788343" y="3681028"/>
            <a:ext cx="64456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Do you think there is a difference between someone who is a Salvation Army soldier and someone who volunteers for The Salvation Army?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0810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1" t="13402" r="13653" b="15569"/>
          <a:stretch/>
        </p:blipFill>
        <p:spPr>
          <a:xfrm>
            <a:off x="0" y="6049362"/>
            <a:ext cx="1080000" cy="808638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/>
        </p:nvSpPr>
        <p:spPr>
          <a:xfrm>
            <a:off x="335012" y="1694430"/>
            <a:ext cx="5407755" cy="2232248"/>
          </a:xfrm>
          <a:prstGeom prst="round2Same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9" t="6537" r="31517" b="13917"/>
          <a:stretch/>
        </p:blipFill>
        <p:spPr>
          <a:xfrm>
            <a:off x="5868144" y="2023199"/>
            <a:ext cx="3002665" cy="22698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2625" y="2126655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Try to match up the cards of what soldiers believe with the right text from the Bible.</a:t>
            </a:r>
            <a:endParaRPr lang="en-GB" sz="2800" b="1" dirty="0"/>
          </a:p>
        </p:txBody>
      </p:sp>
      <p:pic>
        <p:nvPicPr>
          <p:cNvPr id="2051" name="Picture 3" descr="C:\Users\rkane\Downloads\bible-53753_19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49" y="2126655"/>
            <a:ext cx="2645453" cy="198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26064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65000"/>
                  </a:schemeClr>
                </a:solidFill>
                <a:latin typeface="Oswald" pitchFamily="2" charset="0"/>
              </a:rPr>
              <a:t>CARD SORT</a:t>
            </a:r>
            <a:endParaRPr lang="en-GB" sz="4400" b="1" dirty="0">
              <a:solidFill>
                <a:schemeClr val="bg1">
                  <a:lumMod val="65000"/>
                </a:schemeClr>
              </a:solidFill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1" t="13402" r="13653" b="15569"/>
          <a:stretch/>
        </p:blipFill>
        <p:spPr>
          <a:xfrm>
            <a:off x="0" y="6049362"/>
            <a:ext cx="1080000" cy="80863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62879"/>
              </p:ext>
            </p:extLst>
          </p:nvPr>
        </p:nvGraphicFramePr>
        <p:xfrm>
          <a:off x="524318" y="1988840"/>
          <a:ext cx="7792098" cy="3337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706409"/>
                <a:gridCol w="3085689"/>
              </a:tblGrid>
              <a:tr h="44796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…about</a:t>
                      </a:r>
                      <a:r>
                        <a:rPr lang="en-GB" sz="2400" b="1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the Bible?</a:t>
                      </a:r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796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…about who God is?</a:t>
                      </a:r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57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…about sin?</a:t>
                      </a:r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796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…about Jesus’ death</a:t>
                      </a:r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796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…about New Life?</a:t>
                      </a:r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2576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…about what it means to be saved?</a:t>
                      </a:r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7968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…about the future?</a:t>
                      </a:r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64088" y="198884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2 Timothy 3:16 -17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4525" y="2450508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2 Corinthians 13:14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0112" y="2938271"/>
            <a:ext cx="2303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Romans 3: 23-24</a:t>
            </a:r>
          </a:p>
        </p:txBody>
      </p:sp>
      <p:sp>
        <p:nvSpPr>
          <p:cNvPr id="7" name="Rectangle 6"/>
          <p:cNvSpPr/>
          <p:nvPr/>
        </p:nvSpPr>
        <p:spPr>
          <a:xfrm>
            <a:off x="5801838" y="3396054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John 3: 16-17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85085" y="3841007"/>
            <a:ext cx="2493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2 Corinthians 5:17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01838" y="4309131"/>
            <a:ext cx="1828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Romans 12:1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74793" y="4872860"/>
            <a:ext cx="2482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bg1">
                    <a:lumMod val="65000"/>
                  </a:schemeClr>
                </a:solidFill>
              </a:rPr>
              <a:t>Revelation 21: 1-4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26064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65000"/>
                  </a:schemeClr>
                </a:solidFill>
                <a:latin typeface="Oswald" pitchFamily="2" charset="0"/>
              </a:rPr>
              <a:t>CARD SORT</a:t>
            </a:r>
            <a:endParaRPr lang="en-GB" sz="4400" b="1" dirty="0">
              <a:solidFill>
                <a:schemeClr val="bg1">
                  <a:lumMod val="65000"/>
                </a:schemeClr>
              </a:solidFill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4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6" grpId="0"/>
      <p:bldP spid="7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1" t="13402" r="13653" b="15569"/>
          <a:stretch/>
        </p:blipFill>
        <p:spPr>
          <a:xfrm>
            <a:off x="0" y="6049362"/>
            <a:ext cx="1080000" cy="808638"/>
          </a:xfrm>
          <a:prstGeom prst="rect">
            <a:avLst/>
          </a:prstGeom>
        </p:spPr>
      </p:pic>
      <p:sp>
        <p:nvSpPr>
          <p:cNvPr id="8" name="Snip Diagonal Corner Rectangle 7"/>
          <p:cNvSpPr/>
          <p:nvPr/>
        </p:nvSpPr>
        <p:spPr>
          <a:xfrm>
            <a:off x="661273" y="1682807"/>
            <a:ext cx="7272808" cy="1548172"/>
          </a:xfrm>
          <a:prstGeom prst="snip2Diag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979839"/>
            <a:ext cx="6445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Tell your group in your own words what each commitment is.</a:t>
            </a:r>
            <a:endParaRPr lang="en-GB" sz="2800" b="1" dirty="0"/>
          </a:p>
        </p:txBody>
      </p:sp>
      <p:sp>
        <p:nvSpPr>
          <p:cNvPr id="11" name="Round Same Side Corner Rectangle 10"/>
          <p:cNvSpPr/>
          <p:nvPr/>
        </p:nvSpPr>
        <p:spPr>
          <a:xfrm>
            <a:off x="661273" y="3429000"/>
            <a:ext cx="5407755" cy="2232248"/>
          </a:xfrm>
          <a:prstGeom prst="round2Same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33339" y="3637183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Try to put them in order of importance – with the most important one first and least important one last.</a:t>
            </a:r>
          </a:p>
          <a:p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26064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65000"/>
                  </a:schemeClr>
                </a:solidFill>
                <a:latin typeface="Oswald" pitchFamily="2" charset="0"/>
              </a:rPr>
              <a:t>CARD SORT</a:t>
            </a:r>
            <a:endParaRPr lang="en-GB" sz="4400" b="1" dirty="0">
              <a:solidFill>
                <a:schemeClr val="bg1">
                  <a:lumMod val="65000"/>
                </a:schemeClr>
              </a:solidFill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8206" r="7236" b="6762"/>
          <a:stretch/>
        </p:blipFill>
        <p:spPr>
          <a:xfrm>
            <a:off x="-448" y="6049362"/>
            <a:ext cx="1047554" cy="808638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320128" y="1569615"/>
            <a:ext cx="3974467" cy="3467057"/>
          </a:xfrm>
          <a:prstGeom prst="snip2Diag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GB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7" y="1659285"/>
            <a:ext cx="31683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 your own words:</a:t>
            </a:r>
          </a:p>
          <a:p>
            <a:endParaRPr lang="en-GB" sz="2800" b="1" dirty="0"/>
          </a:p>
          <a:p>
            <a:r>
              <a:rPr lang="en-GB" sz="2800" b="1" dirty="0" smtClean="0"/>
              <a:t>Why did they become a soldier?</a:t>
            </a:r>
          </a:p>
          <a:p>
            <a:endParaRPr lang="en-GB" sz="2800" b="1" dirty="0"/>
          </a:p>
          <a:p>
            <a:r>
              <a:rPr lang="en-GB" sz="2800" b="1" dirty="0" smtClean="0"/>
              <a:t>What impact does it have on their life? 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9" t="6537" r="31517" b="13917"/>
          <a:stretch/>
        </p:blipFill>
        <p:spPr>
          <a:xfrm>
            <a:off x="4644007" y="1484784"/>
            <a:ext cx="2306637" cy="34315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3031">
            <a:off x="4481269" y="1461941"/>
            <a:ext cx="2602535" cy="344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9" t="6537" r="31517" b="13917"/>
          <a:stretch/>
        </p:blipFill>
        <p:spPr>
          <a:xfrm rot="621299">
            <a:off x="6864889" y="1710338"/>
            <a:ext cx="2003098" cy="325155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00808"/>
            <a:ext cx="2260270" cy="324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5536" y="26064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65000"/>
                  </a:schemeClr>
                </a:solidFill>
                <a:latin typeface="Oswald" pitchFamily="2" charset="0"/>
              </a:rPr>
              <a:t>CASE STUDIES</a:t>
            </a:r>
            <a:endParaRPr lang="en-GB" sz="4400" b="1" dirty="0">
              <a:solidFill>
                <a:schemeClr val="bg1">
                  <a:lumMod val="65000"/>
                </a:schemeClr>
              </a:solidFill>
              <a:latin typeface="Oswa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291</Words>
  <Application>Microsoft Office PowerPoint</Application>
  <PresentationFormat>On-screen Show (4:3)</PresentationFormat>
  <Paragraphs>56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SALVATION  ARMY  SOLDIERSHIP</dc:title>
  <dc:creator>The Salvation Army</dc:creator>
  <cp:lastModifiedBy>The Salvation Army</cp:lastModifiedBy>
  <cp:revision>60</cp:revision>
  <cp:lastPrinted>2016-11-28T09:24:24Z</cp:lastPrinted>
  <dcterms:created xsi:type="dcterms:W3CDTF">2016-09-27T08:04:50Z</dcterms:created>
  <dcterms:modified xsi:type="dcterms:W3CDTF">2016-11-28T12:37:46Z</dcterms:modified>
</cp:coreProperties>
</file>