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58" r:id="rId4"/>
    <p:sldId id="260" r:id="rId5"/>
    <p:sldId id="261" r:id="rId6"/>
    <p:sldId id="262" r:id="rId7"/>
    <p:sldId id="264" r:id="rId8"/>
    <p:sldId id="265" r:id="rId9"/>
    <p:sldId id="274" r:id="rId10"/>
    <p:sldId id="267" r:id="rId11"/>
    <p:sldId id="268" r:id="rId12"/>
    <p:sldId id="269" r:id="rId13"/>
    <p:sldId id="270" r:id="rId14"/>
    <p:sldId id="271" r:id="rId15"/>
    <p:sldId id="272" r:id="rId16"/>
    <p:sldId id="266" r:id="rId17"/>
    <p:sldId id="275" r:id="rId1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402" autoAdjust="0"/>
  </p:normalViewPr>
  <p:slideViewPr>
    <p:cSldViewPr>
      <p:cViewPr varScale="1">
        <p:scale>
          <a:sx n="59" d="100"/>
          <a:sy n="59" d="100"/>
        </p:scale>
        <p:origin x="820" y="60"/>
      </p:cViewPr>
      <p:guideLst>
        <p:guide orient="horz" pos="2160"/>
        <p:guide pos="2880"/>
      </p:guideLst>
    </p:cSldViewPr>
  </p:slideViewPr>
  <p:outlineViewPr>
    <p:cViewPr>
      <p:scale>
        <a:sx n="33" d="100"/>
        <a:sy n="33" d="100"/>
      </p:scale>
      <p:origin x="258" y="1073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210399B-CC5E-4CAD-9A87-74B844B9C414}" type="datetimeFigureOut">
              <a:rPr lang="en-GB"/>
              <a:pPr>
                <a:defRPr/>
              </a:pPr>
              <a:t>11/12/2019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D746C58-3375-4E1E-9879-CAF60773C66A}"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542DCAB-745B-4F42-9409-422C5BD1B7DC}" type="datetimeFigureOut">
              <a:rPr lang="en-GB"/>
              <a:pPr>
                <a:defRPr/>
              </a:pPr>
              <a:t>11/12/2019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E682C61-1F3C-45B5-877C-1A5AE963150F}" type="slidenum">
              <a:rPr lang="en-GB" altLang="en-US"/>
              <a:pPr/>
              <a:t>‹#›</a:t>
            </a:fld>
            <a:endParaRPr lang="en-GB" altLang="en-US"/>
          </a:p>
        </p:txBody>
      </p:sp>
    </p:spTree>
    <p:extLst>
      <p:ext uri="{BB962C8B-B14F-4D97-AF65-F5344CB8AC3E}">
        <p14:creationId xmlns:p14="http://schemas.microsoft.com/office/powerpoint/2010/main" val="17615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52729F0-24DD-4222-912E-C02A161D9323}" type="datetimeFigureOut">
              <a:rPr lang="en-GB"/>
              <a:pPr>
                <a:defRPr/>
              </a:pPr>
              <a:t>11/12/2019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F888DAE-E11E-4C54-9D27-382F68C17057}" type="slidenum">
              <a:rPr lang="en-GB" altLang="en-US"/>
              <a:pPr/>
              <a:t>‹#›</a:t>
            </a:fld>
            <a:endParaRPr lang="en-GB" altLang="en-US"/>
          </a:p>
        </p:txBody>
      </p:sp>
    </p:spTree>
    <p:extLst>
      <p:ext uri="{BB962C8B-B14F-4D97-AF65-F5344CB8AC3E}">
        <p14:creationId xmlns:p14="http://schemas.microsoft.com/office/powerpoint/2010/main" val="255451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95A9922-76F6-4FF9-975D-E02E974E0C8F}" type="datetimeFigureOut">
              <a:rPr lang="en-GB"/>
              <a:pPr>
                <a:defRPr/>
              </a:pPr>
              <a:t>11/12/2019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371E8AF-8822-43F9-A6E4-9CCEB0C601DC}" type="slidenum">
              <a:rPr lang="en-GB" altLang="en-US"/>
              <a:pPr/>
              <a:t>‹#›</a:t>
            </a:fld>
            <a:endParaRPr lang="en-GB" altLang="en-US"/>
          </a:p>
        </p:txBody>
      </p:sp>
    </p:spTree>
    <p:extLst>
      <p:ext uri="{BB962C8B-B14F-4D97-AF65-F5344CB8AC3E}">
        <p14:creationId xmlns:p14="http://schemas.microsoft.com/office/powerpoint/2010/main" val="281135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1A975FD-3A08-4D01-BDB6-3AEE867A0DDD}" type="datetimeFigureOut">
              <a:rPr lang="en-GB"/>
              <a:pPr>
                <a:defRPr/>
              </a:pPr>
              <a:t>11/12/2019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E077B2E-B151-4581-BFA5-53F1F0F39B5A}" type="slidenum">
              <a:rPr lang="en-GB" altLang="en-US"/>
              <a:pPr/>
              <a:t>‹#›</a:t>
            </a:fld>
            <a:endParaRPr lang="en-GB" altLang="en-US"/>
          </a:p>
        </p:txBody>
      </p:sp>
    </p:spTree>
    <p:extLst>
      <p:ext uri="{BB962C8B-B14F-4D97-AF65-F5344CB8AC3E}">
        <p14:creationId xmlns:p14="http://schemas.microsoft.com/office/powerpoint/2010/main" val="415538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17A422-F32A-4621-998C-35469DEFD5B4}" type="datetimeFigureOut">
              <a:rPr lang="en-GB"/>
              <a:pPr>
                <a:defRPr/>
              </a:pPr>
              <a:t>11/12/2019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1338B3F-5A74-4BF3-8214-C17AC74B15AB}" type="slidenum">
              <a:rPr lang="en-GB" altLang="en-US"/>
              <a:pPr/>
              <a:t>‹#›</a:t>
            </a:fld>
            <a:endParaRPr lang="en-GB" altLang="en-US"/>
          </a:p>
        </p:txBody>
      </p:sp>
    </p:spTree>
    <p:extLst>
      <p:ext uri="{BB962C8B-B14F-4D97-AF65-F5344CB8AC3E}">
        <p14:creationId xmlns:p14="http://schemas.microsoft.com/office/powerpoint/2010/main" val="420348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0EE3A90-501C-406C-AC23-24ECE716DB31}" type="datetimeFigureOut">
              <a:rPr lang="en-GB"/>
              <a:pPr>
                <a:defRPr/>
              </a:pPr>
              <a:t>11/12/2019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98EB502-D455-4D38-ADB5-AC149110F2EB}" type="slidenum">
              <a:rPr lang="en-GB" altLang="en-US"/>
              <a:pPr/>
              <a:t>‹#›</a:t>
            </a:fld>
            <a:endParaRPr lang="en-GB" altLang="en-US"/>
          </a:p>
        </p:txBody>
      </p:sp>
    </p:spTree>
    <p:extLst>
      <p:ext uri="{BB962C8B-B14F-4D97-AF65-F5344CB8AC3E}">
        <p14:creationId xmlns:p14="http://schemas.microsoft.com/office/powerpoint/2010/main" val="373287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3E5D286-8617-4C43-A9EE-75211E786B7C}" type="datetimeFigureOut">
              <a:rPr lang="en-GB"/>
              <a:pPr>
                <a:defRPr/>
              </a:pPr>
              <a:t>11/12/2019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9B64B5B0-6804-413A-8C85-79B53D5C0173}" type="slidenum">
              <a:rPr lang="en-GB" altLang="en-US"/>
              <a:pPr/>
              <a:t>‹#›</a:t>
            </a:fld>
            <a:endParaRPr lang="en-GB" altLang="en-US"/>
          </a:p>
        </p:txBody>
      </p:sp>
    </p:spTree>
    <p:extLst>
      <p:ext uri="{BB962C8B-B14F-4D97-AF65-F5344CB8AC3E}">
        <p14:creationId xmlns:p14="http://schemas.microsoft.com/office/powerpoint/2010/main" val="202861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44DA985-E2E6-4ABC-8769-81A6592FBA0D}" type="datetimeFigureOut">
              <a:rPr lang="en-GB"/>
              <a:pPr>
                <a:defRPr/>
              </a:pPr>
              <a:t>11/12/2019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C4247F85-F556-41A0-9FE3-60B2BAF96F33}" type="slidenum">
              <a:rPr lang="en-GB" altLang="en-US"/>
              <a:pPr/>
              <a:t>‹#›</a:t>
            </a:fld>
            <a:endParaRPr lang="en-GB" altLang="en-US"/>
          </a:p>
        </p:txBody>
      </p:sp>
    </p:spTree>
    <p:extLst>
      <p:ext uri="{BB962C8B-B14F-4D97-AF65-F5344CB8AC3E}">
        <p14:creationId xmlns:p14="http://schemas.microsoft.com/office/powerpoint/2010/main" val="94876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DBA7EA-1378-49DA-9713-4A76B1C741EA}" type="datetimeFigureOut">
              <a:rPr lang="en-GB"/>
              <a:pPr>
                <a:defRPr/>
              </a:pPr>
              <a:t>11/12/2019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E635C797-25E1-495E-9C04-9D2AB580397D}" type="slidenum">
              <a:rPr lang="en-GB" altLang="en-US"/>
              <a:pPr/>
              <a:t>‹#›</a:t>
            </a:fld>
            <a:endParaRPr lang="en-GB" altLang="en-US"/>
          </a:p>
        </p:txBody>
      </p:sp>
    </p:spTree>
    <p:extLst>
      <p:ext uri="{BB962C8B-B14F-4D97-AF65-F5344CB8AC3E}">
        <p14:creationId xmlns:p14="http://schemas.microsoft.com/office/powerpoint/2010/main" val="44507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EE1005-0B27-47FE-99FF-1B00D5901734}" type="datetimeFigureOut">
              <a:rPr lang="en-GB"/>
              <a:pPr>
                <a:defRPr/>
              </a:pPr>
              <a:t>11/12/2019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AA56BD3-4C06-4A2B-961B-97485315F4D1}" type="slidenum">
              <a:rPr lang="en-GB" altLang="en-US"/>
              <a:pPr/>
              <a:t>‹#›</a:t>
            </a:fld>
            <a:endParaRPr lang="en-GB" altLang="en-US"/>
          </a:p>
        </p:txBody>
      </p:sp>
    </p:spTree>
    <p:extLst>
      <p:ext uri="{BB962C8B-B14F-4D97-AF65-F5344CB8AC3E}">
        <p14:creationId xmlns:p14="http://schemas.microsoft.com/office/powerpoint/2010/main" val="352931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F16AAC-A36E-40B4-B8CA-C675A25D05A7}" type="datetimeFigureOut">
              <a:rPr lang="en-GB"/>
              <a:pPr>
                <a:defRPr/>
              </a:pPr>
              <a:t>11/12/2019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F313EF3-C0D2-49B6-8FF7-4A5048E9CF11}" type="slidenum">
              <a:rPr lang="en-GB" altLang="en-US"/>
              <a:pPr/>
              <a:t>‹#›</a:t>
            </a:fld>
            <a:endParaRPr lang="en-GB" altLang="en-US"/>
          </a:p>
        </p:txBody>
      </p:sp>
    </p:spTree>
    <p:extLst>
      <p:ext uri="{BB962C8B-B14F-4D97-AF65-F5344CB8AC3E}">
        <p14:creationId xmlns:p14="http://schemas.microsoft.com/office/powerpoint/2010/main" val="257593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4E6F9AA-4487-4D9B-8D72-AE14C91DC801}" type="datetimeFigureOut">
              <a:rPr lang="en-GB"/>
              <a:pPr>
                <a:defRPr/>
              </a:pPr>
              <a:t>11/12/2019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37B43A5-00B3-47D9-9AFE-3555F5AFD313}" type="slidenum">
              <a:rPr lang="en-GB" altLang="en-US"/>
              <a:pPr/>
              <a:t>‹#›</a:t>
            </a:fld>
            <a:endParaRPr lang="en-GB" altLang="en-US"/>
          </a:p>
        </p:txBody>
      </p:sp>
      <p:pic>
        <p:nvPicPr>
          <p:cNvPr id="1031"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3" y="-706438"/>
            <a:ext cx="10153651" cy="775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6525" y="260350"/>
            <a:ext cx="8899525" cy="3240088"/>
          </a:xfrm>
          <a:prstGeom prst="roundRect">
            <a:avLst/>
          </a:prstGeom>
          <a:solidFill>
            <a:schemeClr val="bg2">
              <a:lumMod val="9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171367" y="354882"/>
            <a:ext cx="8928992" cy="1938992"/>
          </a:xfrm>
          <a:prstGeom prst="rect">
            <a:avLst/>
          </a:prstGeom>
          <a:noFill/>
        </p:spPr>
        <p:txBody>
          <a:bodyPr>
            <a:spAutoFit/>
          </a:bodyPr>
          <a:lstStyle/>
          <a:p>
            <a:pPr algn="ctr" fontAlgn="auto">
              <a:spcBef>
                <a:spcPts val="0"/>
              </a:spcBef>
              <a:spcAft>
                <a:spcPts val="0"/>
              </a:spcAft>
              <a:defRPr/>
            </a:pPr>
            <a:r>
              <a:rPr lang="en-GB" sz="6000" b="1" dirty="0">
                <a:ln w="25400">
                  <a:solidFill>
                    <a:schemeClr val="tx1"/>
                  </a:solidFill>
                </a:ln>
                <a:solidFill>
                  <a:schemeClr val="accent3">
                    <a:lumMod val="20000"/>
                    <a:lumOff val="80000"/>
                  </a:schemeClr>
                </a:solidFill>
                <a:effectLst>
                  <a:outerShdw blurRad="38100" dist="38100" dir="2700000" algn="tl">
                    <a:srgbClr val="000000">
                      <a:alpha val="43137"/>
                    </a:srgbClr>
                  </a:outerShdw>
                </a:effectLst>
                <a:latin typeface="Stencil" panose="040409050D0802020404" pitchFamily="82" charset="0"/>
                <a:cs typeface="+mn-cs"/>
              </a:rPr>
              <a:t>World war one and</a:t>
            </a:r>
          </a:p>
          <a:p>
            <a:pPr algn="ctr" fontAlgn="auto">
              <a:spcBef>
                <a:spcPts val="0"/>
              </a:spcBef>
              <a:spcAft>
                <a:spcPts val="0"/>
              </a:spcAft>
              <a:defRPr/>
            </a:pPr>
            <a:r>
              <a:rPr lang="en-GB" sz="6000" b="1" dirty="0">
                <a:ln w="25400">
                  <a:solidFill>
                    <a:schemeClr val="tx1"/>
                  </a:solidFill>
                </a:ln>
                <a:solidFill>
                  <a:schemeClr val="accent3">
                    <a:lumMod val="20000"/>
                    <a:lumOff val="80000"/>
                  </a:schemeClr>
                </a:solidFill>
                <a:effectLst>
                  <a:outerShdw blurRad="38100" dist="38100" dir="2700000" algn="tl">
                    <a:srgbClr val="000000">
                      <a:alpha val="43137"/>
                    </a:srgbClr>
                  </a:outerShdw>
                </a:effectLst>
                <a:latin typeface="Stencil" panose="040409050D0802020404" pitchFamily="82" charset="0"/>
                <a:cs typeface="+mn-cs"/>
              </a:rPr>
              <a:t> the salvation army</a:t>
            </a:r>
          </a:p>
        </p:txBody>
      </p:sp>
      <p:sp>
        <p:nvSpPr>
          <p:cNvPr id="9" name="TextBox 8"/>
          <p:cNvSpPr txBox="1"/>
          <p:nvPr/>
        </p:nvSpPr>
        <p:spPr>
          <a:xfrm>
            <a:off x="323528" y="2160941"/>
            <a:ext cx="8712967" cy="707886"/>
          </a:xfrm>
          <a:prstGeom prst="rect">
            <a:avLst/>
          </a:prstGeom>
          <a:noFill/>
        </p:spPr>
        <p:txBody>
          <a:bodyPr>
            <a:spAutoFit/>
          </a:bodyPr>
          <a:lstStyle/>
          <a:p>
            <a:pPr fontAlgn="auto">
              <a:spcBef>
                <a:spcPts val="0"/>
              </a:spcBef>
              <a:spcAft>
                <a:spcPts val="0"/>
              </a:spcAft>
              <a:defRPr/>
            </a:pPr>
            <a:r>
              <a:rPr lang="en-GB" sz="4000" dirty="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cs typeface="+mn-cs"/>
              </a:rPr>
              <a:t>What The Salvation Army do in Britain?</a:t>
            </a:r>
          </a:p>
        </p:txBody>
      </p:sp>
      <p:pic>
        <p:nvPicPr>
          <p:cNvPr id="2053"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997200"/>
            <a:ext cx="391318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05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3713" y="2997200"/>
            <a:ext cx="4748212"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0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445125"/>
            <a:ext cx="860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0500" y="641350"/>
            <a:ext cx="4813300" cy="5688013"/>
          </a:xfrm>
          <a:prstGeom prst="roundRect">
            <a:avLst/>
          </a:prstGeom>
          <a:solidFill>
            <a:schemeClr val="bg2">
              <a:lumMod val="9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schemeClr val="tx1"/>
                </a:solidFill>
                <a:latin typeface="Trebuchet MS" panose="020B0603020202020204" pitchFamily="34" charset="0"/>
              </a:rPr>
              <a:t>The Salvation Army provided public kitchens to help feed families. This was important because many women were working long hours so didn’t have the time to cook full meals and food was also in short supply. </a:t>
            </a:r>
          </a:p>
        </p:txBody>
      </p:sp>
      <p:sp>
        <p:nvSpPr>
          <p:cNvPr id="6" name="Content Placeholder 2"/>
          <p:cNvSpPr>
            <a:spLocks noGrp="1"/>
          </p:cNvSpPr>
          <p:nvPr>
            <p:ph idx="1"/>
          </p:nvPr>
        </p:nvSpPr>
        <p:spPr>
          <a:xfrm>
            <a:off x="251520" y="678396"/>
            <a:ext cx="8712968" cy="820687"/>
          </a:xfrm>
          <a:extLst/>
        </p:spPr>
        <p:txBody>
          <a:bodyPr rtlCol="0">
            <a:noAutofit/>
          </a:bodyPr>
          <a:lstStyle/>
          <a:p>
            <a:pPr marL="742950" indent="-742950" algn="ctr" eaLnBrk="1" fontAlgn="auto" hangingPunct="1">
              <a:spcAft>
                <a:spcPts val="0"/>
              </a:spcAft>
              <a:buFont typeface="Arial" panose="020B0604020202020204" pitchFamily="34" charset="0"/>
              <a:buAutoNum type="arabicPeriod"/>
              <a:defRPr/>
            </a:pPr>
            <a:r>
              <a:rPr lang="en-GB" sz="4000" dirty="0" smtClean="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rPr>
              <a:t>Public kitchens</a:t>
            </a:r>
          </a:p>
          <a:p>
            <a:pPr marL="0" indent="0" algn="ctr" eaLnBrk="1" fontAlgn="auto" hangingPunct="1">
              <a:spcAft>
                <a:spcPts val="0"/>
              </a:spcAft>
              <a:buFont typeface="Arial" panose="020B0604020202020204" pitchFamily="34" charset="0"/>
              <a:buNone/>
              <a:defRPr/>
            </a:pPr>
            <a:endParaRPr lang="en-GB" sz="4000" dirty="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300663"/>
            <a:ext cx="862013"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2420938"/>
            <a:ext cx="40449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950" y="149225"/>
            <a:ext cx="8899525" cy="5688013"/>
          </a:xfrm>
          <a:prstGeom prst="roundRect">
            <a:avLst/>
          </a:prstGeom>
          <a:solidFill>
            <a:schemeClr val="bg2">
              <a:lumMod val="9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6" name="Content Placeholder 2"/>
          <p:cNvSpPr>
            <a:spLocks noGrp="1"/>
          </p:cNvSpPr>
          <p:nvPr>
            <p:ph idx="1"/>
          </p:nvPr>
        </p:nvSpPr>
        <p:spPr>
          <a:xfrm>
            <a:off x="-38162" y="188640"/>
            <a:ext cx="8712968" cy="820687"/>
          </a:xfrm>
          <a:extLst/>
        </p:spPr>
        <p:txBody>
          <a:bodyPr rtlCol="0">
            <a:noAutofit/>
          </a:bodyPr>
          <a:lstStyle/>
          <a:p>
            <a:pPr marL="0" indent="0" algn="ctr" eaLnBrk="1" fontAlgn="auto" hangingPunct="1">
              <a:spcAft>
                <a:spcPts val="0"/>
              </a:spcAft>
              <a:buFont typeface="Arial" panose="020B0604020202020204" pitchFamily="34" charset="0"/>
              <a:buNone/>
              <a:defRPr/>
            </a:pPr>
            <a:r>
              <a:rPr lang="en-GB" sz="4000" dirty="0" smtClean="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rPr>
              <a:t>2. Support during air raids</a:t>
            </a:r>
          </a:p>
          <a:p>
            <a:pPr marL="0" indent="0" algn="ctr" eaLnBrk="1" fontAlgn="auto" hangingPunct="1">
              <a:spcAft>
                <a:spcPts val="0"/>
              </a:spcAft>
              <a:buFont typeface="Arial" panose="020B0604020202020204" pitchFamily="34" charset="0"/>
              <a:buNone/>
              <a:defRPr/>
            </a:pPr>
            <a:endParaRPr lang="en-GB" sz="4000" dirty="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endParaRPr>
          </a:p>
          <a:p>
            <a:pPr marL="0" indent="0" algn="ctr" eaLnBrk="1" fontAlgn="auto" hangingPunct="1">
              <a:spcAft>
                <a:spcPts val="0"/>
              </a:spcAft>
              <a:buFont typeface="Arial" panose="020B0604020202020204" pitchFamily="34" charset="0"/>
              <a:buNone/>
              <a:defRPr/>
            </a:pPr>
            <a:endParaRPr lang="en-GB" sz="4000" dirty="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300663"/>
            <a:ext cx="862013"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Box 1"/>
          <p:cNvSpPr txBox="1">
            <a:spLocks noChangeArrowheads="1"/>
          </p:cNvSpPr>
          <p:nvPr/>
        </p:nvSpPr>
        <p:spPr bwMode="auto">
          <a:xfrm>
            <a:off x="74613" y="1125538"/>
            <a:ext cx="532765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latin typeface="Trebuchet MS" panose="020B0603020202020204" pitchFamily="34" charset="0"/>
              </a:rPr>
              <a:t>The Salvation Army often offered cake and sandwiches to people in the air raid shelters. Salvation Army halls with concrete floors were also opened up as shelter for men. They also often provided music and singing during the air raids too. </a:t>
            </a:r>
          </a:p>
        </p:txBody>
      </p:sp>
      <p:pic>
        <p:nvPicPr>
          <p:cNvPr id="122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1325" y="1989138"/>
            <a:ext cx="34861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0500" y="476250"/>
            <a:ext cx="5605463" cy="5689600"/>
          </a:xfrm>
          <a:prstGeom prst="roundRect">
            <a:avLst/>
          </a:prstGeom>
          <a:solidFill>
            <a:schemeClr val="bg2">
              <a:lumMod val="9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400" b="1" dirty="0">
              <a:solidFill>
                <a:schemeClr val="tx1"/>
              </a:solidFill>
            </a:endParaRPr>
          </a:p>
          <a:p>
            <a:pPr algn="ctr" fontAlgn="auto">
              <a:spcBef>
                <a:spcPts val="0"/>
              </a:spcBef>
              <a:spcAft>
                <a:spcPts val="0"/>
              </a:spcAft>
              <a:defRPr/>
            </a:pPr>
            <a:r>
              <a:rPr lang="en-GB" sz="2400" b="1" dirty="0">
                <a:solidFill>
                  <a:schemeClr val="tx1"/>
                </a:solidFill>
                <a:latin typeface="Trebuchet MS" panose="020B0603020202020204" pitchFamily="34" charset="0"/>
              </a:rPr>
              <a:t>After the air raids many people were escorted home by a Salvation Army member. They also offered tea and biscuits to the police and other workers investigating damage from the bombings as well as offering food on the street to those heading home and delivering food to homes. In addition, they provided the homeless with shelter and food. </a:t>
            </a:r>
          </a:p>
        </p:txBody>
      </p:sp>
      <p:sp>
        <p:nvSpPr>
          <p:cNvPr id="6" name="Content Placeholder 2"/>
          <p:cNvSpPr>
            <a:spLocks noGrp="1"/>
          </p:cNvSpPr>
          <p:nvPr>
            <p:ph idx="1"/>
          </p:nvPr>
        </p:nvSpPr>
        <p:spPr>
          <a:xfrm>
            <a:off x="208946" y="332656"/>
            <a:ext cx="8712968" cy="820687"/>
          </a:xfrm>
          <a:extLst/>
        </p:spPr>
        <p:txBody>
          <a:bodyPr rtlCol="0">
            <a:noAutofit/>
          </a:bodyPr>
          <a:lstStyle/>
          <a:p>
            <a:pPr marL="0" indent="0" algn="ctr" eaLnBrk="1" fontAlgn="auto" hangingPunct="1">
              <a:spcAft>
                <a:spcPts val="0"/>
              </a:spcAft>
              <a:buFont typeface="Arial" panose="020B0604020202020204" pitchFamily="34" charset="0"/>
              <a:buNone/>
              <a:defRPr/>
            </a:pPr>
            <a:r>
              <a:rPr lang="en-GB" sz="4000" dirty="0" smtClean="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rPr>
              <a:t>3. Support after the air raids</a:t>
            </a:r>
          </a:p>
          <a:p>
            <a:pPr marL="0" indent="0" algn="ctr" eaLnBrk="1" fontAlgn="auto" hangingPunct="1">
              <a:spcAft>
                <a:spcPts val="0"/>
              </a:spcAft>
              <a:buFont typeface="Arial" panose="020B0604020202020204" pitchFamily="34" charset="0"/>
              <a:buNone/>
              <a:defRPr/>
            </a:pPr>
            <a:endParaRPr lang="en-GB" sz="4000" dirty="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endParaRP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300663"/>
            <a:ext cx="860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2925" y="2349500"/>
            <a:ext cx="339725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0500" y="476250"/>
            <a:ext cx="4597400" cy="5689600"/>
          </a:xfrm>
          <a:prstGeom prst="roundRect">
            <a:avLst/>
          </a:prstGeom>
          <a:solidFill>
            <a:schemeClr val="bg2">
              <a:lumMod val="9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dirty="0">
                <a:solidFill>
                  <a:schemeClr val="tx1"/>
                </a:solidFill>
                <a:latin typeface="Trebuchet MS" panose="020B0603020202020204" pitchFamily="34" charset="0"/>
              </a:rPr>
              <a:t>The Salvation Army made parcels to be sent out to soldiers. These might include a letter of encouragement but would also include the practical things a soldier might need, such as clothes, soap, paper and envelopes to write letters home and luxuries like chocolate! </a:t>
            </a:r>
          </a:p>
        </p:txBody>
      </p:sp>
      <p:sp>
        <p:nvSpPr>
          <p:cNvPr id="6" name="Content Placeholder 2"/>
          <p:cNvSpPr>
            <a:spLocks noGrp="1"/>
          </p:cNvSpPr>
          <p:nvPr>
            <p:ph idx="1"/>
          </p:nvPr>
        </p:nvSpPr>
        <p:spPr>
          <a:xfrm>
            <a:off x="251520" y="678396"/>
            <a:ext cx="8712968" cy="820687"/>
          </a:xfrm>
          <a:extLst/>
        </p:spPr>
        <p:txBody>
          <a:bodyPr rtlCol="0">
            <a:noAutofit/>
          </a:bodyPr>
          <a:lstStyle/>
          <a:p>
            <a:pPr marL="0" indent="0" algn="ctr" eaLnBrk="1" fontAlgn="auto" hangingPunct="1">
              <a:spcAft>
                <a:spcPts val="0"/>
              </a:spcAft>
              <a:buFont typeface="Arial" panose="020B0604020202020204" pitchFamily="34" charset="0"/>
              <a:buNone/>
              <a:defRPr/>
            </a:pPr>
            <a:r>
              <a:rPr lang="en-GB" sz="4000" dirty="0" smtClean="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rPr>
              <a:t>4. Parcels for soldiers</a:t>
            </a:r>
          </a:p>
          <a:p>
            <a:pPr marL="0" indent="0" algn="ctr" eaLnBrk="1" fontAlgn="auto" hangingPunct="1">
              <a:spcAft>
                <a:spcPts val="0"/>
              </a:spcAft>
              <a:buFont typeface="Arial" panose="020B0604020202020204" pitchFamily="34" charset="0"/>
              <a:buNone/>
              <a:defRPr/>
            </a:pPr>
            <a:endParaRPr lang="en-GB" sz="4000" dirty="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5373688"/>
            <a:ext cx="860425"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4250" y="1773238"/>
            <a:ext cx="3916363"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169988"/>
            <a:ext cx="5821363" cy="5688012"/>
          </a:xfrm>
          <a:prstGeom prst="roundRect">
            <a:avLst/>
          </a:prstGeom>
          <a:solidFill>
            <a:schemeClr val="bg2">
              <a:lumMod val="9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schemeClr val="tx1"/>
                </a:solidFill>
              </a:rPr>
              <a:t>The Salvation Army launched a campaign called ‘Adopt a soldier’. They asked people to write letters to lonely soldiers serving on the front line. They wanted 100 letters to send, but received 1,000! Many of the letters were from mothers who had already lost their sons who had</a:t>
            </a:r>
          </a:p>
          <a:p>
            <a:pPr algn="ctr" fontAlgn="auto">
              <a:spcBef>
                <a:spcPts val="0"/>
              </a:spcBef>
              <a:spcAft>
                <a:spcPts val="0"/>
              </a:spcAft>
              <a:defRPr/>
            </a:pPr>
            <a:r>
              <a:rPr lang="en-GB" sz="2800" b="1" dirty="0">
                <a:solidFill>
                  <a:schemeClr val="tx1"/>
                </a:solidFill>
              </a:rPr>
              <a:t> been soldiers.</a:t>
            </a:r>
          </a:p>
        </p:txBody>
      </p:sp>
      <p:sp>
        <p:nvSpPr>
          <p:cNvPr id="6" name="Content Placeholder 2"/>
          <p:cNvSpPr>
            <a:spLocks noGrp="1"/>
          </p:cNvSpPr>
          <p:nvPr>
            <p:ph idx="1"/>
          </p:nvPr>
        </p:nvSpPr>
        <p:spPr>
          <a:xfrm>
            <a:off x="251520" y="678396"/>
            <a:ext cx="8712968" cy="820687"/>
          </a:xfrm>
          <a:extLst/>
        </p:spPr>
        <p:txBody>
          <a:bodyPr rtlCol="0">
            <a:noAutofit/>
          </a:bodyPr>
          <a:lstStyle/>
          <a:p>
            <a:pPr marL="0" indent="0" algn="ctr" eaLnBrk="1" fontAlgn="auto" hangingPunct="1">
              <a:spcAft>
                <a:spcPts val="0"/>
              </a:spcAft>
              <a:buFont typeface="Arial" panose="020B0604020202020204" pitchFamily="34" charset="0"/>
              <a:buNone/>
              <a:defRPr/>
            </a:pPr>
            <a:r>
              <a:rPr lang="en-GB" sz="4000" dirty="0" smtClean="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rPr>
              <a:t>5. Letters for lonely soldiers</a:t>
            </a:r>
          </a:p>
          <a:p>
            <a:pPr marL="0" indent="0" algn="ctr" eaLnBrk="1" fontAlgn="auto" hangingPunct="1">
              <a:spcAft>
                <a:spcPts val="0"/>
              </a:spcAft>
              <a:buFont typeface="Arial" panose="020B0604020202020204" pitchFamily="34" charset="0"/>
              <a:buNone/>
              <a:defRPr/>
            </a:pPr>
            <a:endParaRPr lang="en-GB" sz="4000" dirty="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516563"/>
            <a:ext cx="860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255838"/>
            <a:ext cx="27082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0500" y="476250"/>
            <a:ext cx="4813300" cy="5689600"/>
          </a:xfrm>
          <a:prstGeom prst="roundRect">
            <a:avLst/>
          </a:prstGeom>
          <a:solidFill>
            <a:schemeClr val="bg2">
              <a:lumMod val="9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400" b="1" dirty="0">
              <a:solidFill>
                <a:schemeClr val="tx1"/>
              </a:solidFill>
            </a:endParaRPr>
          </a:p>
          <a:p>
            <a:pPr algn="ctr" fontAlgn="auto">
              <a:spcBef>
                <a:spcPts val="0"/>
              </a:spcBef>
              <a:spcAft>
                <a:spcPts val="0"/>
              </a:spcAft>
              <a:defRPr/>
            </a:pPr>
            <a:r>
              <a:rPr lang="en-GB" sz="2400" b="1" dirty="0">
                <a:solidFill>
                  <a:schemeClr val="tx1"/>
                </a:solidFill>
              </a:rPr>
              <a:t>The Salvation Army started to run sewing classes to help volunteers provide servicemen with new clothes. Soldiers would need new clothes if they had worn them out, or if they had become injured. Or sometimes the uniforms they had were not suitable for the country they were serving in. </a:t>
            </a:r>
          </a:p>
          <a:p>
            <a:pPr algn="ctr" fontAlgn="auto">
              <a:spcBef>
                <a:spcPts val="0"/>
              </a:spcBef>
              <a:spcAft>
                <a:spcPts val="0"/>
              </a:spcAft>
              <a:defRPr/>
            </a:pPr>
            <a:endParaRPr lang="en-GB" sz="3200" dirty="0">
              <a:solidFill>
                <a:schemeClr val="tx1"/>
              </a:solidFill>
            </a:endParaRPr>
          </a:p>
        </p:txBody>
      </p:sp>
      <p:sp>
        <p:nvSpPr>
          <p:cNvPr id="6" name="Content Placeholder 2"/>
          <p:cNvSpPr>
            <a:spLocks noGrp="1"/>
          </p:cNvSpPr>
          <p:nvPr>
            <p:ph idx="1"/>
          </p:nvPr>
        </p:nvSpPr>
        <p:spPr>
          <a:xfrm>
            <a:off x="251520" y="678396"/>
            <a:ext cx="8712968" cy="820687"/>
          </a:xfrm>
          <a:extLst/>
        </p:spPr>
        <p:txBody>
          <a:bodyPr rtlCol="0">
            <a:noAutofit/>
          </a:bodyPr>
          <a:lstStyle/>
          <a:p>
            <a:pPr marL="0" indent="0" algn="ctr" eaLnBrk="1" fontAlgn="auto" hangingPunct="1">
              <a:spcAft>
                <a:spcPts val="0"/>
              </a:spcAft>
              <a:buFont typeface="Arial" panose="020B0604020202020204" pitchFamily="34" charset="0"/>
              <a:buNone/>
              <a:defRPr/>
            </a:pPr>
            <a:r>
              <a:rPr lang="en-GB" sz="4000" dirty="0" smtClean="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rPr>
              <a:t>6. Sewing Lessons</a:t>
            </a:r>
          </a:p>
          <a:p>
            <a:pPr marL="0" indent="0" algn="ctr" eaLnBrk="1" fontAlgn="auto" hangingPunct="1">
              <a:spcAft>
                <a:spcPts val="0"/>
              </a:spcAft>
              <a:buFont typeface="Arial" panose="020B0604020202020204" pitchFamily="34" charset="0"/>
              <a:buNone/>
              <a:defRPr/>
            </a:pPr>
            <a:endParaRPr lang="en-GB" sz="4000" dirty="0" smtClean="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endParaRPr>
          </a:p>
          <a:p>
            <a:pPr marL="0" indent="0" algn="ctr" eaLnBrk="1" fontAlgn="auto" hangingPunct="1">
              <a:spcAft>
                <a:spcPts val="0"/>
              </a:spcAft>
              <a:buFont typeface="Arial" panose="020B0604020202020204" pitchFamily="34" charset="0"/>
              <a:buNone/>
              <a:defRPr/>
            </a:pPr>
            <a:endParaRPr lang="en-GB" sz="4000" dirty="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300663"/>
            <a:ext cx="862013"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4100" y="2060575"/>
            <a:ext cx="39116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8" y="404664"/>
            <a:ext cx="8928992" cy="1015663"/>
          </a:xfrm>
          <a:prstGeom prst="rect">
            <a:avLst/>
          </a:prstGeom>
          <a:noFill/>
        </p:spPr>
        <p:txBody>
          <a:bodyPr>
            <a:spAutoFit/>
          </a:bodyPr>
          <a:lstStyle/>
          <a:p>
            <a:pPr algn="ctr" fontAlgn="auto">
              <a:spcBef>
                <a:spcPts val="0"/>
              </a:spcBef>
              <a:spcAft>
                <a:spcPts val="0"/>
              </a:spcAft>
              <a:defRPr/>
            </a:pPr>
            <a:r>
              <a:rPr lang="en-GB" sz="6000" b="1" dirty="0">
                <a:ln w="25400">
                  <a:solidFill>
                    <a:schemeClr val="tx1"/>
                  </a:solidFill>
                </a:ln>
                <a:solidFill>
                  <a:schemeClr val="accent3">
                    <a:lumMod val="20000"/>
                    <a:lumOff val="80000"/>
                  </a:schemeClr>
                </a:solidFill>
                <a:effectLst>
                  <a:outerShdw blurRad="38100" dist="38100" dir="2700000" algn="tl">
                    <a:srgbClr val="000000">
                      <a:alpha val="43137"/>
                    </a:srgbClr>
                  </a:outerShdw>
                </a:effectLst>
                <a:latin typeface="Stencil" panose="040409050D0802020404" pitchFamily="82" charset="0"/>
                <a:cs typeface="+mn-cs"/>
              </a:rPr>
              <a:t>PLENARY</a:t>
            </a:r>
          </a:p>
        </p:txBody>
      </p:sp>
      <p:sp>
        <p:nvSpPr>
          <p:cNvPr id="5" name="Content Placeholder 4"/>
          <p:cNvSpPr>
            <a:spLocks noGrp="1"/>
          </p:cNvSpPr>
          <p:nvPr>
            <p:ph idx="1"/>
          </p:nvPr>
        </p:nvSpPr>
        <p:spPr>
          <a:xfrm>
            <a:off x="0" y="1628775"/>
            <a:ext cx="6011863" cy="4248150"/>
          </a:xfrm>
          <a:prstGeom prst="roundRect">
            <a:avLst/>
          </a:prstGeom>
          <a:solidFill>
            <a:schemeClr val="accent3">
              <a:lumMod val="40000"/>
              <a:lumOff val="60000"/>
              <a:alpha val="57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ctr" eaLnBrk="1" fontAlgn="auto" hangingPunct="1">
              <a:spcAft>
                <a:spcPts val="0"/>
              </a:spcAft>
              <a:buFont typeface="Arial" panose="020B0604020202020204" pitchFamily="34" charset="0"/>
              <a:buNone/>
              <a:defRPr/>
            </a:pPr>
            <a:endParaRPr lang="en-GB" dirty="0" smtClean="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endParaRPr lang="en-GB" dirty="0" smtClean="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endParaRPr lang="en-GB" dirty="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dirty="0" smtClean="0">
                <a:solidFill>
                  <a:schemeClr val="tx1"/>
                </a:solidFill>
                <a:latin typeface="Trebuchet MS" panose="020B0603020202020204" pitchFamily="34" charset="0"/>
              </a:rPr>
              <a:t>What </a:t>
            </a:r>
            <a:r>
              <a:rPr lang="en-GB" dirty="0">
                <a:solidFill>
                  <a:schemeClr val="tx1"/>
                </a:solidFill>
                <a:latin typeface="Trebuchet MS" panose="020B0603020202020204" pitchFamily="34" charset="0"/>
              </a:rPr>
              <a:t>do you think is the most important thing The Salvation Army did to help people during World War One in Britain</a:t>
            </a:r>
            <a:r>
              <a:rPr lang="en-GB" dirty="0" smtClean="0">
                <a:solidFill>
                  <a:schemeClr val="tx1"/>
                </a:solidFill>
                <a:latin typeface="Trebuchet MS" panose="020B0603020202020204" pitchFamily="34" charset="0"/>
              </a:rPr>
              <a:t>?</a:t>
            </a:r>
          </a:p>
          <a:p>
            <a:pPr marL="0" indent="0" algn="ctr" eaLnBrk="1" fontAlgn="auto" hangingPunct="1">
              <a:spcAft>
                <a:spcPts val="0"/>
              </a:spcAft>
              <a:buFont typeface="Arial" panose="020B0604020202020204" pitchFamily="34" charset="0"/>
              <a:buNone/>
              <a:defRPr/>
            </a:pPr>
            <a:r>
              <a:rPr lang="en-GB" dirty="0" smtClean="0">
                <a:solidFill>
                  <a:schemeClr val="tx1"/>
                </a:solidFill>
                <a:latin typeface="Trebuchet MS" panose="020B0603020202020204" pitchFamily="34" charset="0"/>
              </a:rPr>
              <a:t> </a:t>
            </a:r>
            <a:endParaRPr lang="en-GB" dirty="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dirty="0">
                <a:solidFill>
                  <a:schemeClr val="tx1"/>
                </a:solidFill>
                <a:latin typeface="Trebuchet MS" panose="020B0603020202020204" pitchFamily="34" charset="0"/>
              </a:rPr>
              <a:t>What do you think was the most important reason they did it?</a:t>
            </a:r>
          </a:p>
          <a:p>
            <a:pPr marL="0" indent="0" algn="ctr" eaLnBrk="1" fontAlgn="auto" hangingPunct="1">
              <a:spcAft>
                <a:spcPts val="0"/>
              </a:spcAft>
              <a:buFont typeface="Arial" panose="020B0604020202020204" pitchFamily="34" charset="0"/>
              <a:buNone/>
              <a:defRPr/>
            </a:pPr>
            <a:endParaRPr lang="en-GB" dirty="0" smtClean="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endParaRPr lang="en-GB" dirty="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endParaRPr lang="en-GB" dirty="0" smtClean="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endParaRPr lang="en-GB" dirty="0">
              <a:solidFill>
                <a:schemeClr val="tx1"/>
              </a:solidFill>
              <a:latin typeface="Trebuchet MS" panose="020B0603020202020204" pitchFamily="34" charset="0"/>
            </a:endParaRPr>
          </a:p>
          <a:p>
            <a:pPr algn="ctr" eaLnBrk="1" fontAlgn="auto" hangingPunct="1">
              <a:spcAft>
                <a:spcPts val="0"/>
              </a:spcAft>
              <a:defRPr/>
            </a:pPr>
            <a:endParaRPr lang="en-GB" sz="2400" dirty="0">
              <a:solidFill>
                <a:schemeClr val="tx1"/>
              </a:solidFill>
              <a:latin typeface="Trebuchet MS" panose="020B0603020202020204" pitchFamily="34" charset="0"/>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404813"/>
            <a:ext cx="860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3475" y="1916113"/>
            <a:ext cx="18145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7414"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125" y="3006725"/>
            <a:ext cx="178435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7415"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0088" y="3943350"/>
            <a:ext cx="149701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7416"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18463" y="1916113"/>
            <a:ext cx="11255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788" y="4868863"/>
            <a:ext cx="188595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8" y="404664"/>
            <a:ext cx="8928992" cy="1015663"/>
          </a:xfrm>
          <a:prstGeom prst="rect">
            <a:avLst/>
          </a:prstGeom>
          <a:noFill/>
        </p:spPr>
        <p:txBody>
          <a:bodyPr>
            <a:spAutoFit/>
          </a:bodyPr>
          <a:lstStyle/>
          <a:p>
            <a:pPr algn="ctr" fontAlgn="auto">
              <a:spcBef>
                <a:spcPts val="0"/>
              </a:spcBef>
              <a:spcAft>
                <a:spcPts val="0"/>
              </a:spcAft>
              <a:defRPr/>
            </a:pPr>
            <a:r>
              <a:rPr lang="en-GB" sz="6000" b="1" dirty="0">
                <a:ln w="25400">
                  <a:solidFill>
                    <a:schemeClr val="tx1"/>
                  </a:solidFill>
                </a:ln>
                <a:solidFill>
                  <a:schemeClr val="accent3">
                    <a:lumMod val="20000"/>
                    <a:lumOff val="80000"/>
                  </a:schemeClr>
                </a:solidFill>
                <a:effectLst>
                  <a:outerShdw blurRad="38100" dist="38100" dir="2700000" algn="tl">
                    <a:srgbClr val="000000">
                      <a:alpha val="43137"/>
                    </a:srgbClr>
                  </a:outerShdw>
                </a:effectLst>
                <a:latin typeface="Stencil" panose="040409050D0802020404" pitchFamily="82" charset="0"/>
                <a:cs typeface="+mn-cs"/>
              </a:rPr>
              <a:t>Lesson outcomes</a:t>
            </a:r>
          </a:p>
        </p:txBody>
      </p:sp>
      <p:sp>
        <p:nvSpPr>
          <p:cNvPr id="5" name="Content Placeholder 4"/>
          <p:cNvSpPr>
            <a:spLocks noGrp="1"/>
          </p:cNvSpPr>
          <p:nvPr>
            <p:ph idx="1"/>
          </p:nvPr>
        </p:nvSpPr>
        <p:spPr>
          <a:xfrm>
            <a:off x="444500" y="1436688"/>
            <a:ext cx="8434388" cy="5068887"/>
          </a:xfrm>
          <a:prstGeom prst="roundRect">
            <a:avLst/>
          </a:prstGeom>
          <a:solidFill>
            <a:schemeClr val="accent3">
              <a:lumMod val="40000"/>
              <a:lumOff val="60000"/>
              <a:alpha val="57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eaLnBrk="1" fontAlgn="auto" hangingPunct="1">
              <a:spcAft>
                <a:spcPts val="0"/>
              </a:spcAft>
              <a:buFont typeface="Arial" panose="020B0604020202020204" pitchFamily="34" charset="0"/>
              <a:buNone/>
              <a:defRPr/>
            </a:pPr>
            <a:r>
              <a:rPr lang="en-GB" sz="2800" dirty="0">
                <a:solidFill>
                  <a:schemeClr val="tx1"/>
                </a:solidFill>
                <a:latin typeface="Trebuchet MS" panose="020B0603020202020204" pitchFamily="34" charset="0"/>
              </a:rPr>
              <a:t>To understand what life might have been like if you were living in Britain during World War </a:t>
            </a:r>
            <a:r>
              <a:rPr lang="en-GB" sz="2800" dirty="0" smtClean="0">
                <a:solidFill>
                  <a:schemeClr val="tx1"/>
                </a:solidFill>
                <a:latin typeface="Trebuchet MS" panose="020B0603020202020204" pitchFamily="34" charset="0"/>
              </a:rPr>
              <a:t>One</a:t>
            </a:r>
          </a:p>
          <a:p>
            <a:pPr marL="0" indent="0" algn="ctr" eaLnBrk="1" fontAlgn="auto" hangingPunct="1">
              <a:spcAft>
                <a:spcPts val="0"/>
              </a:spcAft>
              <a:buFont typeface="Arial" panose="020B0604020202020204" pitchFamily="34" charset="0"/>
              <a:buNone/>
              <a:defRPr/>
            </a:pPr>
            <a:endParaRPr lang="en-GB" sz="2800" dirty="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sz="2800" dirty="0">
                <a:solidFill>
                  <a:schemeClr val="tx1"/>
                </a:solidFill>
                <a:latin typeface="Trebuchet MS" panose="020B0603020202020204" pitchFamily="34" charset="0"/>
              </a:rPr>
              <a:t>To be able to explain how The Salvation Army supported people living in Britain during World War One </a:t>
            </a:r>
            <a:endParaRPr lang="en-GB" sz="2800" dirty="0" smtClean="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endParaRPr lang="en-GB" sz="2800" dirty="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sz="2800" dirty="0">
                <a:solidFill>
                  <a:schemeClr val="tx1"/>
                </a:solidFill>
                <a:latin typeface="Trebuchet MS" panose="020B0603020202020204" pitchFamily="34" charset="0"/>
              </a:rPr>
              <a:t>To reflect on and express your opinion on the motivation The Salvation Army had to do what they did in Britain during World War One</a:t>
            </a:r>
          </a:p>
          <a:p>
            <a:pPr marL="0" indent="0" algn="ctr" eaLnBrk="1" fontAlgn="auto" hangingPunct="1">
              <a:spcAft>
                <a:spcPts val="0"/>
              </a:spcAft>
              <a:buFont typeface="Arial" panose="020B0604020202020204" pitchFamily="34" charset="0"/>
              <a:buNone/>
              <a:defRPr/>
            </a:pPr>
            <a:endParaRPr lang="en-GB" sz="2800" dirty="0">
              <a:solidFill>
                <a:schemeClr val="tx1"/>
              </a:solidFill>
              <a:latin typeface="Trebuchet MS" panose="020B0603020202020204" pitchFamily="34" charset="0"/>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404813"/>
            <a:ext cx="860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0500" y="333375"/>
            <a:ext cx="8845550" cy="5924550"/>
          </a:xfrm>
          <a:prstGeom prst="roundRect">
            <a:avLst/>
          </a:prstGeom>
          <a:solidFill>
            <a:schemeClr val="bg2">
              <a:lumMod val="9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200" dirty="0">
              <a:solidFill>
                <a:schemeClr val="tx1"/>
              </a:solidFill>
            </a:endParaRPr>
          </a:p>
          <a:p>
            <a:pPr algn="ctr" fontAlgn="auto">
              <a:spcBef>
                <a:spcPts val="0"/>
              </a:spcBef>
              <a:spcAft>
                <a:spcPts val="0"/>
              </a:spcAft>
              <a:defRPr/>
            </a:pPr>
            <a:endParaRPr lang="en-GB" sz="3200" b="1" dirty="0">
              <a:solidFill>
                <a:schemeClr val="tx1"/>
              </a:solidFill>
            </a:endParaRPr>
          </a:p>
          <a:p>
            <a:pPr algn="ctr" fontAlgn="auto">
              <a:spcBef>
                <a:spcPts val="0"/>
              </a:spcBef>
              <a:spcAft>
                <a:spcPts val="0"/>
              </a:spcAft>
              <a:defRPr/>
            </a:pPr>
            <a:endParaRPr lang="en-GB" dirty="0">
              <a:solidFill>
                <a:schemeClr val="tx1"/>
              </a:solidFill>
            </a:endParaRPr>
          </a:p>
        </p:txBody>
      </p:sp>
      <p:sp>
        <p:nvSpPr>
          <p:cNvPr id="6" name="Content Placeholder 2"/>
          <p:cNvSpPr>
            <a:spLocks noGrp="1"/>
          </p:cNvSpPr>
          <p:nvPr>
            <p:ph idx="1"/>
          </p:nvPr>
        </p:nvSpPr>
        <p:spPr>
          <a:xfrm>
            <a:off x="670108" y="404664"/>
            <a:ext cx="8496944" cy="820687"/>
          </a:xfrm>
          <a:extLst/>
        </p:spPr>
        <p:txBody>
          <a:bodyPr rtlCol="0">
            <a:noAutofit/>
          </a:bodyPr>
          <a:lstStyle/>
          <a:p>
            <a:pPr marL="0" indent="0" eaLnBrk="1" fontAlgn="auto" hangingPunct="1">
              <a:spcAft>
                <a:spcPts val="0"/>
              </a:spcAft>
              <a:buFont typeface="Arial" panose="020B0604020202020204" pitchFamily="34" charset="0"/>
              <a:buNone/>
              <a:defRPr/>
            </a:pPr>
            <a:r>
              <a:rPr lang="en-GB" sz="5400" dirty="0" smtClean="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rPr>
              <a:t>Life during World war One</a:t>
            </a:r>
            <a:endParaRPr lang="en-GB" sz="5400" dirty="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endParaRPr>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229225"/>
            <a:ext cx="860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600" y="2352675"/>
            <a:ext cx="1862138"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078" name="TextBox 1"/>
          <p:cNvSpPr txBox="1">
            <a:spLocks noChangeArrowheads="1"/>
          </p:cNvSpPr>
          <p:nvPr/>
        </p:nvSpPr>
        <p:spPr bwMode="auto">
          <a:xfrm>
            <a:off x="611188" y="1781175"/>
            <a:ext cx="60483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latin typeface="Trebuchet MS" panose="020B0603020202020204" pitchFamily="34" charset="0"/>
              </a:rPr>
              <a:t>After reading Rupert’s description,</a:t>
            </a:r>
          </a:p>
          <a:p>
            <a:pPr algn="ctr" eaLnBrk="1" hangingPunct="1">
              <a:spcBef>
                <a:spcPct val="0"/>
              </a:spcBef>
              <a:buFontTx/>
              <a:buNone/>
            </a:pPr>
            <a:r>
              <a:rPr lang="en-GB" altLang="en-US" sz="2800">
                <a:latin typeface="Trebuchet MS" panose="020B0603020202020204" pitchFamily="34" charset="0"/>
              </a:rPr>
              <a:t> what sort of things would be happening if you were living in World War One?</a:t>
            </a:r>
          </a:p>
          <a:p>
            <a:pPr algn="ctr" eaLnBrk="1" hangingPunct="1">
              <a:spcBef>
                <a:spcPct val="0"/>
              </a:spcBef>
              <a:buFontTx/>
              <a:buNone/>
            </a:pPr>
            <a:endParaRPr lang="en-GB" altLang="en-US" sz="2800">
              <a:latin typeface="Trebuchet MS" panose="020B0603020202020204" pitchFamily="34" charset="0"/>
            </a:endParaRPr>
          </a:p>
          <a:p>
            <a:pPr algn="ctr" eaLnBrk="1" hangingPunct="1">
              <a:spcBef>
                <a:spcPct val="0"/>
              </a:spcBef>
              <a:buFontTx/>
              <a:buNone/>
            </a:pPr>
            <a:r>
              <a:rPr lang="en-GB" altLang="en-US" sz="2800">
                <a:latin typeface="Trebuchet MS" panose="020B0603020202020204" pitchFamily="34" charset="0"/>
              </a:rPr>
              <a:t>Which emotion do you think would best describe how you would be feeling if your life was like Rupert’s? Why?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8" y="404664"/>
            <a:ext cx="8928992" cy="1015663"/>
          </a:xfrm>
          <a:prstGeom prst="rect">
            <a:avLst/>
          </a:prstGeom>
          <a:noFill/>
        </p:spPr>
        <p:txBody>
          <a:bodyPr>
            <a:spAutoFit/>
          </a:bodyPr>
          <a:lstStyle/>
          <a:p>
            <a:pPr algn="ctr" fontAlgn="auto">
              <a:spcBef>
                <a:spcPts val="0"/>
              </a:spcBef>
              <a:spcAft>
                <a:spcPts val="0"/>
              </a:spcAft>
              <a:defRPr/>
            </a:pPr>
            <a:r>
              <a:rPr lang="en-GB" sz="6000" b="1" dirty="0">
                <a:ln w="25400">
                  <a:solidFill>
                    <a:schemeClr val="tx1"/>
                  </a:solidFill>
                </a:ln>
                <a:solidFill>
                  <a:schemeClr val="accent3">
                    <a:lumMod val="20000"/>
                    <a:lumOff val="80000"/>
                  </a:schemeClr>
                </a:solidFill>
                <a:effectLst>
                  <a:outerShdw blurRad="38100" dist="38100" dir="2700000" algn="tl">
                    <a:srgbClr val="000000">
                      <a:alpha val="43137"/>
                    </a:srgbClr>
                  </a:outerShdw>
                </a:effectLst>
                <a:latin typeface="Stencil" panose="040409050D0802020404" pitchFamily="82" charset="0"/>
                <a:cs typeface="+mn-cs"/>
              </a:rPr>
              <a:t>Lesson outcomes</a:t>
            </a:r>
          </a:p>
        </p:txBody>
      </p:sp>
      <p:sp>
        <p:nvSpPr>
          <p:cNvPr id="5" name="Content Placeholder 4"/>
          <p:cNvSpPr>
            <a:spLocks noGrp="1"/>
          </p:cNvSpPr>
          <p:nvPr>
            <p:ph idx="1"/>
          </p:nvPr>
        </p:nvSpPr>
        <p:spPr>
          <a:xfrm>
            <a:off x="444500" y="1436688"/>
            <a:ext cx="8434388" cy="5068887"/>
          </a:xfrm>
          <a:prstGeom prst="roundRect">
            <a:avLst/>
          </a:prstGeom>
          <a:solidFill>
            <a:schemeClr val="accent3">
              <a:lumMod val="40000"/>
              <a:lumOff val="60000"/>
              <a:alpha val="57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eaLnBrk="1" fontAlgn="auto" hangingPunct="1">
              <a:spcAft>
                <a:spcPts val="0"/>
              </a:spcAft>
              <a:buFont typeface="Arial" panose="020B0604020202020204" pitchFamily="34" charset="0"/>
              <a:buNone/>
              <a:defRPr/>
            </a:pPr>
            <a:r>
              <a:rPr lang="en-GB" sz="2800" dirty="0">
                <a:solidFill>
                  <a:schemeClr val="tx1"/>
                </a:solidFill>
                <a:latin typeface="Trebuchet MS" panose="020B0603020202020204" pitchFamily="34" charset="0"/>
              </a:rPr>
              <a:t>To understand what life might have been like if you were living in Britain during World War </a:t>
            </a:r>
            <a:r>
              <a:rPr lang="en-GB" sz="2800" dirty="0" smtClean="0">
                <a:solidFill>
                  <a:schemeClr val="tx1"/>
                </a:solidFill>
                <a:latin typeface="Trebuchet MS" panose="020B0603020202020204" pitchFamily="34" charset="0"/>
              </a:rPr>
              <a:t>One</a:t>
            </a:r>
          </a:p>
          <a:p>
            <a:pPr marL="0" indent="0" algn="ctr" eaLnBrk="1" fontAlgn="auto" hangingPunct="1">
              <a:spcAft>
                <a:spcPts val="0"/>
              </a:spcAft>
              <a:buFont typeface="Arial" panose="020B0604020202020204" pitchFamily="34" charset="0"/>
              <a:buNone/>
              <a:defRPr/>
            </a:pPr>
            <a:endParaRPr lang="en-GB" sz="2800" dirty="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sz="2800" dirty="0">
                <a:solidFill>
                  <a:schemeClr val="tx1"/>
                </a:solidFill>
                <a:latin typeface="Trebuchet MS" panose="020B0603020202020204" pitchFamily="34" charset="0"/>
              </a:rPr>
              <a:t>To be able to explain how The Salvation Army supported people living in Britain during World War One </a:t>
            </a:r>
            <a:endParaRPr lang="en-GB" sz="2800" dirty="0" smtClean="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endParaRPr lang="en-GB" sz="2800" dirty="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sz="2800" dirty="0">
                <a:solidFill>
                  <a:schemeClr val="tx1"/>
                </a:solidFill>
                <a:latin typeface="Trebuchet MS" panose="020B0603020202020204" pitchFamily="34" charset="0"/>
              </a:rPr>
              <a:t>To reflect on and express your opinion on the motivation The Salvation Army had to do what they did in Britain during World War One</a:t>
            </a:r>
          </a:p>
          <a:p>
            <a:pPr marL="0" indent="0" algn="ctr" eaLnBrk="1" fontAlgn="auto" hangingPunct="1">
              <a:spcAft>
                <a:spcPts val="0"/>
              </a:spcAft>
              <a:buFont typeface="Arial" panose="020B0604020202020204" pitchFamily="34" charset="0"/>
              <a:buNone/>
              <a:defRPr/>
            </a:pPr>
            <a:endParaRPr lang="en-GB" sz="2800" dirty="0">
              <a:solidFill>
                <a:schemeClr val="tx1"/>
              </a:solidFill>
              <a:latin typeface="Trebuchet MS" panose="020B0603020202020204" pitchFamily="34" charset="0"/>
            </a:endParaRP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404813"/>
            <a:ext cx="860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2388" y="-269875"/>
            <a:ext cx="8899525" cy="6769100"/>
          </a:xfrm>
          <a:prstGeom prst="roundRect">
            <a:avLst/>
          </a:prstGeom>
          <a:solidFill>
            <a:schemeClr val="bg2">
              <a:lumMod val="9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200" dirty="0">
              <a:solidFill>
                <a:schemeClr val="tx1"/>
              </a:solidFill>
            </a:endParaRPr>
          </a:p>
          <a:p>
            <a:pPr algn="ctr" fontAlgn="auto">
              <a:spcBef>
                <a:spcPts val="0"/>
              </a:spcBef>
              <a:spcAft>
                <a:spcPts val="0"/>
              </a:spcAft>
              <a:defRPr/>
            </a:pPr>
            <a:endParaRPr lang="en-GB" sz="3200" b="1" dirty="0">
              <a:solidFill>
                <a:schemeClr val="tx1"/>
              </a:solidFill>
            </a:endParaRPr>
          </a:p>
          <a:p>
            <a:pPr algn="ctr" fontAlgn="auto">
              <a:spcBef>
                <a:spcPts val="0"/>
              </a:spcBef>
              <a:spcAft>
                <a:spcPts val="0"/>
              </a:spcAft>
              <a:defRPr/>
            </a:pPr>
            <a:endParaRPr lang="en-GB" dirty="0">
              <a:solidFill>
                <a:schemeClr val="tx1"/>
              </a:solidFill>
            </a:endParaRPr>
          </a:p>
        </p:txBody>
      </p:sp>
      <p:sp>
        <p:nvSpPr>
          <p:cNvPr id="6" name="Content Placeholder 2"/>
          <p:cNvSpPr>
            <a:spLocks noGrp="1"/>
          </p:cNvSpPr>
          <p:nvPr>
            <p:ph idx="1"/>
          </p:nvPr>
        </p:nvSpPr>
        <p:spPr>
          <a:xfrm>
            <a:off x="-324544" y="77445"/>
            <a:ext cx="8712968" cy="820687"/>
          </a:xfrm>
          <a:extLst/>
        </p:spPr>
        <p:txBody>
          <a:bodyPr rtlCol="0">
            <a:noAutofit/>
          </a:bodyPr>
          <a:lstStyle/>
          <a:p>
            <a:pPr marL="0" indent="0" algn="ctr" eaLnBrk="1" fontAlgn="auto" hangingPunct="1">
              <a:spcAft>
                <a:spcPts val="0"/>
              </a:spcAft>
              <a:buFont typeface="Arial" panose="020B0604020202020204" pitchFamily="34" charset="0"/>
              <a:buNone/>
              <a:defRPr/>
            </a:pPr>
            <a:r>
              <a:rPr lang="en-GB" sz="4000" dirty="0" smtClean="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rPr>
              <a:t>What do you know about </a:t>
            </a:r>
          </a:p>
          <a:p>
            <a:pPr marL="0" indent="0" algn="ctr" eaLnBrk="1" fontAlgn="auto" hangingPunct="1">
              <a:spcAft>
                <a:spcPts val="0"/>
              </a:spcAft>
              <a:buFont typeface="Arial" panose="020B0604020202020204" pitchFamily="34" charset="0"/>
              <a:buNone/>
              <a:defRPr/>
            </a:pPr>
            <a:r>
              <a:rPr lang="en-GB" sz="4000" dirty="0" smtClean="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rPr>
              <a:t>The Salvation Army?</a:t>
            </a:r>
            <a:endParaRPr lang="en-GB" sz="4000" dirty="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endParaRP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1976438"/>
            <a:ext cx="1265238"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Box 1"/>
          <p:cNvSpPr txBox="1">
            <a:spLocks noChangeArrowheads="1"/>
          </p:cNvSpPr>
          <p:nvPr/>
        </p:nvSpPr>
        <p:spPr bwMode="auto">
          <a:xfrm>
            <a:off x="-12700" y="1406525"/>
            <a:ext cx="57372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400" b="1">
                <a:latin typeface="Trebuchet MS" panose="020B0603020202020204" pitchFamily="34" charset="0"/>
              </a:rPr>
              <a:t>The Salvation Army is a Christian charity and church</a:t>
            </a:r>
          </a:p>
          <a:p>
            <a:pPr eaLnBrk="1" hangingPunct="1">
              <a:spcBef>
                <a:spcPct val="0"/>
              </a:spcBef>
            </a:pPr>
            <a:endParaRPr lang="en-GB" altLang="en-US" sz="2400" b="1">
              <a:latin typeface="Trebuchet MS" panose="020B0603020202020204" pitchFamily="34" charset="0"/>
            </a:endParaRPr>
          </a:p>
          <a:p>
            <a:pPr eaLnBrk="1" hangingPunct="1">
              <a:spcBef>
                <a:spcPct val="0"/>
              </a:spcBef>
            </a:pPr>
            <a:r>
              <a:rPr lang="en-GB" altLang="en-US" sz="2400" b="1">
                <a:latin typeface="Trebuchet MS" panose="020B0603020202020204" pitchFamily="34" charset="0"/>
              </a:rPr>
              <a:t>It started in East London in 1865, and by the time World War One started it was well established in Britain with more than 2,000 full-time officers and employees and more than 16,000 members. </a:t>
            </a:r>
          </a:p>
          <a:p>
            <a:pPr eaLnBrk="1" hangingPunct="1">
              <a:spcBef>
                <a:spcPct val="0"/>
              </a:spcBef>
            </a:pPr>
            <a:endParaRPr lang="en-GB" altLang="en-US" sz="2400" b="1">
              <a:latin typeface="Trebuchet MS" panose="020B0603020202020204" pitchFamily="34" charset="0"/>
            </a:endParaRPr>
          </a:p>
          <a:p>
            <a:pPr eaLnBrk="1" hangingPunct="1">
              <a:spcBef>
                <a:spcPct val="0"/>
              </a:spcBef>
            </a:pPr>
            <a:r>
              <a:rPr lang="en-GB" altLang="en-US" sz="2400" b="1">
                <a:latin typeface="Trebuchet MS" panose="020B0603020202020204" pitchFamily="34" charset="0"/>
              </a:rPr>
              <a:t>Its aim is to tell people about who Jesus is, and to meet human needs in his name.</a:t>
            </a:r>
          </a:p>
        </p:txBody>
      </p:sp>
      <p:pic>
        <p:nvPicPr>
          <p:cNvPr id="51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4046538"/>
            <a:ext cx="2981325"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9625" y="1557338"/>
            <a:ext cx="153670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950" y="127000"/>
            <a:ext cx="8899525" cy="5688013"/>
          </a:xfrm>
          <a:prstGeom prst="round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200" dirty="0">
              <a:solidFill>
                <a:schemeClr val="tx1"/>
              </a:solidFill>
            </a:endParaRPr>
          </a:p>
          <a:p>
            <a:pPr algn="ctr" fontAlgn="auto">
              <a:spcBef>
                <a:spcPts val="0"/>
              </a:spcBef>
              <a:spcAft>
                <a:spcPts val="0"/>
              </a:spcAft>
              <a:defRPr/>
            </a:pPr>
            <a:endParaRPr lang="en-GB" sz="3200" b="1" dirty="0">
              <a:solidFill>
                <a:schemeClr val="tx1"/>
              </a:solidFill>
            </a:endParaRPr>
          </a:p>
          <a:p>
            <a:pPr algn="ctr" fontAlgn="auto">
              <a:spcBef>
                <a:spcPts val="0"/>
              </a:spcBef>
              <a:spcAft>
                <a:spcPts val="0"/>
              </a:spcAft>
              <a:defRPr/>
            </a:pPr>
            <a:endParaRPr lang="en-GB" dirty="0">
              <a:solidFill>
                <a:schemeClr val="tx1"/>
              </a:solidFill>
            </a:endParaRPr>
          </a:p>
        </p:txBody>
      </p:sp>
      <p:sp>
        <p:nvSpPr>
          <p:cNvPr id="6" name="Content Placeholder 2"/>
          <p:cNvSpPr>
            <a:spLocks noGrp="1"/>
          </p:cNvSpPr>
          <p:nvPr>
            <p:ph idx="1"/>
          </p:nvPr>
        </p:nvSpPr>
        <p:spPr>
          <a:xfrm>
            <a:off x="201076" y="260648"/>
            <a:ext cx="8712968" cy="820687"/>
          </a:xfrm>
          <a:extLst/>
        </p:spPr>
        <p:txBody>
          <a:bodyPr rtlCol="0">
            <a:noAutofit/>
          </a:bodyPr>
          <a:lstStyle/>
          <a:p>
            <a:pPr marL="0" indent="0" algn="ctr" eaLnBrk="1" fontAlgn="auto" hangingPunct="1">
              <a:spcAft>
                <a:spcPts val="0"/>
              </a:spcAft>
              <a:buFont typeface="Arial" panose="020B0604020202020204" pitchFamily="34" charset="0"/>
              <a:buNone/>
              <a:defRPr/>
            </a:pPr>
            <a:r>
              <a:rPr lang="en-GB" sz="4400" dirty="0" smtClean="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rPr>
              <a:t>What was their motivation for helping people who were in need?</a:t>
            </a:r>
          </a:p>
          <a:p>
            <a:pPr marL="0" indent="0" eaLnBrk="1" fontAlgn="auto" hangingPunct="1">
              <a:spcAft>
                <a:spcPts val="0"/>
              </a:spcAft>
              <a:buFont typeface="Arial" panose="020B0604020202020204" pitchFamily="34" charset="0"/>
              <a:buNone/>
              <a:defRPr/>
            </a:pPr>
            <a:endParaRPr lang="en-GB" sz="2000" dirty="0" smtClean="0">
              <a:ln w="15875">
                <a:noFill/>
              </a:ln>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sz="2000" dirty="0">
                <a:ln w="15875">
                  <a:noFill/>
                </a:ln>
                <a:latin typeface="Trebuchet MS" panose="020B0603020202020204" pitchFamily="34" charset="0"/>
              </a:rPr>
              <a:t>Salvation Army members believe that the earth and all of its people are valuable because they are created and loved by God. They support and care for the most vulnerable in society and speak out for those who have no voice. Their beliefs and actions are founded on Jesus’ life and </a:t>
            </a:r>
            <a:r>
              <a:rPr lang="en-GB" sz="2000" dirty="0" smtClean="0">
                <a:ln w="15875">
                  <a:noFill/>
                </a:ln>
                <a:latin typeface="Trebuchet MS" panose="020B0603020202020204" pitchFamily="34" charset="0"/>
              </a:rPr>
              <a:t>teachings.</a:t>
            </a:r>
          </a:p>
          <a:p>
            <a:pPr marL="0" indent="0" eaLnBrk="1" fontAlgn="auto" hangingPunct="1">
              <a:spcAft>
                <a:spcPts val="0"/>
              </a:spcAft>
              <a:buFont typeface="Arial" panose="020B0604020202020204" pitchFamily="34" charset="0"/>
              <a:buNone/>
              <a:defRPr/>
            </a:pPr>
            <a:endParaRPr lang="en-GB" sz="2000" dirty="0">
              <a:ln w="15875">
                <a:noFill/>
              </a:ln>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endParaRPr lang="en-GB" sz="4000" dirty="0">
              <a:ln w="15875">
                <a:solidFill>
                  <a:schemeClr val="tx1"/>
                </a:solidFill>
              </a:ln>
              <a:solidFill>
                <a:schemeClr val="accent3">
                  <a:lumMod val="20000"/>
                  <a:lumOff val="80000"/>
                </a:schemeClr>
              </a:solidFill>
              <a:effectLst>
                <a:outerShdw blurRad="38100" dist="38100" dir="2700000" algn="tl">
                  <a:srgbClr val="000000">
                    <a:alpha val="43137"/>
                  </a:srgbClr>
                </a:outerShdw>
              </a:effectLst>
              <a:latin typeface="Script MT Bold" panose="03040602040607080904" pitchFamily="66" charset="0"/>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981075"/>
            <a:ext cx="862013"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916238" y="3795713"/>
            <a:ext cx="5940425" cy="217011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 ‘For I was hungry and you gave me something to eat, I was thirsty and you gave me something to drink, I was a stranger and you invited me in, I needed clothes and you clothed me, I was sick and you looked after me, I was in prison and you came to visit me…. Truly I tell you, whatever you did for one of the least of these brothers and sisters of mine, you did for me.’ – Matthew 25:35-36,40 (NIV)</a:t>
            </a:r>
          </a:p>
        </p:txBody>
      </p:sp>
      <p:pic>
        <p:nvPicPr>
          <p:cNvPr id="615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856038"/>
            <a:ext cx="261461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8" y="404664"/>
            <a:ext cx="8928992" cy="1015663"/>
          </a:xfrm>
          <a:prstGeom prst="rect">
            <a:avLst/>
          </a:prstGeom>
          <a:noFill/>
        </p:spPr>
        <p:txBody>
          <a:bodyPr>
            <a:spAutoFit/>
          </a:bodyPr>
          <a:lstStyle/>
          <a:p>
            <a:pPr algn="ctr" fontAlgn="auto">
              <a:spcBef>
                <a:spcPts val="0"/>
              </a:spcBef>
              <a:spcAft>
                <a:spcPts val="0"/>
              </a:spcAft>
              <a:defRPr/>
            </a:pPr>
            <a:r>
              <a:rPr lang="en-GB" sz="6000" b="1" dirty="0">
                <a:ln w="25400">
                  <a:solidFill>
                    <a:schemeClr val="tx1"/>
                  </a:solidFill>
                </a:ln>
                <a:solidFill>
                  <a:schemeClr val="accent3">
                    <a:lumMod val="20000"/>
                    <a:lumOff val="80000"/>
                  </a:schemeClr>
                </a:solidFill>
                <a:effectLst>
                  <a:outerShdw blurRad="38100" dist="38100" dir="2700000" algn="tl">
                    <a:srgbClr val="000000">
                      <a:alpha val="43137"/>
                    </a:srgbClr>
                  </a:outerShdw>
                </a:effectLst>
                <a:latin typeface="Stencil" panose="040409050D0802020404" pitchFamily="82" charset="0"/>
                <a:cs typeface="+mn-cs"/>
              </a:rPr>
              <a:t>Your task</a:t>
            </a:r>
          </a:p>
        </p:txBody>
      </p:sp>
      <p:sp>
        <p:nvSpPr>
          <p:cNvPr id="5" name="Content Placeholder 4"/>
          <p:cNvSpPr>
            <a:spLocks noGrp="1"/>
          </p:cNvSpPr>
          <p:nvPr>
            <p:ph idx="1"/>
          </p:nvPr>
        </p:nvSpPr>
        <p:spPr>
          <a:xfrm>
            <a:off x="-180975" y="1628775"/>
            <a:ext cx="9432925" cy="4895850"/>
          </a:xfrm>
          <a:prstGeom prst="roundRect">
            <a:avLst/>
          </a:prstGeom>
          <a:solidFill>
            <a:schemeClr val="accent3">
              <a:lumMod val="40000"/>
              <a:lumOff val="60000"/>
              <a:alpha val="57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eaLnBrk="1" fontAlgn="auto" hangingPunct="1">
              <a:spcAft>
                <a:spcPts val="0"/>
              </a:spcAft>
              <a:buFont typeface="Arial" panose="020B0604020202020204" pitchFamily="34" charset="0"/>
              <a:buNone/>
              <a:defRPr/>
            </a:pPr>
            <a:endParaRPr lang="en-GB" sz="2400" dirty="0" smtClean="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sz="2400" dirty="0" smtClean="0">
                <a:solidFill>
                  <a:schemeClr val="tx1"/>
                </a:solidFill>
                <a:latin typeface="Trebuchet MS" panose="020B0603020202020204" pitchFamily="34" charset="0"/>
              </a:rPr>
              <a:t>Your </a:t>
            </a:r>
            <a:r>
              <a:rPr lang="en-GB" sz="2400" dirty="0">
                <a:solidFill>
                  <a:schemeClr val="tx1"/>
                </a:solidFill>
                <a:latin typeface="Trebuchet MS" panose="020B0603020202020204" pitchFamily="34" charset="0"/>
              </a:rPr>
              <a:t>group task is to create a drama piece about one aspect of The Salvation Army’s work in Britain during World War One. You will be given some information about the work your drama is about.</a:t>
            </a:r>
          </a:p>
          <a:p>
            <a:pPr marL="0" indent="0" algn="ctr" eaLnBrk="1" fontAlgn="auto" hangingPunct="1">
              <a:spcAft>
                <a:spcPts val="0"/>
              </a:spcAft>
              <a:buFont typeface="Arial" panose="020B0604020202020204" pitchFamily="34" charset="0"/>
              <a:buNone/>
              <a:defRPr/>
            </a:pPr>
            <a:r>
              <a:rPr lang="en-GB" sz="2400" dirty="0">
                <a:solidFill>
                  <a:schemeClr val="tx1"/>
                </a:solidFill>
                <a:latin typeface="Trebuchet MS" panose="020B0603020202020204" pitchFamily="34" charset="0"/>
              </a:rPr>
              <a:t>Everyone will be peer-assessing the other groups on the following four areas</a:t>
            </a:r>
            <a:r>
              <a:rPr lang="en-GB" sz="2400" dirty="0" smtClean="0">
                <a:solidFill>
                  <a:schemeClr val="tx1"/>
                </a:solidFill>
                <a:latin typeface="Trebuchet MS" panose="020B0603020202020204" pitchFamily="34" charset="0"/>
              </a:rPr>
              <a:t>:</a:t>
            </a:r>
          </a:p>
          <a:p>
            <a:pPr marL="0" indent="0" eaLnBrk="1" fontAlgn="auto" hangingPunct="1">
              <a:spcAft>
                <a:spcPts val="0"/>
              </a:spcAft>
              <a:buFont typeface="Arial" panose="020B0604020202020204" pitchFamily="34" charset="0"/>
              <a:buNone/>
              <a:defRPr/>
            </a:pPr>
            <a:endParaRPr lang="en-GB" sz="2400" dirty="0">
              <a:solidFill>
                <a:schemeClr val="tx1"/>
              </a:solidFill>
              <a:latin typeface="Trebuchet MS" panose="020B0603020202020204" pitchFamily="34" charset="0"/>
            </a:endParaRPr>
          </a:p>
          <a:p>
            <a:pPr marL="0" indent="0" eaLnBrk="1" fontAlgn="auto" hangingPunct="1">
              <a:spcAft>
                <a:spcPts val="0"/>
              </a:spcAft>
              <a:buFont typeface="Arial" panose="020B0604020202020204" pitchFamily="34" charset="0"/>
              <a:buNone/>
              <a:defRPr/>
            </a:pPr>
            <a:r>
              <a:rPr lang="en-GB" sz="2400" dirty="0">
                <a:solidFill>
                  <a:schemeClr val="tx1"/>
                </a:solidFill>
                <a:latin typeface="Trebuchet MS" panose="020B0603020202020204" pitchFamily="34" charset="0"/>
              </a:rPr>
              <a:t>•	How well you work as a team</a:t>
            </a:r>
          </a:p>
          <a:p>
            <a:pPr marL="0" indent="0" eaLnBrk="1" fontAlgn="auto" hangingPunct="1">
              <a:spcAft>
                <a:spcPts val="0"/>
              </a:spcAft>
              <a:buFont typeface="Arial" panose="020B0604020202020204" pitchFamily="34" charset="0"/>
              <a:buNone/>
              <a:defRPr/>
            </a:pPr>
            <a:r>
              <a:rPr lang="en-GB" sz="2400" dirty="0">
                <a:solidFill>
                  <a:schemeClr val="tx1"/>
                </a:solidFill>
                <a:latin typeface="Trebuchet MS" panose="020B0603020202020204" pitchFamily="34" charset="0"/>
              </a:rPr>
              <a:t>•	How clearly you have shown the work The Salvation </a:t>
            </a:r>
            <a:r>
              <a:rPr lang="en-GB" sz="2400" dirty="0" smtClean="0">
                <a:solidFill>
                  <a:schemeClr val="tx1"/>
                </a:solidFill>
                <a:latin typeface="Trebuchet MS" panose="020B0603020202020204" pitchFamily="34" charset="0"/>
              </a:rPr>
              <a:t>Army did   •</a:t>
            </a:r>
            <a:r>
              <a:rPr lang="en-GB" sz="2400" dirty="0">
                <a:solidFill>
                  <a:schemeClr val="tx1"/>
                </a:solidFill>
                <a:latin typeface="Trebuchet MS" panose="020B0603020202020204" pitchFamily="34" charset="0"/>
              </a:rPr>
              <a:t>	How clearly you have shown the motivation for the work</a:t>
            </a:r>
          </a:p>
          <a:p>
            <a:pPr marL="0" indent="0" eaLnBrk="1" fontAlgn="auto" hangingPunct="1">
              <a:spcAft>
                <a:spcPts val="0"/>
              </a:spcAft>
              <a:buFont typeface="Arial" panose="020B0604020202020204" pitchFamily="34" charset="0"/>
              <a:buNone/>
              <a:defRPr/>
            </a:pPr>
            <a:r>
              <a:rPr lang="en-GB" sz="2400" dirty="0">
                <a:solidFill>
                  <a:schemeClr val="tx1"/>
                </a:solidFill>
                <a:latin typeface="Trebuchet MS" panose="020B0603020202020204" pitchFamily="34" charset="0"/>
              </a:rPr>
              <a:t>•	How creative your team has been</a:t>
            </a:r>
          </a:p>
          <a:p>
            <a:pPr marL="0" indent="0" algn="ctr" eaLnBrk="1" fontAlgn="auto" hangingPunct="1">
              <a:spcAft>
                <a:spcPts val="0"/>
              </a:spcAft>
              <a:buFont typeface="Arial" panose="020B0604020202020204" pitchFamily="34" charset="0"/>
              <a:buNone/>
              <a:defRPr/>
            </a:pPr>
            <a:endParaRPr lang="en-GB" sz="2400" dirty="0" smtClean="0">
              <a:solidFill>
                <a:schemeClr val="tx1"/>
              </a:solidFill>
              <a:latin typeface="Trebuchet MS" panose="020B0603020202020204" pitchFamily="34" charset="0"/>
            </a:endParaRPr>
          </a:p>
          <a:p>
            <a:pPr algn="ctr" eaLnBrk="1" fontAlgn="auto" hangingPunct="1">
              <a:spcAft>
                <a:spcPts val="0"/>
              </a:spcAft>
              <a:defRPr/>
            </a:pPr>
            <a:endParaRPr lang="en-GB" sz="2400" dirty="0">
              <a:solidFill>
                <a:schemeClr val="tx1"/>
              </a:solidFill>
              <a:latin typeface="Trebuchet MS" panose="020B0603020202020204" pitchFamily="34" charset="0"/>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404813"/>
            <a:ext cx="860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8" y="404664"/>
            <a:ext cx="8928992" cy="1015663"/>
          </a:xfrm>
          <a:prstGeom prst="rect">
            <a:avLst/>
          </a:prstGeom>
          <a:noFill/>
        </p:spPr>
        <p:txBody>
          <a:bodyPr>
            <a:spAutoFit/>
          </a:bodyPr>
          <a:lstStyle/>
          <a:p>
            <a:pPr algn="ctr" fontAlgn="auto">
              <a:spcBef>
                <a:spcPts val="0"/>
              </a:spcBef>
              <a:spcAft>
                <a:spcPts val="0"/>
              </a:spcAft>
              <a:defRPr/>
            </a:pPr>
            <a:r>
              <a:rPr lang="en-GB" sz="6000" b="1" dirty="0">
                <a:ln w="25400">
                  <a:solidFill>
                    <a:schemeClr val="tx1"/>
                  </a:solidFill>
                </a:ln>
                <a:solidFill>
                  <a:schemeClr val="accent3">
                    <a:lumMod val="20000"/>
                    <a:lumOff val="80000"/>
                  </a:schemeClr>
                </a:solidFill>
                <a:effectLst>
                  <a:outerShdw blurRad="38100" dist="38100" dir="2700000" algn="tl">
                    <a:srgbClr val="000000">
                      <a:alpha val="43137"/>
                    </a:srgbClr>
                  </a:outerShdw>
                </a:effectLst>
                <a:latin typeface="Stencil" panose="040409050D0802020404" pitchFamily="82" charset="0"/>
                <a:cs typeface="+mn-cs"/>
              </a:rPr>
              <a:t>     REVIEW PROGRESS</a:t>
            </a:r>
          </a:p>
        </p:txBody>
      </p:sp>
      <p:sp>
        <p:nvSpPr>
          <p:cNvPr id="5" name="Content Placeholder 4"/>
          <p:cNvSpPr>
            <a:spLocks noGrp="1"/>
          </p:cNvSpPr>
          <p:nvPr>
            <p:ph idx="1"/>
          </p:nvPr>
        </p:nvSpPr>
        <p:spPr>
          <a:xfrm>
            <a:off x="0" y="1628775"/>
            <a:ext cx="9144000" cy="4895850"/>
          </a:xfrm>
          <a:prstGeom prst="roundRect">
            <a:avLst/>
          </a:prstGeom>
          <a:solidFill>
            <a:schemeClr val="accent3">
              <a:lumMod val="40000"/>
              <a:lumOff val="60000"/>
              <a:alpha val="57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eaLnBrk="1" fontAlgn="auto" hangingPunct="1">
              <a:spcAft>
                <a:spcPts val="0"/>
              </a:spcAft>
              <a:buFont typeface="Arial" panose="020B0604020202020204" pitchFamily="34" charset="0"/>
              <a:buNone/>
              <a:defRPr/>
            </a:pPr>
            <a:endParaRPr lang="en-GB" b="1" dirty="0" smtClean="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b="1" dirty="0" smtClean="0">
                <a:solidFill>
                  <a:schemeClr val="tx1"/>
                </a:solidFill>
                <a:latin typeface="Trebuchet MS" panose="020B0603020202020204" pitchFamily="34" charset="0"/>
              </a:rPr>
              <a:t>How </a:t>
            </a:r>
            <a:r>
              <a:rPr lang="en-GB" b="1" dirty="0">
                <a:solidFill>
                  <a:schemeClr val="tx1"/>
                </a:solidFill>
                <a:latin typeface="Trebuchet MS" panose="020B0603020202020204" pitchFamily="34" charset="0"/>
              </a:rPr>
              <a:t>would you mark your own group so far for team work, showing The Salvation Army’s work, showing The Salvation Army’s motivation, and creativity</a:t>
            </a:r>
            <a:r>
              <a:rPr lang="en-GB" b="1" dirty="0" smtClean="0">
                <a:solidFill>
                  <a:schemeClr val="tx1"/>
                </a:solidFill>
                <a:latin typeface="Trebuchet MS" panose="020B0603020202020204" pitchFamily="34" charset="0"/>
              </a:rPr>
              <a:t>?</a:t>
            </a:r>
          </a:p>
          <a:p>
            <a:pPr marL="0" indent="0" algn="ctr" eaLnBrk="1" fontAlgn="auto" hangingPunct="1">
              <a:spcAft>
                <a:spcPts val="0"/>
              </a:spcAft>
              <a:buFont typeface="Arial" panose="020B0604020202020204" pitchFamily="34" charset="0"/>
              <a:buNone/>
              <a:defRPr/>
            </a:pPr>
            <a:r>
              <a:rPr lang="en-GB" b="1" dirty="0" smtClean="0">
                <a:solidFill>
                  <a:schemeClr val="tx1"/>
                </a:solidFill>
                <a:latin typeface="Trebuchet MS" panose="020B0603020202020204" pitchFamily="34" charset="0"/>
              </a:rPr>
              <a:t> </a:t>
            </a:r>
            <a:endParaRPr lang="en-GB" b="1" dirty="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b="1" dirty="0">
                <a:solidFill>
                  <a:schemeClr val="tx1"/>
                </a:solidFill>
                <a:latin typeface="Trebuchet MS" panose="020B0603020202020204" pitchFamily="34" charset="0"/>
              </a:rPr>
              <a:t>Is there anything you need to change?</a:t>
            </a:r>
          </a:p>
          <a:p>
            <a:pPr marL="0" indent="0" algn="ctr" eaLnBrk="1" fontAlgn="auto" hangingPunct="1">
              <a:spcAft>
                <a:spcPts val="0"/>
              </a:spcAft>
              <a:buFont typeface="Arial" panose="020B0604020202020204" pitchFamily="34" charset="0"/>
              <a:buNone/>
              <a:defRPr/>
            </a:pPr>
            <a:endParaRPr lang="en-GB" sz="2400" dirty="0" smtClean="0">
              <a:solidFill>
                <a:schemeClr val="tx1"/>
              </a:solidFill>
              <a:latin typeface="Trebuchet MS" panose="020B0603020202020204" pitchFamily="34" charset="0"/>
            </a:endParaRPr>
          </a:p>
          <a:p>
            <a:pPr algn="ctr" eaLnBrk="1" fontAlgn="auto" hangingPunct="1">
              <a:spcAft>
                <a:spcPts val="0"/>
              </a:spcAft>
              <a:defRPr/>
            </a:pPr>
            <a:endParaRPr lang="en-GB" sz="2400" dirty="0">
              <a:solidFill>
                <a:schemeClr val="tx1"/>
              </a:solidFill>
              <a:latin typeface="Trebuchet MS" panose="020B0603020202020204" pitchFamily="34" charset="0"/>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575" y="5516563"/>
            <a:ext cx="860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638472">
            <a:off x="8243888" y="839788"/>
            <a:ext cx="939800" cy="1368425"/>
          </a:xfrm>
          <a:prstGeom prst="rect">
            <a:avLst/>
          </a:prstGeom>
          <a:solidFill>
            <a:schemeClr val="bg2">
              <a:lumMod val="9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9600" dirty="0">
                <a:solidFill>
                  <a:schemeClr val="accent3">
                    <a:lumMod val="50000"/>
                  </a:schemeClr>
                </a:solidFill>
                <a:effectLst>
                  <a:outerShdw blurRad="38100" dist="38100" dir="2700000" algn="tl">
                    <a:srgbClr val="000000">
                      <a:alpha val="43137"/>
                    </a:srgbClr>
                  </a:outerShdw>
                </a:effectLst>
              </a:rPr>
              <a:t>?</a:t>
            </a:r>
          </a:p>
        </p:txBody>
      </p:sp>
      <p:sp>
        <p:nvSpPr>
          <p:cNvPr id="8" name="Rectangle 7"/>
          <p:cNvSpPr/>
          <p:nvPr/>
        </p:nvSpPr>
        <p:spPr>
          <a:xfrm rot="21221818">
            <a:off x="280988" y="736600"/>
            <a:ext cx="939800" cy="1368425"/>
          </a:xfrm>
          <a:prstGeom prst="rect">
            <a:avLst/>
          </a:prstGeom>
          <a:solidFill>
            <a:schemeClr val="bg2">
              <a:lumMod val="9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9600" dirty="0">
                <a:solidFill>
                  <a:schemeClr val="accent3">
                    <a:lumMod val="50000"/>
                  </a:schemeClr>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8" y="404664"/>
            <a:ext cx="8928992" cy="1015663"/>
          </a:xfrm>
          <a:prstGeom prst="rect">
            <a:avLst/>
          </a:prstGeom>
          <a:noFill/>
        </p:spPr>
        <p:txBody>
          <a:bodyPr>
            <a:spAutoFit/>
          </a:bodyPr>
          <a:lstStyle/>
          <a:p>
            <a:pPr algn="ctr" fontAlgn="auto">
              <a:spcBef>
                <a:spcPts val="0"/>
              </a:spcBef>
              <a:spcAft>
                <a:spcPts val="0"/>
              </a:spcAft>
              <a:defRPr/>
            </a:pPr>
            <a:r>
              <a:rPr lang="en-GB" sz="6000" b="1" dirty="0">
                <a:ln w="25400">
                  <a:solidFill>
                    <a:schemeClr val="tx1"/>
                  </a:solidFill>
                </a:ln>
                <a:solidFill>
                  <a:schemeClr val="accent3">
                    <a:lumMod val="20000"/>
                    <a:lumOff val="80000"/>
                  </a:schemeClr>
                </a:solidFill>
                <a:effectLst>
                  <a:outerShdw blurRad="38100" dist="38100" dir="2700000" algn="tl">
                    <a:srgbClr val="000000">
                      <a:alpha val="43137"/>
                    </a:srgbClr>
                  </a:outerShdw>
                </a:effectLst>
                <a:latin typeface="Stencil" panose="040409050D0802020404" pitchFamily="82" charset="0"/>
                <a:cs typeface="+mn-cs"/>
              </a:rPr>
              <a:t>PEER ASSESSMENT</a:t>
            </a:r>
          </a:p>
        </p:txBody>
      </p:sp>
      <p:sp>
        <p:nvSpPr>
          <p:cNvPr id="5" name="Content Placeholder 4"/>
          <p:cNvSpPr>
            <a:spLocks noGrp="1"/>
          </p:cNvSpPr>
          <p:nvPr>
            <p:ph idx="1"/>
          </p:nvPr>
        </p:nvSpPr>
        <p:spPr>
          <a:xfrm>
            <a:off x="0" y="1628775"/>
            <a:ext cx="9144000" cy="4895850"/>
          </a:xfrm>
          <a:prstGeom prst="roundRect">
            <a:avLst/>
          </a:prstGeom>
          <a:solidFill>
            <a:schemeClr val="accent3">
              <a:lumMod val="40000"/>
              <a:lumOff val="60000"/>
              <a:alpha val="57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ctr" eaLnBrk="1" fontAlgn="auto" hangingPunct="1">
              <a:spcAft>
                <a:spcPts val="0"/>
              </a:spcAft>
              <a:buFont typeface="Arial" panose="020B0604020202020204" pitchFamily="34" charset="0"/>
              <a:buNone/>
              <a:defRPr/>
            </a:pPr>
            <a:endParaRPr lang="en-GB" dirty="0" smtClean="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endParaRPr lang="en-GB" dirty="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dirty="0" smtClean="0">
                <a:solidFill>
                  <a:schemeClr val="tx1"/>
                </a:solidFill>
                <a:latin typeface="Trebuchet MS" panose="020B0603020202020204" pitchFamily="34" charset="0"/>
              </a:rPr>
              <a:t>Team </a:t>
            </a:r>
            <a:r>
              <a:rPr lang="en-GB" dirty="0">
                <a:solidFill>
                  <a:schemeClr val="tx1"/>
                </a:solidFill>
                <a:latin typeface="Trebuchet MS" panose="020B0603020202020204" pitchFamily="34" charset="0"/>
              </a:rPr>
              <a:t>Work  /5</a:t>
            </a:r>
          </a:p>
          <a:p>
            <a:pPr marL="0" indent="0" algn="ctr" eaLnBrk="1" fontAlgn="auto" hangingPunct="1">
              <a:spcAft>
                <a:spcPts val="0"/>
              </a:spcAft>
              <a:buFont typeface="Arial" panose="020B0604020202020204" pitchFamily="34" charset="0"/>
              <a:buNone/>
              <a:defRPr/>
            </a:pPr>
            <a:r>
              <a:rPr lang="en-GB" dirty="0">
                <a:solidFill>
                  <a:schemeClr val="tx1"/>
                </a:solidFill>
                <a:latin typeface="Trebuchet MS" panose="020B0603020202020204" pitchFamily="34" charset="0"/>
              </a:rPr>
              <a:t>The Salvation Army’s work   /5</a:t>
            </a:r>
          </a:p>
          <a:p>
            <a:pPr marL="0" indent="0" algn="ctr" eaLnBrk="1" fontAlgn="auto" hangingPunct="1">
              <a:spcAft>
                <a:spcPts val="0"/>
              </a:spcAft>
              <a:buFont typeface="Arial" panose="020B0604020202020204" pitchFamily="34" charset="0"/>
              <a:buNone/>
              <a:defRPr/>
            </a:pPr>
            <a:r>
              <a:rPr lang="en-GB" dirty="0">
                <a:solidFill>
                  <a:schemeClr val="tx1"/>
                </a:solidFill>
                <a:latin typeface="Trebuchet MS" panose="020B0603020202020204" pitchFamily="34" charset="0"/>
              </a:rPr>
              <a:t>The Salvation Army’s motivation   /5</a:t>
            </a:r>
          </a:p>
          <a:p>
            <a:pPr marL="0" indent="0" algn="ctr" eaLnBrk="1" fontAlgn="auto" hangingPunct="1">
              <a:spcAft>
                <a:spcPts val="0"/>
              </a:spcAft>
              <a:buFont typeface="Arial" panose="020B0604020202020204" pitchFamily="34" charset="0"/>
              <a:buNone/>
              <a:defRPr/>
            </a:pPr>
            <a:r>
              <a:rPr lang="en-GB" dirty="0">
                <a:solidFill>
                  <a:schemeClr val="tx1"/>
                </a:solidFill>
                <a:latin typeface="Trebuchet MS" panose="020B0603020202020204" pitchFamily="34" charset="0"/>
              </a:rPr>
              <a:t>Creativity    /5</a:t>
            </a:r>
          </a:p>
          <a:p>
            <a:pPr marL="0" indent="0" algn="ctr" eaLnBrk="1" fontAlgn="auto" hangingPunct="1">
              <a:spcAft>
                <a:spcPts val="0"/>
              </a:spcAft>
              <a:buFont typeface="Arial" panose="020B0604020202020204" pitchFamily="34" charset="0"/>
              <a:buNone/>
              <a:defRPr/>
            </a:pPr>
            <a:r>
              <a:rPr lang="en-GB" dirty="0">
                <a:solidFill>
                  <a:schemeClr val="tx1"/>
                </a:solidFill>
                <a:latin typeface="Trebuchet MS" panose="020B0603020202020204" pitchFamily="34" charset="0"/>
              </a:rPr>
              <a:t>Total   /20</a:t>
            </a:r>
          </a:p>
          <a:p>
            <a:pPr marL="0" indent="0" algn="ctr" eaLnBrk="1" fontAlgn="auto" hangingPunct="1">
              <a:spcAft>
                <a:spcPts val="0"/>
              </a:spcAft>
              <a:buFont typeface="Arial" panose="020B0604020202020204" pitchFamily="34" charset="0"/>
              <a:buNone/>
              <a:defRPr/>
            </a:pPr>
            <a:endParaRPr lang="en-GB" sz="2400" dirty="0" smtClean="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sz="2400" dirty="0">
                <a:solidFill>
                  <a:schemeClr val="tx1"/>
                </a:solidFill>
                <a:latin typeface="Trebuchet MS" panose="020B0603020202020204" pitchFamily="34" charset="0"/>
              </a:rPr>
              <a:t>	</a:t>
            </a:r>
          </a:p>
          <a:p>
            <a:pPr algn="ctr" eaLnBrk="1" fontAlgn="auto" hangingPunct="1">
              <a:spcAft>
                <a:spcPts val="0"/>
              </a:spcAft>
              <a:defRPr/>
            </a:pPr>
            <a:endParaRPr lang="en-GB" sz="2400" dirty="0">
              <a:solidFill>
                <a:schemeClr val="tx1"/>
              </a:solidFill>
              <a:latin typeface="Trebuchet MS" panose="020B0603020202020204" pitchFamily="34" charset="0"/>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404813"/>
            <a:ext cx="860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8" y="404664"/>
            <a:ext cx="8928992" cy="1015663"/>
          </a:xfrm>
          <a:prstGeom prst="rect">
            <a:avLst/>
          </a:prstGeom>
          <a:noFill/>
        </p:spPr>
        <p:txBody>
          <a:bodyPr>
            <a:spAutoFit/>
          </a:bodyPr>
          <a:lstStyle/>
          <a:p>
            <a:pPr algn="ctr" fontAlgn="auto">
              <a:spcBef>
                <a:spcPts val="0"/>
              </a:spcBef>
              <a:spcAft>
                <a:spcPts val="0"/>
              </a:spcAft>
              <a:defRPr/>
            </a:pPr>
            <a:r>
              <a:rPr lang="en-GB" sz="6000" b="1" dirty="0">
                <a:ln w="25400">
                  <a:solidFill>
                    <a:schemeClr val="tx1"/>
                  </a:solidFill>
                </a:ln>
                <a:solidFill>
                  <a:schemeClr val="accent3">
                    <a:lumMod val="20000"/>
                    <a:lumOff val="80000"/>
                  </a:schemeClr>
                </a:solidFill>
                <a:effectLst>
                  <a:outerShdw blurRad="38100" dist="38100" dir="2700000" algn="tl">
                    <a:srgbClr val="000000">
                      <a:alpha val="43137"/>
                    </a:srgbClr>
                  </a:outerShdw>
                </a:effectLst>
                <a:latin typeface="Stencil" panose="040409050D0802020404" pitchFamily="82" charset="0"/>
                <a:cs typeface="+mn-cs"/>
              </a:rPr>
              <a:t>Your task</a:t>
            </a:r>
          </a:p>
        </p:txBody>
      </p:sp>
      <p:sp>
        <p:nvSpPr>
          <p:cNvPr id="5" name="Content Placeholder 4"/>
          <p:cNvSpPr>
            <a:spLocks noGrp="1"/>
          </p:cNvSpPr>
          <p:nvPr>
            <p:ph idx="1"/>
          </p:nvPr>
        </p:nvSpPr>
        <p:spPr>
          <a:xfrm>
            <a:off x="-180975" y="1628775"/>
            <a:ext cx="9432925" cy="4895850"/>
          </a:xfrm>
          <a:prstGeom prst="roundRect">
            <a:avLst/>
          </a:prstGeom>
          <a:solidFill>
            <a:schemeClr val="accent3">
              <a:lumMod val="40000"/>
              <a:lumOff val="60000"/>
              <a:alpha val="57000"/>
            </a:schemeClr>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eaLnBrk="1" fontAlgn="auto" hangingPunct="1">
              <a:spcAft>
                <a:spcPts val="0"/>
              </a:spcAft>
              <a:buFont typeface="Arial" panose="020B0604020202020204" pitchFamily="34" charset="0"/>
              <a:buNone/>
              <a:defRPr/>
            </a:pPr>
            <a:endParaRPr lang="en-GB" sz="2400" dirty="0" smtClean="0">
              <a:solidFill>
                <a:schemeClr val="tx1"/>
              </a:solidFill>
              <a:latin typeface="Trebuchet MS" panose="020B0603020202020204" pitchFamily="34" charset="0"/>
            </a:endParaRPr>
          </a:p>
          <a:p>
            <a:pPr marL="0" indent="0" algn="ctr" eaLnBrk="1" fontAlgn="auto" hangingPunct="1">
              <a:spcAft>
                <a:spcPts val="0"/>
              </a:spcAft>
              <a:buFont typeface="Arial" panose="020B0604020202020204" pitchFamily="34" charset="0"/>
              <a:buNone/>
              <a:defRPr/>
            </a:pPr>
            <a:r>
              <a:rPr lang="en-GB" sz="2400" dirty="0" smtClean="0">
                <a:solidFill>
                  <a:schemeClr val="tx1"/>
                </a:solidFill>
                <a:latin typeface="Trebuchet MS" panose="020B0603020202020204" pitchFamily="34" charset="0"/>
              </a:rPr>
              <a:t>Your </a:t>
            </a:r>
            <a:r>
              <a:rPr lang="en-GB" sz="2400" dirty="0">
                <a:solidFill>
                  <a:schemeClr val="tx1"/>
                </a:solidFill>
                <a:latin typeface="Trebuchet MS" panose="020B0603020202020204" pitchFamily="34" charset="0"/>
              </a:rPr>
              <a:t>group task is to create a drama piece about one aspect of The Salvation Army’s work in Britain during World War One. You will be given some information about the work your drama is about.</a:t>
            </a:r>
          </a:p>
          <a:p>
            <a:pPr marL="0" indent="0" algn="ctr" eaLnBrk="1" fontAlgn="auto" hangingPunct="1">
              <a:spcAft>
                <a:spcPts val="0"/>
              </a:spcAft>
              <a:buFont typeface="Arial" panose="020B0604020202020204" pitchFamily="34" charset="0"/>
              <a:buNone/>
              <a:defRPr/>
            </a:pPr>
            <a:r>
              <a:rPr lang="en-GB" sz="2400" dirty="0">
                <a:solidFill>
                  <a:schemeClr val="tx1"/>
                </a:solidFill>
                <a:latin typeface="Trebuchet MS" panose="020B0603020202020204" pitchFamily="34" charset="0"/>
              </a:rPr>
              <a:t>Everyone will be peer-assessing the other groups on the following four areas</a:t>
            </a:r>
            <a:r>
              <a:rPr lang="en-GB" sz="2400" dirty="0" smtClean="0">
                <a:solidFill>
                  <a:schemeClr val="tx1"/>
                </a:solidFill>
                <a:latin typeface="Trebuchet MS" panose="020B0603020202020204" pitchFamily="34" charset="0"/>
              </a:rPr>
              <a:t>:</a:t>
            </a:r>
          </a:p>
          <a:p>
            <a:pPr marL="0" indent="0" eaLnBrk="1" fontAlgn="auto" hangingPunct="1">
              <a:spcAft>
                <a:spcPts val="0"/>
              </a:spcAft>
              <a:buFont typeface="Arial" panose="020B0604020202020204" pitchFamily="34" charset="0"/>
              <a:buNone/>
              <a:defRPr/>
            </a:pPr>
            <a:endParaRPr lang="en-GB" sz="2400" dirty="0">
              <a:solidFill>
                <a:schemeClr val="tx1"/>
              </a:solidFill>
              <a:latin typeface="Trebuchet MS" panose="020B0603020202020204" pitchFamily="34" charset="0"/>
            </a:endParaRPr>
          </a:p>
          <a:p>
            <a:pPr marL="0" indent="0" eaLnBrk="1" fontAlgn="auto" hangingPunct="1">
              <a:spcAft>
                <a:spcPts val="0"/>
              </a:spcAft>
              <a:buFont typeface="Arial" panose="020B0604020202020204" pitchFamily="34" charset="0"/>
              <a:buNone/>
              <a:defRPr/>
            </a:pPr>
            <a:r>
              <a:rPr lang="en-GB" sz="2400" dirty="0">
                <a:solidFill>
                  <a:schemeClr val="tx1"/>
                </a:solidFill>
                <a:latin typeface="Trebuchet MS" panose="020B0603020202020204" pitchFamily="34" charset="0"/>
              </a:rPr>
              <a:t>•	How well you work as a team</a:t>
            </a:r>
          </a:p>
          <a:p>
            <a:pPr marL="0" indent="0" eaLnBrk="1" fontAlgn="auto" hangingPunct="1">
              <a:spcAft>
                <a:spcPts val="0"/>
              </a:spcAft>
              <a:buFont typeface="Arial" panose="020B0604020202020204" pitchFamily="34" charset="0"/>
              <a:buNone/>
              <a:defRPr/>
            </a:pPr>
            <a:r>
              <a:rPr lang="en-GB" sz="2400" dirty="0">
                <a:solidFill>
                  <a:schemeClr val="tx1"/>
                </a:solidFill>
                <a:latin typeface="Trebuchet MS" panose="020B0603020202020204" pitchFamily="34" charset="0"/>
              </a:rPr>
              <a:t>•	How clearly you have shown the work The Salvation </a:t>
            </a:r>
            <a:r>
              <a:rPr lang="en-GB" sz="2400" dirty="0" smtClean="0">
                <a:solidFill>
                  <a:schemeClr val="tx1"/>
                </a:solidFill>
                <a:latin typeface="Trebuchet MS" panose="020B0603020202020204" pitchFamily="34" charset="0"/>
              </a:rPr>
              <a:t>Army did   •</a:t>
            </a:r>
            <a:r>
              <a:rPr lang="en-GB" sz="2400" dirty="0">
                <a:solidFill>
                  <a:schemeClr val="tx1"/>
                </a:solidFill>
                <a:latin typeface="Trebuchet MS" panose="020B0603020202020204" pitchFamily="34" charset="0"/>
              </a:rPr>
              <a:t>	How clearly you have shown the motivation for the work</a:t>
            </a:r>
          </a:p>
          <a:p>
            <a:pPr marL="0" indent="0" eaLnBrk="1" fontAlgn="auto" hangingPunct="1">
              <a:spcAft>
                <a:spcPts val="0"/>
              </a:spcAft>
              <a:buFont typeface="Arial" panose="020B0604020202020204" pitchFamily="34" charset="0"/>
              <a:buNone/>
              <a:defRPr/>
            </a:pPr>
            <a:r>
              <a:rPr lang="en-GB" sz="2400" dirty="0">
                <a:solidFill>
                  <a:schemeClr val="tx1"/>
                </a:solidFill>
                <a:latin typeface="Trebuchet MS" panose="020B0603020202020204" pitchFamily="34" charset="0"/>
              </a:rPr>
              <a:t>•	How creative your team has been</a:t>
            </a:r>
          </a:p>
          <a:p>
            <a:pPr marL="0" indent="0" algn="ctr" eaLnBrk="1" fontAlgn="auto" hangingPunct="1">
              <a:spcAft>
                <a:spcPts val="0"/>
              </a:spcAft>
              <a:buFont typeface="Arial" panose="020B0604020202020204" pitchFamily="34" charset="0"/>
              <a:buNone/>
              <a:defRPr/>
            </a:pPr>
            <a:endParaRPr lang="en-GB" sz="2400" dirty="0" smtClean="0">
              <a:solidFill>
                <a:schemeClr val="tx1"/>
              </a:solidFill>
              <a:latin typeface="Trebuchet MS" panose="020B0603020202020204" pitchFamily="34" charset="0"/>
            </a:endParaRPr>
          </a:p>
          <a:p>
            <a:pPr algn="ctr" eaLnBrk="1" fontAlgn="auto" hangingPunct="1">
              <a:spcAft>
                <a:spcPts val="0"/>
              </a:spcAft>
              <a:defRPr/>
            </a:pPr>
            <a:endParaRPr lang="en-GB" sz="2400" dirty="0">
              <a:solidFill>
                <a:schemeClr val="tx1"/>
              </a:solidFill>
              <a:latin typeface="Trebuchet MS" panose="020B0603020202020204" pitchFamily="34" charset="0"/>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404813"/>
            <a:ext cx="860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973</Words>
  <Application>Microsoft Office PowerPoint</Application>
  <PresentationFormat>On-screen Show (4:3)</PresentationFormat>
  <Paragraphs>92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Kane</dc:creator>
  <cp:lastModifiedBy>Rebecca A.</cp:lastModifiedBy>
  <cp:revision>29</cp:revision>
  <cp:lastPrinted>2014-07-17T14:57:54Z</cp:lastPrinted>
  <dcterms:created xsi:type="dcterms:W3CDTF">2014-07-01T14:46:12Z</dcterms:created>
  <dcterms:modified xsi:type="dcterms:W3CDTF">2019-12-11T09:06:38Z</dcterms:modified>
</cp:coreProperties>
</file>