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60" r:id="rId5"/>
    <p:sldId id="261" r:id="rId6"/>
    <p:sldId id="277" r:id="rId7"/>
    <p:sldId id="278" r:id="rId8"/>
    <p:sldId id="279" r:id="rId9"/>
    <p:sldId id="280" r:id="rId10"/>
    <p:sldId id="284" r:id="rId11"/>
    <p:sldId id="283" r:id="rId12"/>
    <p:sldId id="282" r:id="rId13"/>
    <p:sldId id="281" r:id="rId14"/>
    <p:sldId id="264" r:id="rId15"/>
    <p:sldId id="265" r:id="rId16"/>
    <p:sldId id="274" r:id="rId17"/>
    <p:sldId id="268" r:id="rId18"/>
    <p:sldId id="266" r:id="rId19"/>
    <p:sldId id="275" r:id="rId20"/>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D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92" autoAdjust="0"/>
    <p:restoredTop sz="95548" autoAdjust="0"/>
  </p:normalViewPr>
  <p:slideViewPr>
    <p:cSldViewPr>
      <p:cViewPr varScale="1">
        <p:scale>
          <a:sx n="65" d="100"/>
          <a:sy n="65" d="100"/>
        </p:scale>
        <p:origin x="1064" y="44"/>
      </p:cViewPr>
      <p:guideLst>
        <p:guide orient="horz" pos="2160"/>
        <p:guide pos="2880"/>
      </p:guideLst>
    </p:cSldViewPr>
  </p:slideViewPr>
  <p:outlineViewPr>
    <p:cViewPr>
      <p:scale>
        <a:sx n="33" d="100"/>
        <a:sy n="33" d="100"/>
      </p:scale>
      <p:origin x="258" y="1073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AB26523-0610-4A4C-9AB1-83A5E93224DB}" type="datetimeFigureOut">
              <a:rPr lang="en-GB"/>
              <a:pPr>
                <a:defRPr/>
              </a:pPr>
              <a:t>11/12/2019</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7DC5A4B-0257-4E1A-9A76-16D1788D4C88}"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31B02A2-65C1-4FF2-8A14-58528E9CB3B9}" type="datetimeFigureOut">
              <a:rPr lang="en-GB"/>
              <a:pPr>
                <a:defRPr/>
              </a:pPr>
              <a:t>11/12/2019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B87BE1C-C2F5-4C13-8986-0D3B3CA6C30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DC0F7F9-8B55-477B-BB53-7DD9D7516E49}" type="slidenum">
              <a:rPr lang="en-GB" altLang="en-US"/>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AE568AE-C64C-48C4-9D04-C5EB0E54993A}" type="slidenum">
              <a:rPr lang="en-GB" altLang="en-US"/>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3D5C597-01B4-49A0-895E-737C683542DA}" type="slidenum">
              <a:rPr lang="en-GB" altLang="en-US"/>
              <a:pPr/>
              <a:t>4</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1D5F121-E5E3-4116-858D-966D4345EC89}" type="slidenum">
              <a:rPr lang="en-GB" altLang="en-US"/>
              <a:pPr/>
              <a:t>6</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D743B48-5E3A-4CDF-B7B1-4D509C14BDF6}" type="slidenum">
              <a:rPr lang="en-GB" altLang="en-US"/>
              <a:pPr/>
              <a:t>7</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B0007FA-F464-4BE5-A99B-53006129BA91}" type="slidenum">
              <a:rPr lang="en-GB" altLang="en-US"/>
              <a:pPr/>
              <a:t>13</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A5CEB5F-FD27-4F6E-9836-8F2DA0CF2CA1}" type="slidenum">
              <a:rPr lang="en-GB" altLang="en-US"/>
              <a:pPr/>
              <a:t>16</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444430-6A80-4601-8C79-3D22F573F61B}" type="slidenum">
              <a:rPr lang="en-GB" altLang="en-US"/>
              <a:pPr/>
              <a:t>17</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BA41FBE-E4E3-4C3E-B8CE-030F5D72C785}" type="datetimeFigureOut">
              <a:rPr lang="en-GB"/>
              <a:pPr>
                <a:defRPr/>
              </a:pPr>
              <a:t>11/12/2019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0C1FD62-5997-429A-B1AC-632022EFE90D}" type="slidenum">
              <a:rPr lang="en-GB" altLang="en-US"/>
              <a:pPr/>
              <a:t>‹#›</a:t>
            </a:fld>
            <a:endParaRPr lang="en-GB" altLang="en-US"/>
          </a:p>
        </p:txBody>
      </p:sp>
    </p:spTree>
    <p:extLst>
      <p:ext uri="{BB962C8B-B14F-4D97-AF65-F5344CB8AC3E}">
        <p14:creationId xmlns:p14="http://schemas.microsoft.com/office/powerpoint/2010/main" val="306227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B9D3F6D-3358-4245-97A0-253D51EC60ED}" type="datetimeFigureOut">
              <a:rPr lang="en-GB"/>
              <a:pPr>
                <a:defRPr/>
              </a:pPr>
              <a:t>11/12/2019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0C582C1-7BA7-44ED-97B7-3DAF7A5F416D}" type="slidenum">
              <a:rPr lang="en-GB" altLang="en-US"/>
              <a:pPr/>
              <a:t>‹#›</a:t>
            </a:fld>
            <a:endParaRPr lang="en-GB" altLang="en-US"/>
          </a:p>
        </p:txBody>
      </p:sp>
    </p:spTree>
    <p:extLst>
      <p:ext uri="{BB962C8B-B14F-4D97-AF65-F5344CB8AC3E}">
        <p14:creationId xmlns:p14="http://schemas.microsoft.com/office/powerpoint/2010/main" val="241903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9462AD6-2801-4320-A853-3787D26B955B}" type="datetimeFigureOut">
              <a:rPr lang="en-GB"/>
              <a:pPr>
                <a:defRPr/>
              </a:pPr>
              <a:t>11/12/2019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AD0B36B-64F0-492C-9785-19E0A9625610}" type="slidenum">
              <a:rPr lang="en-GB" altLang="en-US"/>
              <a:pPr/>
              <a:t>‹#›</a:t>
            </a:fld>
            <a:endParaRPr lang="en-GB" altLang="en-US"/>
          </a:p>
        </p:txBody>
      </p:sp>
    </p:spTree>
    <p:extLst>
      <p:ext uri="{BB962C8B-B14F-4D97-AF65-F5344CB8AC3E}">
        <p14:creationId xmlns:p14="http://schemas.microsoft.com/office/powerpoint/2010/main" val="48568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611560" y="16288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618C244-220C-4A02-B5B0-59ADA3F8B675}" type="datetimeFigureOut">
              <a:rPr lang="en-GB"/>
              <a:pPr>
                <a:defRPr/>
              </a:pPr>
              <a:t>11/12/2019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1C0BF1D-3C51-4730-B6B3-C0A2DEB20C1F}" type="slidenum">
              <a:rPr lang="en-GB" altLang="en-US"/>
              <a:pPr/>
              <a:t>‹#›</a:t>
            </a:fld>
            <a:endParaRPr lang="en-GB" altLang="en-US"/>
          </a:p>
        </p:txBody>
      </p:sp>
    </p:spTree>
    <p:extLst>
      <p:ext uri="{BB962C8B-B14F-4D97-AF65-F5344CB8AC3E}">
        <p14:creationId xmlns:p14="http://schemas.microsoft.com/office/powerpoint/2010/main" val="347927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49A37C-9897-4C31-B3B1-CF88A4A56540}" type="datetimeFigureOut">
              <a:rPr lang="en-GB"/>
              <a:pPr>
                <a:defRPr/>
              </a:pPr>
              <a:t>11/12/2019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115D72A-FD4F-4079-B6FD-3216A05966C2}" type="slidenum">
              <a:rPr lang="en-GB" altLang="en-US"/>
              <a:pPr/>
              <a:t>‹#›</a:t>
            </a:fld>
            <a:endParaRPr lang="en-GB" altLang="en-US"/>
          </a:p>
        </p:txBody>
      </p:sp>
    </p:spTree>
    <p:extLst>
      <p:ext uri="{BB962C8B-B14F-4D97-AF65-F5344CB8AC3E}">
        <p14:creationId xmlns:p14="http://schemas.microsoft.com/office/powerpoint/2010/main" val="210915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CDF926A-E254-40A0-9C98-976080CC1895}" type="datetimeFigureOut">
              <a:rPr lang="en-GB"/>
              <a:pPr>
                <a:defRPr/>
              </a:pPr>
              <a:t>11/12/2019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0581BEE5-6861-488F-9AF5-7E81E9964813}" type="slidenum">
              <a:rPr lang="en-GB" altLang="en-US"/>
              <a:pPr/>
              <a:t>‹#›</a:t>
            </a:fld>
            <a:endParaRPr lang="en-GB" altLang="en-US"/>
          </a:p>
        </p:txBody>
      </p:sp>
    </p:spTree>
    <p:extLst>
      <p:ext uri="{BB962C8B-B14F-4D97-AF65-F5344CB8AC3E}">
        <p14:creationId xmlns:p14="http://schemas.microsoft.com/office/powerpoint/2010/main" val="819201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48C46F22-B41E-4E9B-BCA6-1A4FB99F408B}" type="datetimeFigureOut">
              <a:rPr lang="en-GB"/>
              <a:pPr>
                <a:defRPr/>
              </a:pPr>
              <a:t>11/12/2019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FA23AA14-6D21-4FC7-98B3-4AD664E52138}" type="slidenum">
              <a:rPr lang="en-GB" altLang="en-US"/>
              <a:pPr/>
              <a:t>‹#›</a:t>
            </a:fld>
            <a:endParaRPr lang="en-GB" altLang="en-US"/>
          </a:p>
        </p:txBody>
      </p:sp>
    </p:spTree>
    <p:extLst>
      <p:ext uri="{BB962C8B-B14F-4D97-AF65-F5344CB8AC3E}">
        <p14:creationId xmlns:p14="http://schemas.microsoft.com/office/powerpoint/2010/main" val="326366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649AF71-38DA-47F3-9F48-3FD0327CAFD0}" type="datetimeFigureOut">
              <a:rPr lang="en-GB"/>
              <a:pPr>
                <a:defRPr/>
              </a:pPr>
              <a:t>11/12/2019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CE8A6B43-84FF-450D-BB5A-CCC2D70CCE75}" type="slidenum">
              <a:rPr lang="en-GB" altLang="en-US"/>
              <a:pPr/>
              <a:t>‹#›</a:t>
            </a:fld>
            <a:endParaRPr lang="en-GB" altLang="en-US"/>
          </a:p>
        </p:txBody>
      </p:sp>
    </p:spTree>
    <p:extLst>
      <p:ext uri="{BB962C8B-B14F-4D97-AF65-F5344CB8AC3E}">
        <p14:creationId xmlns:p14="http://schemas.microsoft.com/office/powerpoint/2010/main" val="131975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CEBB85-5D5C-42A5-A83E-DEE2C59ABF9B}" type="datetimeFigureOut">
              <a:rPr lang="en-GB"/>
              <a:pPr>
                <a:defRPr/>
              </a:pPr>
              <a:t>11/12/2019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CF3CD4C9-1659-4EF2-BB28-500F82666867}" type="slidenum">
              <a:rPr lang="en-GB" altLang="en-US"/>
              <a:pPr/>
              <a:t>‹#›</a:t>
            </a:fld>
            <a:endParaRPr lang="en-GB" altLang="en-US"/>
          </a:p>
        </p:txBody>
      </p:sp>
    </p:spTree>
    <p:extLst>
      <p:ext uri="{BB962C8B-B14F-4D97-AF65-F5344CB8AC3E}">
        <p14:creationId xmlns:p14="http://schemas.microsoft.com/office/powerpoint/2010/main" val="163391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401647-95E2-40C5-82C4-653C4352363E}" type="datetimeFigureOut">
              <a:rPr lang="en-GB"/>
              <a:pPr>
                <a:defRPr/>
              </a:pPr>
              <a:t>11/12/2019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9ACC2E8-9585-4B5D-A7D3-9E451C7E92E9}" type="slidenum">
              <a:rPr lang="en-GB" altLang="en-US"/>
              <a:pPr/>
              <a:t>‹#›</a:t>
            </a:fld>
            <a:endParaRPr lang="en-GB" altLang="en-US"/>
          </a:p>
        </p:txBody>
      </p:sp>
    </p:spTree>
    <p:extLst>
      <p:ext uri="{BB962C8B-B14F-4D97-AF65-F5344CB8AC3E}">
        <p14:creationId xmlns:p14="http://schemas.microsoft.com/office/powerpoint/2010/main" val="207207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FCD2B9-B816-4A32-9192-D00CA10CCA05}" type="datetimeFigureOut">
              <a:rPr lang="en-GB"/>
              <a:pPr>
                <a:defRPr/>
              </a:pPr>
              <a:t>11/12/2019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AEDAB88-C854-4984-AC0A-C97263E2E4AB}" type="slidenum">
              <a:rPr lang="en-GB" altLang="en-US"/>
              <a:pPr/>
              <a:t>‹#›</a:t>
            </a:fld>
            <a:endParaRPr lang="en-GB" altLang="en-US"/>
          </a:p>
        </p:txBody>
      </p:sp>
    </p:spTree>
    <p:extLst>
      <p:ext uri="{BB962C8B-B14F-4D97-AF65-F5344CB8AC3E}">
        <p14:creationId xmlns:p14="http://schemas.microsoft.com/office/powerpoint/2010/main" val="185661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A5E3FBE-36D3-46B3-8491-EE34528AABF7}" type="datetimeFigureOut">
              <a:rPr lang="en-GB"/>
              <a:pPr>
                <a:defRPr/>
              </a:pPr>
              <a:t>11/12/2019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A46CF6D-9D5F-4AC4-8DA5-DBBA5EAD4076}" type="slidenum">
              <a:rPr lang="en-GB" altLang="en-US"/>
              <a:pPr/>
              <a:t>‹#›</a:t>
            </a:fld>
            <a:endParaRPr lang="en-GB" altLang="en-US"/>
          </a:p>
        </p:txBody>
      </p:sp>
      <p:pic>
        <p:nvPicPr>
          <p:cNvPr id="1031"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8313" y="-706438"/>
            <a:ext cx="10153651" cy="775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6525" y="260350"/>
            <a:ext cx="8899525" cy="3240088"/>
          </a:xfrm>
          <a:prstGeom prst="roundRect">
            <a:avLst/>
          </a:prstGeom>
          <a:solidFill>
            <a:schemeClr val="bg2">
              <a:lumMod val="9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TextBox 7"/>
          <p:cNvSpPr txBox="1"/>
          <p:nvPr/>
        </p:nvSpPr>
        <p:spPr>
          <a:xfrm>
            <a:off x="171367" y="354882"/>
            <a:ext cx="8928992" cy="1938992"/>
          </a:xfrm>
          <a:prstGeom prst="rect">
            <a:avLst/>
          </a:prstGeom>
          <a:noFill/>
        </p:spPr>
        <p:txBody>
          <a:bodyPr>
            <a:spAutoFit/>
          </a:bodyPr>
          <a:lstStyle/>
          <a:p>
            <a:pPr algn="ctr" fontAlgn="auto">
              <a:spcBef>
                <a:spcPts val="0"/>
              </a:spcBef>
              <a:spcAft>
                <a:spcPts val="0"/>
              </a:spcAft>
              <a:defRPr/>
            </a:pPr>
            <a:r>
              <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rPr>
              <a:t>World War One and The Salvation Army</a:t>
            </a:r>
            <a:endPar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endParaRPr>
          </a:p>
        </p:txBody>
      </p:sp>
      <p:sp>
        <p:nvSpPr>
          <p:cNvPr id="9" name="TextBox 8"/>
          <p:cNvSpPr txBox="1"/>
          <p:nvPr/>
        </p:nvSpPr>
        <p:spPr>
          <a:xfrm>
            <a:off x="489950" y="5156570"/>
            <a:ext cx="8712967" cy="1323439"/>
          </a:xfrm>
          <a:prstGeom prst="rect">
            <a:avLst/>
          </a:prstGeom>
          <a:noFill/>
        </p:spPr>
        <p:txBody>
          <a:bodyPr>
            <a:spAutoFit/>
          </a:bodyPr>
          <a:lstStyle/>
          <a:p>
            <a:pPr algn="ctr" fontAlgn="auto">
              <a:spcBef>
                <a:spcPts val="0"/>
              </a:spcBef>
              <a:spcAft>
                <a:spcPts val="0"/>
              </a:spcAft>
              <a:defRPr/>
            </a:pPr>
            <a:r>
              <a:rPr lang="en-GB" sz="4000" dirty="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cs typeface="+mn-cs"/>
              </a:rPr>
              <a:t>What did The Salvation Army do on the Front Line?</a:t>
            </a:r>
          </a:p>
        </p:txBody>
      </p:sp>
      <p:pic>
        <p:nvPicPr>
          <p:cNvPr id="20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573246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2206625"/>
            <a:ext cx="343217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206625"/>
            <a:ext cx="5094288"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GB" altLang="en-US" smtClean="0"/>
          </a:p>
        </p:txBody>
      </p:sp>
      <p:sp>
        <p:nvSpPr>
          <p:cNvPr id="11267" name="Content Placeholder 2"/>
          <p:cNvSpPr>
            <a:spLocks noGrp="1"/>
          </p:cNvSpPr>
          <p:nvPr>
            <p:ph idx="1"/>
          </p:nvPr>
        </p:nvSpPr>
        <p:spPr>
          <a:xfrm>
            <a:off x="611188" y="1628775"/>
            <a:ext cx="8229600" cy="4525963"/>
          </a:xfrm>
        </p:spPr>
        <p:txBody>
          <a:bodyPr/>
          <a:lstStyle/>
          <a:p>
            <a:endParaRPr lang="en-GB" altLang="en-US" smtClean="0"/>
          </a:p>
        </p:txBody>
      </p:sp>
      <p:pic>
        <p:nvPicPr>
          <p:cNvPr id="11268" name="Picture 8" descr="N:\Communications Service\Schools and Colleges\Projects\WWI Centenary\Photos\War Cry\meeting14.JPG"/>
          <p:cNvPicPr>
            <a:picLocks noChangeAspect="1" noChangeArrowheads="1"/>
          </p:cNvPicPr>
          <p:nvPr/>
        </p:nvPicPr>
        <p:blipFill>
          <a:blip r:embed="rId2">
            <a:extLst>
              <a:ext uri="{28A0092B-C50C-407E-A947-70E740481C1C}">
                <a14:useLocalDpi xmlns:a14="http://schemas.microsoft.com/office/drawing/2010/main" val="0"/>
              </a:ext>
            </a:extLst>
          </a:blip>
          <a:srcRect l="9280" t="18951" r="17854" b="22108"/>
          <a:stretch>
            <a:fillRect/>
          </a:stretch>
        </p:blipFill>
        <p:spPr bwMode="auto">
          <a:xfrm>
            <a:off x="436563" y="1798638"/>
            <a:ext cx="424815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N:\Communications Service\Schools and Colleges\Projects\WWI Centenary\Photos\War Cry\meeting5.JPG"/>
          <p:cNvPicPr>
            <a:picLocks noChangeAspect="1" noChangeArrowheads="1"/>
          </p:cNvPicPr>
          <p:nvPr/>
        </p:nvPicPr>
        <p:blipFill>
          <a:blip r:embed="rId3">
            <a:extLst>
              <a:ext uri="{28A0092B-C50C-407E-A947-70E740481C1C}">
                <a14:useLocalDpi xmlns:a14="http://schemas.microsoft.com/office/drawing/2010/main" val="0"/>
              </a:ext>
            </a:extLst>
          </a:blip>
          <a:srcRect l="10938" t="1889" r="11719" b="30434"/>
          <a:stretch>
            <a:fillRect/>
          </a:stretch>
        </p:blipFill>
        <p:spPr bwMode="auto">
          <a:xfrm>
            <a:off x="4572000" y="2276475"/>
            <a:ext cx="547846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051050" y="188913"/>
            <a:ext cx="6196013" cy="1447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What other things did The </a:t>
            </a:r>
          </a:p>
          <a:p>
            <a:pPr algn="ctr" fontAlgn="auto">
              <a:spcBef>
                <a:spcPts val="0"/>
              </a:spcBef>
              <a:spcAft>
                <a:spcPts val="0"/>
              </a:spcAft>
              <a:defRPr/>
            </a:pPr>
            <a:r>
              <a:rPr lang="en-GB" sz="2800" b="1" dirty="0">
                <a:solidFill>
                  <a:schemeClr val="tx1"/>
                </a:solidFill>
              </a:rPr>
              <a:t>Salvation Army do?</a:t>
            </a:r>
          </a:p>
        </p:txBody>
      </p:sp>
      <p:sp>
        <p:nvSpPr>
          <p:cNvPr id="7" name="Rounded Rectangle 6"/>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Holding services for soldiers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GB" altLang="en-US" smtClean="0"/>
          </a:p>
        </p:txBody>
      </p:sp>
      <p:sp>
        <p:nvSpPr>
          <p:cNvPr id="12291" name="Content Placeholder 2"/>
          <p:cNvSpPr>
            <a:spLocks noGrp="1"/>
          </p:cNvSpPr>
          <p:nvPr>
            <p:ph idx="1"/>
          </p:nvPr>
        </p:nvSpPr>
        <p:spPr>
          <a:xfrm>
            <a:off x="611188" y="1628775"/>
            <a:ext cx="8229600" cy="4525963"/>
          </a:xfrm>
        </p:spPr>
        <p:txBody>
          <a:bodyPr/>
          <a:lstStyle/>
          <a:p>
            <a:endParaRPr lang="en-GB" altLang="en-US" smtClean="0"/>
          </a:p>
        </p:txBody>
      </p:sp>
      <p:pic>
        <p:nvPicPr>
          <p:cNvPr id="12292" name="Picture 3" descr="N:\Communications Service\Schools and Colleges\Projects\WWI Centenary\Photos\IHC\Ambulance B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565400"/>
            <a:ext cx="43561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N:\Communications Service\Schools and Colleges\Projects\WWI Centenary\Photos\War Cry\band5.1.jpg"/>
          <p:cNvPicPr>
            <a:picLocks noChangeAspect="1" noChangeArrowheads="1"/>
          </p:cNvPicPr>
          <p:nvPr/>
        </p:nvPicPr>
        <p:blipFill>
          <a:blip r:embed="rId3">
            <a:extLst>
              <a:ext uri="{28A0092B-C50C-407E-A947-70E740481C1C}">
                <a14:useLocalDpi xmlns:a14="http://schemas.microsoft.com/office/drawing/2010/main" val="0"/>
              </a:ext>
            </a:extLst>
          </a:blip>
          <a:srcRect l="27866" t="6590" r="15831" b="15385"/>
          <a:stretch>
            <a:fillRect/>
          </a:stretch>
        </p:blipFill>
        <p:spPr bwMode="auto">
          <a:xfrm>
            <a:off x="5187950" y="2114550"/>
            <a:ext cx="3636963"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866900" y="188913"/>
            <a:ext cx="6196013" cy="1447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What other things did The </a:t>
            </a:r>
          </a:p>
          <a:p>
            <a:pPr algn="ctr" fontAlgn="auto">
              <a:spcBef>
                <a:spcPts val="0"/>
              </a:spcBef>
              <a:spcAft>
                <a:spcPts val="0"/>
              </a:spcAft>
              <a:defRPr/>
            </a:pPr>
            <a:r>
              <a:rPr lang="en-GB" sz="2800" b="1" dirty="0">
                <a:solidFill>
                  <a:schemeClr val="tx1"/>
                </a:solidFill>
              </a:rPr>
              <a:t>Salvation Army do?</a:t>
            </a:r>
          </a:p>
        </p:txBody>
      </p:sp>
      <p:sp>
        <p:nvSpPr>
          <p:cNvPr id="9" name="Rounded Rectangle 8"/>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Playing music for the soldiers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descr="N:\Communications Service\Schools and Colleges\Projects\WWI Centenary\Photos\War Cry\tea3.JPG"/>
          <p:cNvPicPr>
            <a:picLocks noChangeAspect="1" noChangeArrowheads="1"/>
          </p:cNvPicPr>
          <p:nvPr/>
        </p:nvPicPr>
        <p:blipFill>
          <a:blip r:embed="rId2">
            <a:extLst>
              <a:ext uri="{28A0092B-C50C-407E-A947-70E740481C1C}">
                <a14:useLocalDpi xmlns:a14="http://schemas.microsoft.com/office/drawing/2010/main" val="0"/>
              </a:ext>
            </a:extLst>
          </a:blip>
          <a:srcRect l="6557" t="9502" r="11484" b="26035"/>
          <a:stretch>
            <a:fillRect/>
          </a:stretch>
        </p:blipFill>
        <p:spPr bwMode="auto">
          <a:xfrm>
            <a:off x="971550" y="1916113"/>
            <a:ext cx="4003675"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7756" t="8037" r="22250" b="32147"/>
          <a:stretch>
            <a:fillRect/>
          </a:stretch>
        </p:blipFill>
        <p:spPr>
          <a:xfrm>
            <a:off x="5364163" y="2471738"/>
            <a:ext cx="3371850" cy="3052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a:xfrm>
            <a:off x="2130425" y="333375"/>
            <a:ext cx="5688013" cy="1143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fontAlgn="auto">
              <a:spcAft>
                <a:spcPts val="0"/>
              </a:spcAft>
              <a:defRPr/>
            </a:pPr>
            <a:r>
              <a:rPr lang="en-GB" sz="2800" b="1" dirty="0" smtClean="0">
                <a:solidFill>
                  <a:schemeClr val="tx1"/>
                </a:solidFill>
              </a:rPr>
              <a:t>What other things did The </a:t>
            </a:r>
            <a:br>
              <a:rPr lang="en-GB" sz="2800" b="1" dirty="0" smtClean="0">
                <a:solidFill>
                  <a:schemeClr val="tx1"/>
                </a:solidFill>
              </a:rPr>
            </a:br>
            <a:r>
              <a:rPr lang="en-GB" sz="2800" b="1" dirty="0" smtClean="0">
                <a:solidFill>
                  <a:schemeClr val="tx1"/>
                </a:solidFill>
              </a:rPr>
              <a:t>Salvation Army do?</a:t>
            </a:r>
          </a:p>
        </p:txBody>
      </p:sp>
      <p:sp>
        <p:nvSpPr>
          <p:cNvPr id="9" name="Rounded Rectangle 8"/>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Offering soldiers a tea and a chat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GB" altLang="en-US" smtClean="0"/>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l="18497" t="4523" r="20245" b="9146"/>
          <a:stretch>
            <a:fillRect/>
          </a:stretch>
        </p:blipFill>
        <p:spPr bwMode="auto">
          <a:xfrm>
            <a:off x="4718050" y="2205038"/>
            <a:ext cx="3748088"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11188" y="2349500"/>
            <a:ext cx="3914775" cy="3273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763713" y="188913"/>
            <a:ext cx="6196012" cy="1447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What other things did The </a:t>
            </a:r>
          </a:p>
          <a:p>
            <a:pPr algn="ctr" fontAlgn="auto">
              <a:spcBef>
                <a:spcPts val="0"/>
              </a:spcBef>
              <a:spcAft>
                <a:spcPts val="0"/>
              </a:spcAft>
              <a:defRPr/>
            </a:pPr>
            <a:r>
              <a:rPr lang="en-GB" sz="2800" b="1" dirty="0">
                <a:solidFill>
                  <a:schemeClr val="tx1"/>
                </a:solidFill>
              </a:rPr>
              <a:t>Salvation Army do?</a:t>
            </a:r>
          </a:p>
        </p:txBody>
      </p:sp>
      <p:sp>
        <p:nvSpPr>
          <p:cNvPr id="10" name="Rounded Rectangle 9"/>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Repairing uniforms for soldiers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404664"/>
            <a:ext cx="8928992" cy="1015663"/>
          </a:xfrm>
          <a:prstGeom prst="rect">
            <a:avLst/>
          </a:prstGeom>
          <a:noFill/>
        </p:spPr>
        <p:txBody>
          <a:bodyPr>
            <a:spAutoFit/>
          </a:bodyPr>
          <a:lstStyle/>
          <a:p>
            <a:pPr algn="ctr" fontAlgn="auto">
              <a:spcBef>
                <a:spcPts val="0"/>
              </a:spcBef>
              <a:spcAft>
                <a:spcPts val="0"/>
              </a:spcAft>
              <a:defRPr/>
            </a:pPr>
            <a:r>
              <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rPr>
              <a:t>     REVIEW PROGRESS</a:t>
            </a:r>
          </a:p>
        </p:txBody>
      </p:sp>
      <p:sp>
        <p:nvSpPr>
          <p:cNvPr id="5" name="Content Placeholder 4"/>
          <p:cNvSpPr>
            <a:spLocks noGrp="1"/>
          </p:cNvSpPr>
          <p:nvPr>
            <p:ph idx="1"/>
          </p:nvPr>
        </p:nvSpPr>
        <p:spPr>
          <a:xfrm>
            <a:off x="0" y="1649413"/>
            <a:ext cx="9144000" cy="4895850"/>
          </a:xfrm>
          <a:prstGeom prst="roundRect">
            <a:avLst/>
          </a:prstGeom>
          <a:solidFill>
            <a:schemeClr val="accent3">
              <a:lumMod val="40000"/>
              <a:lumOff val="60000"/>
              <a:alpha val="57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fontAlgn="auto">
              <a:spcAft>
                <a:spcPts val="0"/>
              </a:spcAft>
              <a:buFont typeface="Arial" panose="020B0604020202020204" pitchFamily="34" charset="0"/>
              <a:buNone/>
              <a:defRPr/>
            </a:pPr>
            <a:r>
              <a:rPr lang="en-GB" sz="4400" b="1" dirty="0" smtClean="0">
                <a:solidFill>
                  <a:schemeClr val="tx1"/>
                </a:solidFill>
                <a:latin typeface="Trebuchet MS" panose="020B0603020202020204" pitchFamily="34" charset="0"/>
              </a:rPr>
              <a:t>Name one thing The Salvation Army did to help people on the front line. </a:t>
            </a:r>
          </a:p>
          <a:p>
            <a:pPr marL="0" indent="0" algn="ctr" fontAlgn="auto">
              <a:spcAft>
                <a:spcPts val="0"/>
              </a:spcAft>
              <a:buFont typeface="Arial" panose="020B0604020202020204" pitchFamily="34" charset="0"/>
              <a:buNone/>
              <a:defRPr/>
            </a:pPr>
            <a:endParaRPr lang="en-GB" sz="4400" b="1" dirty="0" smtClean="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sz="4400" b="1" dirty="0" smtClean="0">
                <a:solidFill>
                  <a:schemeClr val="tx1"/>
                </a:solidFill>
                <a:latin typeface="Trebuchet MS" panose="020B0603020202020204" pitchFamily="34" charset="0"/>
              </a:rPr>
              <a:t>Why was it important? </a:t>
            </a:r>
            <a:endParaRPr lang="en-GB" sz="4400" dirty="0" smtClean="0">
              <a:solidFill>
                <a:schemeClr val="tx1"/>
              </a:solidFill>
              <a:latin typeface="Trebuchet MS" panose="020B0603020202020204" pitchFamily="34" charset="0"/>
            </a:endParaRPr>
          </a:p>
          <a:p>
            <a:pPr algn="ctr" fontAlgn="auto">
              <a:spcAft>
                <a:spcPts val="0"/>
              </a:spcAft>
              <a:defRPr/>
            </a:pPr>
            <a:endParaRPr lang="en-GB" sz="2400" dirty="0">
              <a:solidFill>
                <a:schemeClr val="tx1"/>
              </a:solidFill>
              <a:latin typeface="Trebuchet MS" panose="020B0603020202020204" pitchFamily="34" charset="0"/>
            </a:endParaRP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575" y="551656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638472">
            <a:off x="8243888" y="839788"/>
            <a:ext cx="939800" cy="1368425"/>
          </a:xfrm>
          <a:prstGeom prst="rect">
            <a:avLst/>
          </a:prstGeom>
          <a:solidFill>
            <a:schemeClr val="bg2">
              <a:lumMod val="9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9600" dirty="0">
                <a:solidFill>
                  <a:schemeClr val="accent3">
                    <a:lumMod val="50000"/>
                  </a:schemeClr>
                </a:solidFill>
                <a:effectLst>
                  <a:outerShdw blurRad="38100" dist="38100" dir="2700000" algn="tl">
                    <a:srgbClr val="000000">
                      <a:alpha val="43137"/>
                    </a:srgbClr>
                  </a:outerShdw>
                </a:effectLst>
              </a:rPr>
              <a:t>?</a:t>
            </a:r>
            <a:endParaRPr lang="en-GB" sz="9600" dirty="0">
              <a:solidFill>
                <a:schemeClr val="accent3">
                  <a:lumMod val="50000"/>
                </a:schemeClr>
              </a:solidFill>
              <a:effectLst>
                <a:outerShdw blurRad="38100" dist="38100" dir="2700000" algn="tl">
                  <a:srgbClr val="000000">
                    <a:alpha val="43137"/>
                  </a:srgbClr>
                </a:outerShdw>
              </a:effectLst>
            </a:endParaRPr>
          </a:p>
        </p:txBody>
      </p:sp>
      <p:sp>
        <p:nvSpPr>
          <p:cNvPr id="8" name="Rectangle 7"/>
          <p:cNvSpPr/>
          <p:nvPr/>
        </p:nvSpPr>
        <p:spPr>
          <a:xfrm rot="21221818">
            <a:off x="280988" y="736600"/>
            <a:ext cx="939800" cy="1368425"/>
          </a:xfrm>
          <a:prstGeom prst="rect">
            <a:avLst/>
          </a:prstGeom>
          <a:solidFill>
            <a:schemeClr val="bg2">
              <a:lumMod val="9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9600" dirty="0">
                <a:solidFill>
                  <a:schemeClr val="accent3">
                    <a:lumMod val="50000"/>
                  </a:schemeClr>
                </a:solidFill>
                <a:effectLst>
                  <a:outerShdw blurRad="38100" dist="38100" dir="2700000" algn="tl">
                    <a:srgbClr val="000000">
                      <a:alpha val="43137"/>
                    </a:srgbClr>
                  </a:outerShdw>
                </a:effectLst>
              </a:rPr>
              <a:t>?</a:t>
            </a:r>
            <a:endParaRPr lang="en-GB" sz="9600" dirty="0">
              <a:solidFill>
                <a:schemeClr val="accent3">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404664"/>
            <a:ext cx="8928992" cy="1015663"/>
          </a:xfrm>
          <a:prstGeom prst="rect">
            <a:avLst/>
          </a:prstGeom>
          <a:noFill/>
        </p:spPr>
        <p:txBody>
          <a:bodyPr>
            <a:spAutoFit/>
          </a:bodyPr>
          <a:lstStyle/>
          <a:p>
            <a:pPr algn="ctr" fontAlgn="auto">
              <a:spcBef>
                <a:spcPts val="0"/>
              </a:spcBef>
              <a:spcAft>
                <a:spcPts val="0"/>
              </a:spcAft>
              <a:defRPr/>
            </a:pPr>
            <a:r>
              <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rPr>
              <a:t>In your pairs</a:t>
            </a:r>
          </a:p>
        </p:txBody>
      </p:sp>
      <p:sp>
        <p:nvSpPr>
          <p:cNvPr id="5" name="Content Placeholder 4"/>
          <p:cNvSpPr>
            <a:spLocks noGrp="1"/>
          </p:cNvSpPr>
          <p:nvPr>
            <p:ph idx="1"/>
          </p:nvPr>
        </p:nvSpPr>
        <p:spPr>
          <a:xfrm>
            <a:off x="0" y="1628775"/>
            <a:ext cx="9144000" cy="4895850"/>
          </a:xfrm>
          <a:prstGeom prst="roundRect">
            <a:avLst/>
          </a:prstGeom>
          <a:solidFill>
            <a:schemeClr val="accent3">
              <a:lumMod val="40000"/>
              <a:lumOff val="60000"/>
              <a:alpha val="57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fontAlgn="auto">
              <a:spcAft>
                <a:spcPts val="0"/>
              </a:spcAft>
              <a:buFont typeface="Arial" panose="020B0604020202020204" pitchFamily="34" charset="0"/>
              <a:buNone/>
              <a:defRPr/>
            </a:pPr>
            <a:r>
              <a:rPr lang="en-GB" dirty="0">
                <a:solidFill>
                  <a:schemeClr val="tx1"/>
                </a:solidFill>
                <a:latin typeface="Trebuchet MS" panose="020B0603020202020204" pitchFamily="34" charset="0"/>
              </a:rPr>
              <a:t>In your </a:t>
            </a:r>
            <a:r>
              <a:rPr lang="en-GB" dirty="0" smtClean="0">
                <a:solidFill>
                  <a:schemeClr val="tx1"/>
                </a:solidFill>
                <a:latin typeface="Trebuchet MS" panose="020B0603020202020204" pitchFamily="34" charset="0"/>
              </a:rPr>
              <a:t>pairs number </a:t>
            </a:r>
            <a:r>
              <a:rPr lang="en-GB" dirty="0">
                <a:solidFill>
                  <a:schemeClr val="tx1"/>
                </a:solidFill>
                <a:latin typeface="Trebuchet MS" panose="020B0603020202020204" pitchFamily="34" charset="0"/>
              </a:rPr>
              <a:t>yourselves 1 and </a:t>
            </a:r>
            <a:r>
              <a:rPr lang="en-GB" dirty="0" smtClean="0">
                <a:solidFill>
                  <a:schemeClr val="tx1"/>
                </a:solidFill>
                <a:latin typeface="Trebuchet MS" panose="020B0603020202020204" pitchFamily="34" charset="0"/>
              </a:rPr>
              <a:t>2</a:t>
            </a:r>
          </a:p>
          <a:p>
            <a:pPr marL="0" indent="0" algn="ctr" fontAlgn="auto">
              <a:spcAft>
                <a:spcPts val="0"/>
              </a:spcAft>
              <a:buFont typeface="Arial" panose="020B0604020202020204" pitchFamily="34" charset="0"/>
              <a:buNone/>
              <a:defRPr/>
            </a:pPr>
            <a:endParaRPr lang="en-GB"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endParaRPr lang="en-GB" dirty="0">
              <a:solidFill>
                <a:schemeClr val="tx1"/>
              </a:solidFill>
              <a:latin typeface="Trebuchet MS" panose="020B0603020202020204" pitchFamily="34" charset="0"/>
            </a:endParaRPr>
          </a:p>
          <a:p>
            <a:pPr algn="ctr" fontAlgn="auto">
              <a:spcAft>
                <a:spcPts val="0"/>
              </a:spcAft>
              <a:defRPr/>
            </a:pPr>
            <a:r>
              <a:rPr lang="en-GB" dirty="0">
                <a:solidFill>
                  <a:schemeClr val="tx1"/>
                </a:solidFill>
                <a:latin typeface="Trebuchet MS" panose="020B0603020202020204" pitchFamily="34" charset="0"/>
              </a:rPr>
              <a:t>1 – You are a soldier serving on the front line</a:t>
            </a:r>
          </a:p>
          <a:p>
            <a:pPr algn="ctr" fontAlgn="auto">
              <a:spcAft>
                <a:spcPts val="0"/>
              </a:spcAft>
              <a:defRPr/>
            </a:pPr>
            <a:r>
              <a:rPr lang="en-GB" dirty="0">
                <a:solidFill>
                  <a:schemeClr val="tx1"/>
                </a:solidFill>
                <a:latin typeface="Trebuchet MS" panose="020B0603020202020204" pitchFamily="34" charset="0"/>
              </a:rPr>
              <a:t>2 – You are a member of The Salvation Army</a:t>
            </a:r>
          </a:p>
          <a:p>
            <a:pPr algn="ctr" fontAlgn="auto">
              <a:spcAft>
                <a:spcPts val="0"/>
              </a:spcAft>
              <a:defRPr/>
            </a:pPr>
            <a:endParaRPr lang="en-GB" sz="2400" dirty="0">
              <a:solidFill>
                <a:schemeClr val="tx1"/>
              </a:solidFill>
              <a:latin typeface="Trebuchet MS" panose="020B0603020202020204" pitchFamily="34" charset="0"/>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40481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0975" y="476250"/>
            <a:ext cx="9432925" cy="6048375"/>
          </a:xfrm>
          <a:prstGeom prst="roundRect">
            <a:avLst/>
          </a:prstGeom>
          <a:solidFill>
            <a:schemeClr val="accent3">
              <a:lumMod val="40000"/>
              <a:lumOff val="60000"/>
              <a:alpha val="57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fontAlgn="auto">
              <a:spcAft>
                <a:spcPts val="0"/>
              </a:spcAft>
              <a:buFont typeface="Arial" panose="020B0604020202020204" pitchFamily="34" charset="0"/>
              <a:buNone/>
              <a:defRPr/>
            </a:pPr>
            <a:endParaRPr lang="en-GB" sz="2400" dirty="0" smtClean="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endParaRPr lang="en-GB" sz="2400" dirty="0" smtClean="0">
              <a:solidFill>
                <a:schemeClr val="tx1"/>
              </a:solidFill>
              <a:latin typeface="Trebuchet MS" panose="020B0603020202020204" pitchFamily="34" charset="0"/>
            </a:endParaRPr>
          </a:p>
          <a:p>
            <a:pPr algn="ctr" fontAlgn="auto">
              <a:spcAft>
                <a:spcPts val="0"/>
              </a:spcAft>
              <a:defRPr/>
            </a:pPr>
            <a:endParaRPr lang="en-GB" sz="2400" dirty="0">
              <a:solidFill>
                <a:schemeClr val="tx1"/>
              </a:solidFill>
              <a:latin typeface="Trebuchet MS" panose="020B0603020202020204" pitchFamily="34" charset="0"/>
            </a:endParaRPr>
          </a:p>
        </p:txBody>
      </p:sp>
      <p:sp>
        <p:nvSpPr>
          <p:cNvPr id="2" name="Rounded Rectangle 1"/>
          <p:cNvSpPr/>
          <p:nvPr/>
        </p:nvSpPr>
        <p:spPr>
          <a:xfrm>
            <a:off x="0" y="549275"/>
            <a:ext cx="8888413" cy="5006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7412"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738" y="549275"/>
            <a:ext cx="41116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885825"/>
            <a:ext cx="1944687"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40481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258888" y="4808538"/>
            <a:ext cx="7061200"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What is it like for you on the front line?</a:t>
            </a:r>
          </a:p>
          <a:p>
            <a:pPr algn="ctr" fontAlgn="auto">
              <a:spcBef>
                <a:spcPts val="0"/>
              </a:spcBef>
              <a:spcAft>
                <a:spcPts val="0"/>
              </a:spcAft>
              <a:defRPr/>
            </a:pPr>
            <a:r>
              <a:rPr lang="en-GB" sz="2800" b="1" dirty="0">
                <a:solidFill>
                  <a:schemeClr val="tx1"/>
                </a:solidFill>
              </a:rPr>
              <a:t>How do you feel?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3388" y="0"/>
            <a:ext cx="8899526" cy="5688013"/>
          </a:xfrm>
          <a:prstGeom prst="roundRect">
            <a:avLst/>
          </a:prstGeom>
          <a:solidFill>
            <a:schemeClr val="bg2">
              <a:lumMod val="9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6" name="Content Placeholder 2"/>
          <p:cNvSpPr>
            <a:spLocks noGrp="1"/>
          </p:cNvSpPr>
          <p:nvPr>
            <p:ph idx="1"/>
          </p:nvPr>
        </p:nvSpPr>
        <p:spPr>
          <a:xfrm>
            <a:off x="-38162" y="188640"/>
            <a:ext cx="9182162" cy="1512168"/>
          </a:xfrm>
        </p:spPr>
        <p:txBody>
          <a:bodyPr rtlCol="0">
            <a:noAutofit/>
          </a:bodyPr>
          <a:lstStyle/>
          <a:p>
            <a:pPr marL="0" indent="0" algn="ctr" fontAlgn="auto">
              <a:spcAft>
                <a:spcPts val="0"/>
              </a:spcAft>
              <a:buFont typeface="Arial" panose="020B0604020202020204" pitchFamily="34" charset="0"/>
              <a:buNone/>
              <a:defRPr/>
            </a:pPr>
            <a:r>
              <a:rPr lang="en-GB" sz="4000" dirty="0" smtClean="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rPr>
              <a:t>How do Bible teachings link to the work The Salvation Army were doing? </a:t>
            </a:r>
          </a:p>
          <a:p>
            <a:pPr marL="0" indent="0" algn="ctr" fontAlgn="auto">
              <a:spcAft>
                <a:spcPts val="0"/>
              </a:spcAft>
              <a:buFont typeface="Arial" panose="020B0604020202020204" pitchFamily="34" charset="0"/>
              <a:buNone/>
              <a:defRPr/>
            </a:pPr>
            <a:endParaRPr lang="en-GB" sz="4000" dirty="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endParaRPr>
          </a:p>
          <a:p>
            <a:pPr marL="0" indent="0" algn="ctr" fontAlgn="auto">
              <a:spcAft>
                <a:spcPts val="0"/>
              </a:spcAft>
              <a:buFont typeface="Arial" panose="020B0604020202020204" pitchFamily="34" charset="0"/>
              <a:buNone/>
              <a:defRPr/>
            </a:pPr>
            <a:endParaRPr lang="en-GB" sz="4000" dirty="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endParaRPr>
          </a:p>
        </p:txBody>
      </p:sp>
      <p:sp>
        <p:nvSpPr>
          <p:cNvPr id="9" name="Rounded Rectangle 8"/>
          <p:cNvSpPr/>
          <p:nvPr/>
        </p:nvSpPr>
        <p:spPr>
          <a:xfrm>
            <a:off x="55563" y="1557338"/>
            <a:ext cx="7469187" cy="18002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latin typeface="Trebuchet MS" panose="020B0603020202020204" pitchFamily="34" charset="0"/>
              </a:rPr>
              <a:t>‘I </a:t>
            </a:r>
            <a:r>
              <a:rPr lang="en-GB" sz="2000" dirty="0">
                <a:solidFill>
                  <a:schemeClr val="tx1"/>
                </a:solidFill>
                <a:latin typeface="Trebuchet MS" panose="020B0603020202020204" pitchFamily="34" charset="0"/>
              </a:rPr>
              <a:t>was hungry and you fed me, I was thirsty and you gave me a drink, I was homeless and you gave me a room, I was shivering and you gave me clothes, I was sick and you stopped to visit, I was in prison and you came to </a:t>
            </a:r>
            <a:r>
              <a:rPr lang="en-GB" sz="2000" dirty="0">
                <a:solidFill>
                  <a:schemeClr val="tx1"/>
                </a:solidFill>
                <a:latin typeface="Trebuchet MS" panose="020B0603020202020204" pitchFamily="34" charset="0"/>
              </a:rPr>
              <a:t>me’ </a:t>
            </a:r>
          </a:p>
          <a:p>
            <a:pPr algn="ctr" fontAlgn="auto">
              <a:spcBef>
                <a:spcPts val="0"/>
              </a:spcBef>
              <a:spcAft>
                <a:spcPts val="0"/>
              </a:spcAft>
              <a:defRPr/>
            </a:pPr>
            <a:r>
              <a:rPr lang="en-GB" sz="2000" b="1" dirty="0">
                <a:solidFill>
                  <a:schemeClr val="tx1"/>
                </a:solidFill>
                <a:latin typeface="Trebuchet MS" panose="020B0603020202020204" pitchFamily="34" charset="0"/>
              </a:rPr>
              <a:t>Matthew 25: 35-36 (The Message)</a:t>
            </a:r>
            <a:endParaRPr lang="en-GB" sz="2000" b="1" dirty="0">
              <a:solidFill>
                <a:schemeClr val="tx1"/>
              </a:solidFill>
              <a:latin typeface="Trebuchet MS" panose="020B0603020202020204" pitchFamily="34" charset="0"/>
            </a:endParaRPr>
          </a:p>
        </p:txBody>
      </p:sp>
      <p:sp>
        <p:nvSpPr>
          <p:cNvPr id="10" name="Rounded Rectangle 9"/>
          <p:cNvSpPr/>
          <p:nvPr/>
        </p:nvSpPr>
        <p:spPr>
          <a:xfrm>
            <a:off x="5795963" y="3068638"/>
            <a:ext cx="3203575" cy="344328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latin typeface="Trebuchet MS" panose="020B0603020202020204" pitchFamily="34" charset="0"/>
              </a:rPr>
              <a:t>‘What </a:t>
            </a:r>
            <a:r>
              <a:rPr lang="en-GB" sz="2000" dirty="0">
                <a:solidFill>
                  <a:schemeClr val="tx1"/>
                </a:solidFill>
                <a:latin typeface="Trebuchet MS" panose="020B0603020202020204" pitchFamily="34" charset="0"/>
              </a:rPr>
              <a:t>I’m interested in seeing you do </a:t>
            </a:r>
            <a:r>
              <a:rPr lang="en-GB" sz="2000" dirty="0">
                <a:solidFill>
                  <a:schemeClr val="tx1"/>
                </a:solidFill>
                <a:latin typeface="Trebuchet MS" panose="020B0603020202020204" pitchFamily="34" charset="0"/>
              </a:rPr>
              <a:t>is: sharing </a:t>
            </a:r>
            <a:r>
              <a:rPr lang="en-GB" sz="2000" dirty="0">
                <a:solidFill>
                  <a:schemeClr val="tx1"/>
                </a:solidFill>
                <a:latin typeface="Trebuchet MS" panose="020B0603020202020204" pitchFamily="34" charset="0"/>
              </a:rPr>
              <a:t>your food with the </a:t>
            </a:r>
            <a:r>
              <a:rPr lang="en-GB" sz="2000" dirty="0">
                <a:solidFill>
                  <a:schemeClr val="tx1"/>
                </a:solidFill>
                <a:latin typeface="Trebuchet MS" panose="020B0603020202020204" pitchFamily="34" charset="0"/>
              </a:rPr>
              <a:t>hungry, inviting </a:t>
            </a:r>
            <a:r>
              <a:rPr lang="en-GB" sz="2000" dirty="0">
                <a:solidFill>
                  <a:schemeClr val="tx1"/>
                </a:solidFill>
                <a:latin typeface="Trebuchet MS" panose="020B0603020202020204" pitchFamily="34" charset="0"/>
              </a:rPr>
              <a:t>the homeless poor into </a:t>
            </a:r>
            <a:r>
              <a:rPr lang="en-GB" sz="2000" dirty="0">
                <a:solidFill>
                  <a:schemeClr val="tx1"/>
                </a:solidFill>
                <a:latin typeface="Trebuchet MS" panose="020B0603020202020204" pitchFamily="34" charset="0"/>
              </a:rPr>
              <a:t>your homes, putting clothes on the shivering ill-clad’</a:t>
            </a:r>
          </a:p>
          <a:p>
            <a:pPr algn="ctr" fontAlgn="auto">
              <a:spcBef>
                <a:spcPts val="0"/>
              </a:spcBef>
              <a:spcAft>
                <a:spcPts val="0"/>
              </a:spcAft>
              <a:defRPr/>
            </a:pPr>
            <a:r>
              <a:rPr lang="en-GB" sz="2000" b="1" dirty="0">
                <a:solidFill>
                  <a:schemeClr val="tx1"/>
                </a:solidFill>
                <a:latin typeface="Trebuchet MS" panose="020B0603020202020204" pitchFamily="34" charset="0"/>
              </a:rPr>
              <a:t>Isaiah 58: 7</a:t>
            </a:r>
          </a:p>
          <a:p>
            <a:pPr algn="ctr" fontAlgn="auto">
              <a:spcBef>
                <a:spcPts val="0"/>
              </a:spcBef>
              <a:spcAft>
                <a:spcPts val="0"/>
              </a:spcAft>
              <a:defRPr/>
            </a:pPr>
            <a:r>
              <a:rPr lang="en-GB" sz="2000" b="1" dirty="0">
                <a:solidFill>
                  <a:schemeClr val="tx1"/>
                </a:solidFill>
                <a:latin typeface="Trebuchet MS" panose="020B0603020202020204" pitchFamily="34" charset="0"/>
              </a:rPr>
              <a:t>(The Message)</a:t>
            </a:r>
            <a:endParaRPr lang="en-GB" sz="2000" b="1" dirty="0">
              <a:solidFill>
                <a:schemeClr val="tx1"/>
              </a:solidFill>
              <a:latin typeface="Trebuchet MS" panose="020B0603020202020204" pitchFamily="34" charset="0"/>
            </a:endParaRPr>
          </a:p>
        </p:txBody>
      </p:sp>
      <p:sp>
        <p:nvSpPr>
          <p:cNvPr id="11" name="Rounded Rectangle 10"/>
          <p:cNvSpPr/>
          <p:nvPr/>
        </p:nvSpPr>
        <p:spPr>
          <a:xfrm>
            <a:off x="684213" y="3359150"/>
            <a:ext cx="5327650" cy="15113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latin typeface="Trebuchet MS" panose="020B0603020202020204" pitchFamily="34" charset="0"/>
              </a:rPr>
              <a:t>‘Love the Lord God with all your passion and prayer and intelligence and energy.’ And.. ‘Love others as well as you love yourself.’ </a:t>
            </a:r>
          </a:p>
          <a:p>
            <a:pPr algn="ctr" fontAlgn="auto">
              <a:spcBef>
                <a:spcPts val="0"/>
              </a:spcBef>
              <a:spcAft>
                <a:spcPts val="0"/>
              </a:spcAft>
              <a:defRPr/>
            </a:pPr>
            <a:r>
              <a:rPr lang="en-GB" sz="2000" b="1" dirty="0">
                <a:solidFill>
                  <a:schemeClr val="tx1"/>
                </a:solidFill>
                <a:latin typeface="Trebuchet MS" panose="020B0603020202020204" pitchFamily="34" charset="0"/>
              </a:rPr>
              <a:t>Mark 12: 30-31 (The Message)</a:t>
            </a:r>
            <a:endParaRPr lang="en-GB" sz="2000" b="1" dirty="0">
              <a:solidFill>
                <a:schemeClr val="tx1"/>
              </a:solidFill>
              <a:latin typeface="Trebuchet MS" panose="020B0603020202020204" pitchFamily="34" charset="0"/>
            </a:endParaRPr>
          </a:p>
        </p:txBody>
      </p:sp>
      <p:sp>
        <p:nvSpPr>
          <p:cNvPr id="12" name="Rounded Rectangle 11"/>
          <p:cNvSpPr/>
          <p:nvPr/>
        </p:nvSpPr>
        <p:spPr>
          <a:xfrm>
            <a:off x="55563" y="4870450"/>
            <a:ext cx="6019800" cy="17859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dirty="0">
                <a:solidFill>
                  <a:schemeClr val="tx1"/>
                </a:solidFill>
                <a:latin typeface="Trebuchet MS" panose="020B0603020202020204" pitchFamily="34" charset="0"/>
              </a:rPr>
              <a:t>‘Let us continue to love each other since love comes from God…the person who refuses to love doesn’t know God, because God is love – so you can’t know him if you don’t love’ </a:t>
            </a:r>
          </a:p>
          <a:p>
            <a:pPr algn="ctr" fontAlgn="auto">
              <a:spcBef>
                <a:spcPts val="0"/>
              </a:spcBef>
              <a:spcAft>
                <a:spcPts val="0"/>
              </a:spcAft>
              <a:defRPr/>
            </a:pPr>
            <a:r>
              <a:rPr lang="en-GB" sz="2000" b="1" dirty="0">
                <a:solidFill>
                  <a:schemeClr val="tx1"/>
                </a:solidFill>
                <a:latin typeface="Trebuchet MS" panose="020B0603020202020204" pitchFamily="34" charset="0"/>
              </a:rPr>
              <a:t>1 John 4: 7-8 (The Message)</a:t>
            </a:r>
            <a:endParaRPr lang="en-GB" sz="2000" b="1" dirty="0">
              <a:solidFill>
                <a:schemeClr val="tx1"/>
              </a:solidFill>
              <a:latin typeface="Trebuchet MS" panose="020B0603020202020204" pitchFamily="34" charset="0"/>
            </a:endParaRPr>
          </a:p>
        </p:txBody>
      </p:sp>
      <p:pic>
        <p:nvPicPr>
          <p:cNvPr id="184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1587500"/>
            <a:ext cx="1243013"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404664"/>
            <a:ext cx="8928992" cy="1015663"/>
          </a:xfrm>
          <a:prstGeom prst="rect">
            <a:avLst/>
          </a:prstGeom>
          <a:noFill/>
        </p:spPr>
        <p:txBody>
          <a:bodyPr>
            <a:spAutoFit/>
          </a:bodyPr>
          <a:lstStyle/>
          <a:p>
            <a:pPr algn="ctr" fontAlgn="auto">
              <a:spcBef>
                <a:spcPts val="0"/>
              </a:spcBef>
              <a:spcAft>
                <a:spcPts val="0"/>
              </a:spcAft>
              <a:defRPr/>
            </a:pPr>
            <a:r>
              <a:rPr lang="en-GB" sz="6000" b="1" dirty="0" err="1">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rPr>
              <a:t>PLENary</a:t>
            </a:r>
            <a:endPar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endParaRPr>
          </a:p>
        </p:txBody>
      </p:sp>
      <p:sp>
        <p:nvSpPr>
          <p:cNvPr id="5" name="Content Placeholder 4"/>
          <p:cNvSpPr>
            <a:spLocks noGrp="1"/>
          </p:cNvSpPr>
          <p:nvPr>
            <p:ph idx="1"/>
          </p:nvPr>
        </p:nvSpPr>
        <p:spPr>
          <a:xfrm>
            <a:off x="611188" y="1433513"/>
            <a:ext cx="7993062" cy="4248150"/>
          </a:xfrm>
          <a:prstGeom prst="roundRect">
            <a:avLst/>
          </a:prstGeom>
          <a:solidFill>
            <a:schemeClr val="accent3">
              <a:lumMod val="40000"/>
              <a:lumOff val="60000"/>
              <a:alpha val="57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fontAlgn="auto">
              <a:spcAft>
                <a:spcPts val="0"/>
              </a:spcAft>
              <a:buFont typeface="Arial" panose="020B0604020202020204" pitchFamily="34" charset="0"/>
              <a:buNone/>
              <a:defRPr/>
            </a:pPr>
            <a:r>
              <a:rPr lang="en-GB" dirty="0">
                <a:solidFill>
                  <a:schemeClr val="tx1"/>
                </a:solidFill>
                <a:latin typeface="Trebuchet MS" panose="020B0603020202020204" pitchFamily="34" charset="0"/>
              </a:rPr>
              <a:t>What is the most important thing The Salvation Army did to help people</a:t>
            </a:r>
            <a:r>
              <a:rPr lang="en-GB" dirty="0" smtClean="0">
                <a:solidFill>
                  <a:schemeClr val="tx1"/>
                </a:solidFill>
                <a:latin typeface="Trebuchet MS" panose="020B0603020202020204" pitchFamily="34" charset="0"/>
              </a:rPr>
              <a:t>?</a:t>
            </a:r>
          </a:p>
          <a:p>
            <a:pPr marL="0" indent="0" algn="ctr" fontAlgn="auto">
              <a:spcAft>
                <a:spcPts val="0"/>
              </a:spcAft>
              <a:buFont typeface="Arial" panose="020B0604020202020204" pitchFamily="34" charset="0"/>
              <a:buNone/>
              <a:defRPr/>
            </a:pPr>
            <a:endParaRPr lang="en-GB"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dirty="0">
                <a:solidFill>
                  <a:schemeClr val="tx1"/>
                </a:solidFill>
                <a:latin typeface="Trebuchet MS" panose="020B0603020202020204" pitchFamily="34" charset="0"/>
              </a:rPr>
              <a:t>What is the least important thing The Salvation Army did to help people?</a:t>
            </a:r>
          </a:p>
          <a:p>
            <a:pPr marL="0" indent="0" algn="ctr" fontAlgn="auto">
              <a:spcAft>
                <a:spcPts val="0"/>
              </a:spcAft>
              <a:buFont typeface="Arial" panose="020B0604020202020204" pitchFamily="34" charset="0"/>
              <a:buNone/>
              <a:defRPr/>
            </a:pPr>
            <a:endParaRPr lang="en-GB" dirty="0" smtClean="0">
              <a:solidFill>
                <a:schemeClr val="tx1"/>
              </a:solidFill>
              <a:latin typeface="Trebuchet MS" panose="020B0603020202020204" pitchFamily="34" charset="0"/>
            </a:endParaRP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40481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404664"/>
            <a:ext cx="8928992" cy="1015663"/>
          </a:xfrm>
          <a:prstGeom prst="rect">
            <a:avLst/>
          </a:prstGeom>
          <a:noFill/>
        </p:spPr>
        <p:txBody>
          <a:bodyPr>
            <a:spAutoFit/>
          </a:bodyPr>
          <a:lstStyle/>
          <a:p>
            <a:pPr algn="ctr" fontAlgn="auto">
              <a:spcBef>
                <a:spcPts val="0"/>
              </a:spcBef>
              <a:spcAft>
                <a:spcPts val="0"/>
              </a:spcAft>
              <a:defRPr/>
            </a:pPr>
            <a:r>
              <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rPr>
              <a:t>Lesson outcomes</a:t>
            </a:r>
          </a:p>
        </p:txBody>
      </p:sp>
      <p:sp>
        <p:nvSpPr>
          <p:cNvPr id="5" name="Content Placeholder 4"/>
          <p:cNvSpPr>
            <a:spLocks noGrp="1"/>
          </p:cNvSpPr>
          <p:nvPr>
            <p:ph idx="1"/>
          </p:nvPr>
        </p:nvSpPr>
        <p:spPr>
          <a:xfrm>
            <a:off x="444500" y="1436688"/>
            <a:ext cx="8434388" cy="5068887"/>
          </a:xfrm>
          <a:prstGeom prst="roundRect">
            <a:avLst/>
          </a:prstGeom>
          <a:solidFill>
            <a:schemeClr val="accent3">
              <a:lumMod val="40000"/>
              <a:lumOff val="60000"/>
              <a:alpha val="57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To be able to explain the different ways that The Salvation Army helped people serving on the front   line during World War One</a:t>
            </a: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To reflect on and explain what you think it was like for those serving on the front line</a:t>
            </a: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To reflect on the possible motivation Salvation Army members had for serving on the front line and express your opinion on their motivation</a:t>
            </a: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40481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0500" y="333375"/>
            <a:ext cx="8845550" cy="5924550"/>
          </a:xfrm>
          <a:prstGeom prst="roundRect">
            <a:avLst/>
          </a:prstGeom>
          <a:solidFill>
            <a:schemeClr val="bg2">
              <a:lumMod val="9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200">
              <a:solidFill>
                <a:schemeClr val="tx1"/>
              </a:solidFill>
            </a:endParaRPr>
          </a:p>
          <a:p>
            <a:pPr algn="ctr" fontAlgn="auto">
              <a:spcBef>
                <a:spcPts val="0"/>
              </a:spcBef>
              <a:spcAft>
                <a:spcPts val="0"/>
              </a:spcAft>
              <a:defRPr/>
            </a:pPr>
            <a:endParaRPr lang="en-GB" sz="3200" b="1">
              <a:solidFill>
                <a:schemeClr val="tx1"/>
              </a:solidFill>
            </a:endParaRPr>
          </a:p>
          <a:p>
            <a:pPr algn="ctr" fontAlgn="auto">
              <a:spcBef>
                <a:spcPts val="0"/>
              </a:spcBef>
              <a:spcAft>
                <a:spcPts val="0"/>
              </a:spcAft>
              <a:defRPr/>
            </a:pPr>
            <a:endParaRPr lang="en-GB" dirty="0">
              <a:solidFill>
                <a:schemeClr val="tx1"/>
              </a:solidFill>
            </a:endParaRPr>
          </a:p>
        </p:txBody>
      </p:sp>
      <p:pic>
        <p:nvPicPr>
          <p:cNvPr id="30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841375"/>
            <a:ext cx="35337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7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879475"/>
            <a:ext cx="27876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9925" y="3082925"/>
            <a:ext cx="280828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7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975" y="3003550"/>
            <a:ext cx="27051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79"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4975" y="692150"/>
            <a:ext cx="20907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56338" y="3149600"/>
            <a:ext cx="29083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8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5410200"/>
            <a:ext cx="860425"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336925" y="5267325"/>
            <a:ext cx="5538788" cy="900113"/>
          </a:xfrm>
          <a:prstGeom prst="round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sz="2800" b="1" dirty="0"/>
              <a:t>What do the images represent?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404664"/>
            <a:ext cx="8928992" cy="1015663"/>
          </a:xfrm>
          <a:prstGeom prst="rect">
            <a:avLst/>
          </a:prstGeom>
          <a:noFill/>
        </p:spPr>
        <p:txBody>
          <a:bodyPr>
            <a:spAutoFit/>
          </a:bodyPr>
          <a:lstStyle/>
          <a:p>
            <a:pPr algn="ctr" fontAlgn="auto">
              <a:spcBef>
                <a:spcPts val="0"/>
              </a:spcBef>
              <a:spcAft>
                <a:spcPts val="0"/>
              </a:spcAft>
              <a:defRPr/>
            </a:pPr>
            <a:r>
              <a:rPr lang="en-GB" sz="6000" b="1" dirty="0">
                <a:ln w="25400">
                  <a:solidFill>
                    <a:schemeClr val="tx1"/>
                  </a:solidFill>
                </a:ln>
                <a:solidFill>
                  <a:schemeClr val="accent3">
                    <a:lumMod val="20000"/>
                    <a:lumOff val="80000"/>
                  </a:schemeClr>
                </a:solidFill>
                <a:effectLst>
                  <a:outerShdw blurRad="38100" dist="38100" dir="2700000" algn="tl">
                    <a:srgbClr val="000000">
                      <a:alpha val="43137"/>
                    </a:srgbClr>
                  </a:outerShdw>
                </a:effectLst>
                <a:latin typeface="Stencil" panose="040409050D0802020404" pitchFamily="82" charset="0"/>
                <a:cs typeface="+mn-cs"/>
              </a:rPr>
              <a:t>Lesson outcomes</a:t>
            </a:r>
          </a:p>
        </p:txBody>
      </p:sp>
      <p:sp>
        <p:nvSpPr>
          <p:cNvPr id="5" name="Content Placeholder 4"/>
          <p:cNvSpPr>
            <a:spLocks noGrp="1"/>
          </p:cNvSpPr>
          <p:nvPr>
            <p:ph idx="1"/>
          </p:nvPr>
        </p:nvSpPr>
        <p:spPr>
          <a:xfrm>
            <a:off x="444500" y="1436688"/>
            <a:ext cx="8434388" cy="5068887"/>
          </a:xfrm>
          <a:prstGeom prst="roundRect">
            <a:avLst/>
          </a:prstGeom>
          <a:solidFill>
            <a:schemeClr val="accent3">
              <a:lumMod val="40000"/>
              <a:lumOff val="60000"/>
              <a:alpha val="57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ctr" fontAlgn="auto">
              <a:spcAft>
                <a:spcPts val="0"/>
              </a:spcAft>
              <a:buFont typeface="Arial" panose="020B0604020202020204" pitchFamily="34" charset="0"/>
              <a:buNone/>
              <a:defRPr/>
            </a:pPr>
            <a:endParaRPr lang="en-GB" sz="2800" dirty="0" smtClean="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To be able to explain the different ways that The Salvation Army helped people serving on the front line during World War </a:t>
            </a:r>
            <a:r>
              <a:rPr lang="en-GB" sz="2800" dirty="0" smtClean="0">
                <a:solidFill>
                  <a:schemeClr val="tx1"/>
                </a:solidFill>
                <a:latin typeface="Trebuchet MS" panose="020B0603020202020204" pitchFamily="34" charset="0"/>
              </a:rPr>
              <a:t>One</a:t>
            </a: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To reflect on and explain what you think it was like for those serving on the front </a:t>
            </a:r>
            <a:r>
              <a:rPr lang="en-GB" sz="2800" dirty="0" smtClean="0">
                <a:solidFill>
                  <a:schemeClr val="tx1"/>
                </a:solidFill>
                <a:latin typeface="Trebuchet MS" panose="020B0603020202020204" pitchFamily="34" charset="0"/>
              </a:rPr>
              <a:t>line</a:t>
            </a:r>
          </a:p>
          <a:p>
            <a:pPr marL="0" indent="0" algn="ctr" fontAlgn="auto">
              <a:spcAft>
                <a:spcPts val="0"/>
              </a:spcAft>
              <a:buFont typeface="Arial" panose="020B0604020202020204" pitchFamily="34" charset="0"/>
              <a:buNone/>
              <a:defRPr/>
            </a:pPr>
            <a:r>
              <a:rPr lang="en-GB" sz="2800" dirty="0" smtClean="0">
                <a:solidFill>
                  <a:schemeClr val="tx1"/>
                </a:solidFill>
                <a:latin typeface="Trebuchet MS" panose="020B0603020202020204" pitchFamily="34" charset="0"/>
              </a:rPr>
              <a:t> </a:t>
            </a:r>
            <a:endParaRPr lang="en-GB" sz="2800"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To reflect on the possible motivation Salvation Army members had for serving on the front line and express your opinion on their motivation </a:t>
            </a: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404813"/>
            <a:ext cx="8604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2388" y="-269875"/>
            <a:ext cx="8899525" cy="6769100"/>
          </a:xfrm>
          <a:prstGeom prst="roundRect">
            <a:avLst/>
          </a:prstGeom>
          <a:solidFill>
            <a:schemeClr val="bg2">
              <a:lumMod val="9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200" dirty="0">
              <a:solidFill>
                <a:schemeClr val="tx1"/>
              </a:solidFill>
            </a:endParaRPr>
          </a:p>
          <a:p>
            <a:pPr algn="ctr" fontAlgn="auto">
              <a:spcBef>
                <a:spcPts val="0"/>
              </a:spcBef>
              <a:spcAft>
                <a:spcPts val="0"/>
              </a:spcAft>
              <a:defRPr/>
            </a:pPr>
            <a:endParaRPr lang="en-GB" sz="3200" b="1" dirty="0">
              <a:solidFill>
                <a:schemeClr val="tx1"/>
              </a:solidFill>
            </a:endParaRPr>
          </a:p>
          <a:p>
            <a:pPr algn="ctr" fontAlgn="auto">
              <a:spcBef>
                <a:spcPts val="0"/>
              </a:spcBef>
              <a:spcAft>
                <a:spcPts val="0"/>
              </a:spcAft>
              <a:defRPr/>
            </a:pPr>
            <a:endParaRPr lang="en-GB" dirty="0">
              <a:solidFill>
                <a:schemeClr val="tx1"/>
              </a:solidFill>
            </a:endParaRPr>
          </a:p>
        </p:txBody>
      </p:sp>
      <p:sp>
        <p:nvSpPr>
          <p:cNvPr id="6" name="Content Placeholder 2"/>
          <p:cNvSpPr>
            <a:spLocks noGrp="1"/>
          </p:cNvSpPr>
          <p:nvPr>
            <p:ph idx="1"/>
          </p:nvPr>
        </p:nvSpPr>
        <p:spPr>
          <a:xfrm>
            <a:off x="-612576" y="116632"/>
            <a:ext cx="8712968" cy="820687"/>
          </a:xfrm>
        </p:spPr>
        <p:txBody>
          <a:bodyPr rtlCol="0">
            <a:noAutofit/>
          </a:bodyPr>
          <a:lstStyle/>
          <a:p>
            <a:pPr marL="0" indent="0" algn="ctr" fontAlgn="auto">
              <a:spcAft>
                <a:spcPts val="0"/>
              </a:spcAft>
              <a:buFont typeface="Arial" panose="020B0604020202020204" pitchFamily="34" charset="0"/>
              <a:buNone/>
              <a:defRPr/>
            </a:pPr>
            <a:r>
              <a:rPr lang="en-GB" sz="4800" dirty="0" smtClean="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rPr>
              <a:t>In your pairs….</a:t>
            </a:r>
            <a:endParaRPr lang="en-GB" sz="4800" dirty="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endParaRPr>
          </a:p>
        </p:txBody>
      </p:sp>
      <p:pic>
        <p:nvPicPr>
          <p:cNvPr id="5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159375"/>
            <a:ext cx="112236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txBox="1">
            <a:spLocks/>
          </p:cNvSpPr>
          <p:nvPr/>
        </p:nvSpPr>
        <p:spPr>
          <a:xfrm>
            <a:off x="0" y="1196975"/>
            <a:ext cx="9144000" cy="3962400"/>
          </a:xfrm>
          <a:prstGeom prst="roundRect">
            <a:avLst/>
          </a:prstGeom>
          <a:solidFill>
            <a:schemeClr val="accent3">
              <a:lumMod val="40000"/>
              <a:lumOff val="60000"/>
              <a:alpha val="57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fontAlgn="auto">
              <a:spcAft>
                <a:spcPts val="0"/>
              </a:spcAft>
              <a:buFont typeface="Arial" panose="020B0604020202020204" pitchFamily="34" charset="0"/>
              <a:buNone/>
              <a:defRPr/>
            </a:pPr>
            <a:r>
              <a:rPr lang="en-GB" sz="2800" dirty="0">
                <a:solidFill>
                  <a:schemeClr val="tx1"/>
                </a:solidFill>
                <a:latin typeface="Trebuchet MS" panose="020B0603020202020204" pitchFamily="34" charset="0"/>
              </a:rPr>
              <a:t>In your pairs have a look at your fact file and try and answer the following questions in your own words:</a:t>
            </a:r>
          </a:p>
          <a:p>
            <a:pPr marL="0" indent="0" algn="ctr" fontAlgn="auto">
              <a:spcAft>
                <a:spcPts val="0"/>
              </a:spcAft>
              <a:buFont typeface="Arial" panose="020B0604020202020204" pitchFamily="34" charset="0"/>
              <a:buNone/>
              <a:defRPr/>
            </a:pPr>
            <a:endParaRPr lang="en-GB" sz="2800" dirty="0">
              <a:solidFill>
                <a:schemeClr val="tx1"/>
              </a:solidFill>
              <a:latin typeface="Trebuchet MS" panose="020B0603020202020204" pitchFamily="34" charset="0"/>
            </a:endParaRPr>
          </a:p>
          <a:p>
            <a:pPr fontAlgn="auto">
              <a:spcAft>
                <a:spcPts val="0"/>
              </a:spcAft>
              <a:defRPr/>
            </a:pPr>
            <a:r>
              <a:rPr lang="en-GB" sz="2800" dirty="0">
                <a:solidFill>
                  <a:schemeClr val="tx1"/>
                </a:solidFill>
                <a:latin typeface="Trebuchet MS" panose="020B0603020202020204" pitchFamily="34" charset="0"/>
              </a:rPr>
              <a:t>What did The Salvation Army do?</a:t>
            </a:r>
          </a:p>
          <a:p>
            <a:pPr fontAlgn="auto">
              <a:spcAft>
                <a:spcPts val="0"/>
              </a:spcAft>
              <a:defRPr/>
            </a:pPr>
            <a:r>
              <a:rPr lang="en-GB" sz="2800" dirty="0">
                <a:solidFill>
                  <a:schemeClr val="tx1"/>
                </a:solidFill>
                <a:latin typeface="Trebuchet MS" panose="020B0603020202020204" pitchFamily="34" charset="0"/>
              </a:rPr>
              <a:t>How did this help people?</a:t>
            </a:r>
          </a:p>
          <a:p>
            <a:pPr fontAlgn="auto">
              <a:spcAft>
                <a:spcPts val="0"/>
              </a:spcAft>
              <a:defRPr/>
            </a:pPr>
            <a:r>
              <a:rPr lang="en-GB" sz="2800" dirty="0">
                <a:solidFill>
                  <a:schemeClr val="tx1"/>
                </a:solidFill>
                <a:latin typeface="Trebuchet MS" panose="020B0603020202020204" pitchFamily="34" charset="0"/>
              </a:rPr>
              <a:t>How do you think it made people feel?</a:t>
            </a:r>
          </a:p>
          <a:p>
            <a:pPr fontAlgn="auto">
              <a:spcAft>
                <a:spcPts val="0"/>
              </a:spcAft>
              <a:defRPr/>
            </a:pPr>
            <a:r>
              <a:rPr lang="en-GB" sz="2800" dirty="0">
                <a:solidFill>
                  <a:schemeClr val="tx1"/>
                </a:solidFill>
                <a:latin typeface="Trebuchet MS" panose="020B0603020202020204" pitchFamily="34" charset="0"/>
              </a:rPr>
              <a:t>How do you think their families at home would feel about it?</a:t>
            </a:r>
          </a:p>
        </p:txBody>
      </p:sp>
      <p:sp>
        <p:nvSpPr>
          <p:cNvPr id="8" name="Rounded Rectangle 7"/>
          <p:cNvSpPr/>
          <p:nvPr/>
        </p:nvSpPr>
        <p:spPr>
          <a:xfrm>
            <a:off x="1892300" y="4832350"/>
            <a:ext cx="7059613" cy="1447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dirty="0">
                <a:solidFill>
                  <a:schemeClr val="tx1"/>
                </a:solidFill>
              </a:rPr>
              <a:t>Join with another pair, and this time without looking at your sheet ask the other pair the questions above about the aspect of The Salvation Army’s help they have just learned about. </a:t>
            </a:r>
          </a:p>
        </p:txBody>
      </p:sp>
      <p:pic>
        <p:nvPicPr>
          <p:cNvPr id="51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88913"/>
            <a:ext cx="2089150" cy="128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950" y="127000"/>
            <a:ext cx="8899525" cy="5688013"/>
          </a:xfrm>
          <a:prstGeom prst="roundRect">
            <a:avLst/>
          </a:prstGeom>
          <a:solidFill>
            <a:schemeClr val="bg2">
              <a:lumMod val="9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3200" dirty="0">
              <a:solidFill>
                <a:schemeClr val="tx1"/>
              </a:solidFill>
            </a:endParaRPr>
          </a:p>
          <a:p>
            <a:pPr algn="ctr" fontAlgn="auto">
              <a:spcBef>
                <a:spcPts val="0"/>
              </a:spcBef>
              <a:spcAft>
                <a:spcPts val="0"/>
              </a:spcAft>
              <a:defRPr/>
            </a:pPr>
            <a:endParaRPr lang="en-GB" sz="3200" b="1" dirty="0">
              <a:solidFill>
                <a:schemeClr val="tx1"/>
              </a:solidFill>
            </a:endParaRPr>
          </a:p>
          <a:p>
            <a:pPr algn="ctr" fontAlgn="auto">
              <a:spcBef>
                <a:spcPts val="0"/>
              </a:spcBef>
              <a:spcAft>
                <a:spcPts val="0"/>
              </a:spcAft>
              <a:defRPr/>
            </a:pPr>
            <a:endParaRPr lang="en-GB" dirty="0">
              <a:solidFill>
                <a:schemeClr val="tx1"/>
              </a:solidFill>
            </a:endParaRPr>
          </a:p>
        </p:txBody>
      </p:sp>
      <p:sp>
        <p:nvSpPr>
          <p:cNvPr id="6" name="Content Placeholder 2"/>
          <p:cNvSpPr>
            <a:spLocks noGrp="1"/>
          </p:cNvSpPr>
          <p:nvPr>
            <p:ph idx="1"/>
          </p:nvPr>
        </p:nvSpPr>
        <p:spPr>
          <a:xfrm>
            <a:off x="201076" y="260648"/>
            <a:ext cx="8712968" cy="820687"/>
          </a:xfrm>
        </p:spPr>
        <p:txBody>
          <a:bodyPr rtlCol="0">
            <a:noAutofit/>
          </a:bodyPr>
          <a:lstStyle/>
          <a:p>
            <a:pPr marL="0" indent="0" fontAlgn="auto">
              <a:spcAft>
                <a:spcPts val="0"/>
              </a:spcAft>
              <a:buFont typeface="Arial" panose="020B0604020202020204" pitchFamily="34" charset="0"/>
              <a:buNone/>
              <a:defRPr/>
            </a:pPr>
            <a:endParaRPr lang="en-GB" sz="2000" dirty="0" smtClean="0">
              <a:ln w="15875">
                <a:noFill/>
              </a:ln>
              <a:latin typeface="Trebuchet MS" panose="020B0603020202020204" pitchFamily="34" charset="0"/>
            </a:endParaRPr>
          </a:p>
          <a:p>
            <a:pPr marL="0" indent="0" fontAlgn="auto">
              <a:spcAft>
                <a:spcPts val="0"/>
              </a:spcAft>
              <a:buFont typeface="Arial" panose="020B0604020202020204" pitchFamily="34" charset="0"/>
              <a:buNone/>
              <a:defRPr/>
            </a:pPr>
            <a:endParaRPr lang="en-GB" sz="2000" dirty="0">
              <a:ln w="15875">
                <a:noFill/>
              </a:ln>
              <a:latin typeface="Trebuchet MS" panose="020B0603020202020204" pitchFamily="34" charset="0"/>
            </a:endParaRPr>
          </a:p>
          <a:p>
            <a:pPr marL="0" indent="0" algn="ctr" fontAlgn="auto">
              <a:spcAft>
                <a:spcPts val="0"/>
              </a:spcAft>
              <a:buFont typeface="Arial" panose="020B0604020202020204" pitchFamily="34" charset="0"/>
              <a:buNone/>
              <a:defRPr/>
            </a:pPr>
            <a:endParaRPr lang="en-GB" sz="4000" dirty="0">
              <a:ln w="15875">
                <a:solidFill>
                  <a:schemeClr val="tx1"/>
                </a:solidFill>
              </a:ln>
              <a:solidFill>
                <a:schemeClr val="accent3">
                  <a:lumMod val="20000"/>
                  <a:lumOff val="80000"/>
                </a:schemeClr>
              </a:solidFill>
              <a:effectLst>
                <a:outerShdw blurRad="38100" dist="38100" dir="2700000" algn="tl">
                  <a:srgbClr val="000000">
                    <a:alpha val="43137"/>
                  </a:srgbClr>
                </a:outerShdw>
              </a:effectLst>
              <a:latin typeface="Script MT Bold" panose="03040602040607080904" pitchFamily="66" charset="0"/>
            </a:endParaRP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888"/>
            <a:ext cx="11201401" cy="720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Hospital Visits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GB" altLang="en-US" smtClean="0"/>
          </a:p>
        </p:txBody>
      </p:sp>
      <p:pic>
        <p:nvPicPr>
          <p:cNvPr id="717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674688"/>
            <a:ext cx="10296526" cy="883285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Field Kitchens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GB" altLang="en-US" smtClean="0"/>
          </a:p>
        </p:txBody>
      </p:sp>
      <p:pic>
        <p:nvPicPr>
          <p:cNvPr id="819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2952" t="-2692" r="5701" b="6538"/>
          <a:stretch>
            <a:fillRect/>
          </a:stretch>
        </p:blipFill>
        <p:spPr>
          <a:xfrm>
            <a:off x="-323850" y="-1031875"/>
            <a:ext cx="9926638" cy="7902575"/>
          </a:xfrm>
        </p:spPr>
      </p:pic>
      <p:sp>
        <p:nvSpPr>
          <p:cNvPr id="5" name="Rounded Rectangle 4"/>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Running huts for soldiers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GB" altLang="en-US" smtClean="0"/>
          </a:p>
        </p:txBody>
      </p:sp>
      <p:sp>
        <p:nvSpPr>
          <p:cNvPr id="9219" name="Content Placeholder 2"/>
          <p:cNvSpPr>
            <a:spLocks noGrp="1"/>
          </p:cNvSpPr>
          <p:nvPr>
            <p:ph idx="1"/>
          </p:nvPr>
        </p:nvSpPr>
        <p:spPr>
          <a:xfrm>
            <a:off x="611188" y="1628775"/>
            <a:ext cx="8229600" cy="4525963"/>
          </a:xfrm>
        </p:spPr>
        <p:txBody>
          <a:bodyPr/>
          <a:lstStyle/>
          <a:p>
            <a:endParaRPr lang="en-GB" altLang="en-US" smtClean="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5525" y="434975"/>
            <a:ext cx="1360805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 name="Rounded Rectangle 4"/>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Driving ambulances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GB" altLang="en-US" smtClean="0"/>
          </a:p>
        </p:txBody>
      </p:sp>
      <p:sp>
        <p:nvSpPr>
          <p:cNvPr id="5" name="Rounded Rectangle 4"/>
          <p:cNvSpPr/>
          <p:nvPr/>
        </p:nvSpPr>
        <p:spPr>
          <a:xfrm>
            <a:off x="2124075" y="-14288"/>
            <a:ext cx="5695950" cy="144780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What other things did </a:t>
            </a:r>
          </a:p>
          <a:p>
            <a:pPr algn="ctr" fontAlgn="auto">
              <a:spcBef>
                <a:spcPts val="0"/>
              </a:spcBef>
              <a:spcAft>
                <a:spcPts val="0"/>
              </a:spcAft>
              <a:defRPr/>
            </a:pPr>
            <a:r>
              <a:rPr lang="en-GB" sz="2800" b="1" dirty="0">
                <a:solidFill>
                  <a:schemeClr val="tx1"/>
                </a:solidFill>
              </a:rPr>
              <a:t>The Salvation Army do?</a:t>
            </a:r>
          </a:p>
        </p:txBody>
      </p:sp>
      <p:pic>
        <p:nvPicPr>
          <p:cNvPr id="10244" name="Picture 6" descr="N:\Communications Service\Schools and Colleges\Projects\WWI Centenary\Photos\War Cry\huts31.1.JPG"/>
          <p:cNvPicPr>
            <a:picLocks noChangeAspect="1" noChangeArrowheads="1"/>
          </p:cNvPicPr>
          <p:nvPr/>
        </p:nvPicPr>
        <p:blipFill>
          <a:blip r:embed="rId2">
            <a:extLst>
              <a:ext uri="{28A0092B-C50C-407E-A947-70E740481C1C}">
                <a14:useLocalDpi xmlns:a14="http://schemas.microsoft.com/office/drawing/2010/main" val="0"/>
              </a:ext>
            </a:extLst>
          </a:blip>
          <a:srcRect l="9628" t="13480" r="8498" b="18266"/>
          <a:stretch>
            <a:fillRect/>
          </a:stretch>
        </p:blipFill>
        <p:spPr bwMode="auto">
          <a:xfrm>
            <a:off x="849313" y="1636713"/>
            <a:ext cx="77374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5364163" y="5157788"/>
            <a:ext cx="3103562" cy="14462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b="1" dirty="0">
                <a:solidFill>
                  <a:schemeClr val="tx1"/>
                </a:solidFill>
              </a:rPr>
              <a:t>Helping soldiers with letter writing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2051</TotalTime>
  <Words>639</Words>
  <Application>Microsoft Office PowerPoint</Application>
  <PresentationFormat>On-screen Show (4:3)</PresentationFormat>
  <Paragraphs>83</Paragraphs>
  <Slides>19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Arial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other things did The  Salvation Army do?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Kane</dc:creator>
  <cp:lastModifiedBy>Rebecca A.</cp:lastModifiedBy>
  <cp:revision>73</cp:revision>
  <cp:lastPrinted>2014-07-17T14:57:54Z</cp:lastPrinted>
  <dcterms:created xsi:type="dcterms:W3CDTF">2014-07-01T14:46:12Z</dcterms:created>
  <dcterms:modified xsi:type="dcterms:W3CDTF">2019-12-11T09:23:33Z</dcterms:modified>
</cp:coreProperties>
</file>