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handoutMasterIdLst>
    <p:handoutMasterId r:id="rId11"/>
  </p:handoutMasterIdLst>
  <p:sldIdLst>
    <p:sldId id="256" r:id="rId2"/>
    <p:sldId id="262" r:id="rId3"/>
    <p:sldId id="266" r:id="rId4"/>
    <p:sldId id="267" r:id="rId5"/>
    <p:sldId id="268" r:id="rId6"/>
    <p:sldId id="270" r:id="rId7"/>
    <p:sldId id="259" r:id="rId8"/>
    <p:sldId id="269" r:id="rId9"/>
  </p:sldIdLst>
  <p:sldSz cx="9144000" cy="6858000" type="screen4x3"/>
  <p:notesSz cx="6669088" cy="992822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1047" autoAdjust="0"/>
  </p:normalViewPr>
  <p:slideViewPr>
    <p:cSldViewPr>
      <p:cViewPr varScale="1">
        <p:scale>
          <a:sx n="87" d="100"/>
          <a:sy n="87" d="100"/>
        </p:scale>
        <p:origin x="-660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25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778250" y="0"/>
            <a:ext cx="288925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54B0FFD-6460-4973-B6C3-9282D2AB8A80}" type="datetimeFigureOut">
              <a:rPr lang="en-GB" smtClean="0"/>
              <a:t>23/01/2017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88925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778250" y="9429750"/>
            <a:ext cx="288925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34C0274-646F-4BCD-A1E1-DFBE3A18083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4523584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938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777607" y="0"/>
            <a:ext cx="2889938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E21EB7F-B041-404F-A8A0-3B85C2B2DBAF}" type="datetimeFigureOut">
              <a:rPr lang="en-GB" smtClean="0"/>
              <a:t>23/01/2017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854075" y="744538"/>
            <a:ext cx="4960938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66909" y="4715907"/>
            <a:ext cx="5335270" cy="446770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889938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777607" y="9430091"/>
            <a:ext cx="2889938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EB2FE65-F4AF-4123-8542-2FD9823C395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704486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Toddlers spend a lot of time outside even in extremely cold temperatures. It's not uncommon to see kids wrapped</a:t>
            </a:r>
            <a:r>
              <a:rPr lang="en-GB" baseline="0" dirty="0" smtClean="0"/>
              <a:t> </a:t>
            </a:r>
            <a:r>
              <a:rPr lang="en-GB" dirty="0" smtClean="0"/>
              <a:t>up outside during a Scandinavian winter, taking a nap in their</a:t>
            </a:r>
            <a:r>
              <a:rPr lang="en-GB" baseline="0" dirty="0" smtClean="0"/>
              <a:t> buggies.</a:t>
            </a:r>
            <a:endParaRPr lang="en-GB" dirty="0" smtClean="0"/>
          </a:p>
          <a:p>
            <a:endParaRPr lang="en-GB" dirty="0" smtClean="0"/>
          </a:p>
          <a:p>
            <a:r>
              <a:rPr lang="en-GB" dirty="0" smtClean="0"/>
              <a:t>Source:</a:t>
            </a:r>
            <a:r>
              <a:rPr lang="en-GB" baseline="0" dirty="0" smtClean="0"/>
              <a:t> </a:t>
            </a:r>
            <a:r>
              <a:rPr lang="en-GB" dirty="0" smtClean="0"/>
              <a:t>www.npr.org/sections/parallels/2014/08/12/339825261</a:t>
            </a:r>
          </a:p>
          <a:p>
            <a:endParaRPr lang="en-GB" dirty="0" smtClean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B2FE65-F4AF-4123-8542-2FD9823C395F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997741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In Vietnam, mums and dads teach their babies to wee at the sound of a whistle. Parents start by noticing when their baby starts weeing and making a little whistle sound. Soon enough, the baby starts to associate the whistle with weeing.</a:t>
            </a:r>
          </a:p>
          <a:p>
            <a:endParaRPr lang="en-GB" dirty="0" smtClean="0"/>
          </a:p>
          <a:p>
            <a:r>
              <a:rPr lang="en-GB" dirty="0" smtClean="0"/>
              <a:t>Source: www.npr.org/sections/parallels/2014/08/12/339825261</a:t>
            </a:r>
          </a:p>
          <a:p>
            <a:endParaRPr lang="en-GB" dirty="0" smtClean="0"/>
          </a:p>
          <a:p>
            <a:endParaRPr lang="en-GB" dirty="0" smtClean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B2FE65-F4AF-4123-8542-2FD9823C395F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997741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Children</a:t>
            </a:r>
            <a:r>
              <a:rPr lang="en-GB" baseline="0" dirty="0" smtClean="0"/>
              <a:t> usually </a:t>
            </a:r>
            <a:r>
              <a:rPr lang="en-GB" dirty="0" smtClean="0"/>
              <a:t>go to bed at around 10 </a:t>
            </a:r>
            <a:r>
              <a:rPr lang="en-GB" dirty="0" err="1" smtClean="0"/>
              <a:t>p.m</a:t>
            </a:r>
            <a:r>
              <a:rPr lang="en-GB" dirty="0" smtClean="0"/>
              <a:t> so they can participate in family life in the evenings. </a:t>
            </a:r>
          </a:p>
          <a:p>
            <a:endParaRPr lang="en-GB" dirty="0" smtClean="0"/>
          </a:p>
          <a:p>
            <a:r>
              <a:rPr lang="en-GB" dirty="0" smtClean="0"/>
              <a:t>Source: www.npr.org/sections/parallels/2014/08/12/339825261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B2FE65-F4AF-4123-8542-2FD9823C395F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997741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In Denmark children are frequently left outside the</a:t>
            </a:r>
            <a:r>
              <a:rPr lang="en-GB" baseline="0" dirty="0" smtClean="0"/>
              <a:t> café </a:t>
            </a:r>
            <a:r>
              <a:rPr lang="en-GB" baseline="0" smtClean="0"/>
              <a:t>their parents </a:t>
            </a:r>
            <a:r>
              <a:rPr lang="en-GB" baseline="0" dirty="0" smtClean="0"/>
              <a:t>are eating in to get fresh air </a:t>
            </a:r>
            <a:r>
              <a:rPr lang="en-GB" dirty="0" smtClean="0"/>
              <a:t>— something parents think is essential for health development</a:t>
            </a:r>
          </a:p>
          <a:p>
            <a:endParaRPr lang="en-GB" dirty="0" smtClean="0"/>
          </a:p>
          <a:p>
            <a:r>
              <a:rPr lang="en-GB" dirty="0" smtClean="0"/>
              <a:t>Source: www.npr.org/sections/parallels/2014/08/12/339825261</a:t>
            </a:r>
          </a:p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B2FE65-F4AF-4123-8542-2FD9823C395F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997741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 smtClean="0"/>
          </a:p>
          <a:p>
            <a:endParaRPr lang="en-GB" dirty="0" smtClean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B2FE65-F4AF-4123-8542-2FD9823C395F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99774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69BD16-0928-46EC-A486-7C4418087586}" type="datetimeFigureOut">
              <a:rPr lang="en-GB" smtClean="0"/>
              <a:t>23/01/2017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C0C812-6167-46B7-AEB8-0FBF4A06A82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511550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69BD16-0928-46EC-A486-7C4418087586}" type="datetimeFigureOut">
              <a:rPr lang="en-GB" smtClean="0"/>
              <a:t>23/01/2017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C0C812-6167-46B7-AEB8-0FBF4A06A82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946583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69BD16-0928-46EC-A486-7C4418087586}" type="datetimeFigureOut">
              <a:rPr lang="en-GB" smtClean="0"/>
              <a:t>23/01/2017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C0C812-6167-46B7-AEB8-0FBF4A06A82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941221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69BD16-0928-46EC-A486-7C4418087586}" type="datetimeFigureOut">
              <a:rPr lang="en-GB" smtClean="0"/>
              <a:t>23/01/2017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C0C812-6167-46B7-AEB8-0FBF4A06A82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432319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69BD16-0928-46EC-A486-7C4418087586}" type="datetimeFigureOut">
              <a:rPr lang="en-GB" smtClean="0"/>
              <a:t>23/01/2017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C0C812-6167-46B7-AEB8-0FBF4A06A82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930085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69BD16-0928-46EC-A486-7C4418087586}" type="datetimeFigureOut">
              <a:rPr lang="en-GB" smtClean="0"/>
              <a:t>23/01/2017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C0C812-6167-46B7-AEB8-0FBF4A06A82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46887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69BD16-0928-46EC-A486-7C4418087586}" type="datetimeFigureOut">
              <a:rPr lang="en-GB" smtClean="0"/>
              <a:t>23/01/2017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C0C812-6167-46B7-AEB8-0FBF4A06A82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83161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69BD16-0928-46EC-A486-7C4418087586}" type="datetimeFigureOut">
              <a:rPr lang="en-GB" smtClean="0"/>
              <a:t>23/01/2017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C0C812-6167-46B7-AEB8-0FBF4A06A82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710676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69BD16-0928-46EC-A486-7C4418087586}" type="datetimeFigureOut">
              <a:rPr lang="en-GB" smtClean="0"/>
              <a:t>23/01/2017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C0C812-6167-46B7-AEB8-0FBF4A06A82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600161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69BD16-0928-46EC-A486-7C4418087586}" type="datetimeFigureOut">
              <a:rPr lang="en-GB" smtClean="0"/>
              <a:t>23/01/2017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C0C812-6167-46B7-AEB8-0FBF4A06A82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963733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69BD16-0928-46EC-A486-7C4418087586}" type="datetimeFigureOut">
              <a:rPr lang="en-GB" smtClean="0"/>
              <a:t>23/01/2017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C0C812-6167-46B7-AEB8-0FBF4A06A82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65091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69BD16-0928-46EC-A486-7C4418087586}" type="datetimeFigureOut">
              <a:rPr lang="en-GB" smtClean="0"/>
              <a:t>23/01/2017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C0C812-6167-46B7-AEB8-0FBF4A06A82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99944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1026" name="Picture 2" descr="C:\Users\rkane\AppData\Local\Microsoft\Windows\Temporary Internet Files\Content.IE5\AY2WXZAX\heart-947440_192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13964" y="-280850"/>
            <a:ext cx="11242030" cy="74888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352" y="5043830"/>
            <a:ext cx="1225374" cy="13903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2051720" y="1988840"/>
            <a:ext cx="612068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000" dirty="0" smtClean="0">
                <a:solidFill>
                  <a:schemeClr val="accent1">
                    <a:lumMod val="75000"/>
                  </a:schemeClr>
                </a:solidFill>
                <a:latin typeface="Microsoft PhagsPa" panose="020B0502040204020203" pitchFamily="34" charset="0"/>
                <a:ea typeface="Batang" panose="02030600000101010101" pitchFamily="18" charset="-127"/>
              </a:rPr>
              <a:t>Love           is.... </a:t>
            </a:r>
            <a:endParaRPr lang="en-GB" sz="6000" dirty="0">
              <a:solidFill>
                <a:schemeClr val="accent1">
                  <a:lumMod val="75000"/>
                </a:schemeClr>
              </a:solidFill>
              <a:latin typeface="Microsoft PhagsPa" panose="020B0502040204020203" pitchFamily="34" charset="0"/>
              <a:ea typeface="Batang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79398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2050" name="Picture 2" descr="C:\Users\rkane\AppData\Local\Microsoft\Windows\Temporary Internet Files\Content.IE5\Z1K4O7OR\wood-1086486_192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0528" y="-177188"/>
            <a:ext cx="10839164" cy="70567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ontent Placeholder 2"/>
          <p:cNvSpPr txBox="1">
            <a:spLocks/>
          </p:cNvSpPr>
          <p:nvPr/>
        </p:nvSpPr>
        <p:spPr>
          <a:xfrm>
            <a:off x="5366048" y="1745673"/>
            <a:ext cx="3115072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dirty="0" smtClean="0"/>
          </a:p>
        </p:txBody>
      </p:sp>
      <p:sp>
        <p:nvSpPr>
          <p:cNvPr id="4" name="Rectangle 3"/>
          <p:cNvSpPr/>
          <p:nvPr/>
        </p:nvSpPr>
        <p:spPr>
          <a:xfrm>
            <a:off x="1403648" y="260648"/>
            <a:ext cx="5976664" cy="1152128"/>
          </a:xfrm>
          <a:prstGeom prst="rect">
            <a:avLst/>
          </a:prstGeom>
          <a:solidFill>
            <a:schemeClr val="accent6">
              <a:lumMod val="20000"/>
              <a:lumOff val="80000"/>
              <a:alpha val="6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400" b="1" dirty="0" smtClean="0">
                <a:solidFill>
                  <a:schemeClr val="accent1">
                    <a:lumMod val="75000"/>
                  </a:schemeClr>
                </a:solidFill>
                <a:latin typeface="Microsoft PhagsPa" panose="020B0502040204020203" pitchFamily="34" charset="0"/>
              </a:rPr>
              <a:t>True or False?</a:t>
            </a:r>
            <a:endParaRPr lang="en-GB" sz="4400" b="1" dirty="0">
              <a:solidFill>
                <a:schemeClr val="accent1">
                  <a:lumMod val="75000"/>
                </a:schemeClr>
              </a:solidFill>
              <a:latin typeface="Microsoft PhagsPa" panose="020B0502040204020203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95536" y="1732384"/>
            <a:ext cx="5546576" cy="4459511"/>
          </a:xfrm>
          <a:prstGeom prst="rect">
            <a:avLst/>
          </a:prstGeom>
          <a:solidFill>
            <a:schemeClr val="accent6">
              <a:lumMod val="60000"/>
              <a:lumOff val="40000"/>
              <a:alpha val="6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742950" indent="-742950" algn="ctr">
              <a:buAutoNum type="arabicParenR"/>
            </a:pPr>
            <a:r>
              <a:rPr lang="en-GB" sz="4000" b="1" dirty="0" smtClean="0">
                <a:solidFill>
                  <a:schemeClr val="bg2">
                    <a:lumMod val="25000"/>
                  </a:schemeClr>
                </a:solidFill>
                <a:latin typeface="Microsoft PhagsPa" panose="020B0502040204020203" pitchFamily="34" charset="0"/>
              </a:rPr>
              <a:t>In </a:t>
            </a:r>
            <a:r>
              <a:rPr lang="en-GB" sz="4000" b="1" dirty="0">
                <a:solidFill>
                  <a:schemeClr val="bg2">
                    <a:lumMod val="25000"/>
                  </a:schemeClr>
                </a:solidFill>
                <a:latin typeface="Microsoft PhagsPa" panose="020B0502040204020203" pitchFamily="34" charset="0"/>
              </a:rPr>
              <a:t>Norway </a:t>
            </a:r>
            <a:endParaRPr lang="en-GB" sz="4000" b="1" dirty="0" smtClean="0">
              <a:solidFill>
                <a:schemeClr val="bg2">
                  <a:lumMod val="25000"/>
                </a:schemeClr>
              </a:solidFill>
              <a:latin typeface="Microsoft PhagsPa" panose="020B0502040204020203" pitchFamily="34" charset="0"/>
            </a:endParaRPr>
          </a:p>
          <a:p>
            <a:pPr algn="ctr"/>
            <a:r>
              <a:rPr lang="en-GB" sz="4000" b="1" dirty="0" smtClean="0">
                <a:solidFill>
                  <a:schemeClr val="bg2">
                    <a:lumMod val="25000"/>
                  </a:schemeClr>
                </a:solidFill>
                <a:latin typeface="Microsoft PhagsPa" panose="020B0502040204020203" pitchFamily="34" charset="0"/>
              </a:rPr>
              <a:t>children </a:t>
            </a:r>
            <a:r>
              <a:rPr lang="en-GB" sz="4000" b="1" dirty="0">
                <a:solidFill>
                  <a:schemeClr val="bg2">
                    <a:lumMod val="25000"/>
                  </a:schemeClr>
                </a:solidFill>
                <a:latin typeface="Microsoft PhagsPa" panose="020B0502040204020203" pitchFamily="34" charset="0"/>
              </a:rPr>
              <a:t>nap </a:t>
            </a:r>
            <a:endParaRPr lang="en-GB" sz="4000" b="1" dirty="0" smtClean="0">
              <a:solidFill>
                <a:schemeClr val="bg2">
                  <a:lumMod val="25000"/>
                </a:schemeClr>
              </a:solidFill>
              <a:latin typeface="Microsoft PhagsPa" panose="020B0502040204020203" pitchFamily="34" charset="0"/>
            </a:endParaRPr>
          </a:p>
          <a:p>
            <a:pPr algn="ctr"/>
            <a:r>
              <a:rPr lang="en-GB" sz="4000" b="1" dirty="0" smtClean="0">
                <a:solidFill>
                  <a:schemeClr val="bg2">
                    <a:lumMod val="25000"/>
                  </a:schemeClr>
                </a:solidFill>
                <a:latin typeface="Microsoft PhagsPa" panose="020B0502040204020203" pitchFamily="34" charset="0"/>
              </a:rPr>
              <a:t>outside </a:t>
            </a:r>
            <a:r>
              <a:rPr lang="en-GB" sz="4000" b="1" dirty="0">
                <a:solidFill>
                  <a:schemeClr val="bg2">
                    <a:lumMod val="25000"/>
                  </a:schemeClr>
                </a:solidFill>
                <a:latin typeface="Microsoft PhagsPa" panose="020B0502040204020203" pitchFamily="34" charset="0"/>
              </a:rPr>
              <a:t>even </a:t>
            </a:r>
            <a:endParaRPr lang="en-GB" sz="4000" b="1" dirty="0" smtClean="0">
              <a:solidFill>
                <a:schemeClr val="bg2">
                  <a:lumMod val="25000"/>
                </a:schemeClr>
              </a:solidFill>
              <a:latin typeface="Microsoft PhagsPa" panose="020B0502040204020203" pitchFamily="34" charset="0"/>
            </a:endParaRPr>
          </a:p>
          <a:p>
            <a:pPr algn="ctr"/>
            <a:r>
              <a:rPr lang="en-GB" sz="4000" b="1" dirty="0" smtClean="0">
                <a:solidFill>
                  <a:schemeClr val="bg2">
                    <a:lumMod val="25000"/>
                  </a:schemeClr>
                </a:solidFill>
                <a:latin typeface="Microsoft PhagsPa" panose="020B0502040204020203" pitchFamily="34" charset="0"/>
              </a:rPr>
              <a:t>in temperatures </a:t>
            </a:r>
          </a:p>
          <a:p>
            <a:pPr algn="ctr"/>
            <a:r>
              <a:rPr lang="en-GB" sz="4000" b="1" dirty="0" smtClean="0">
                <a:solidFill>
                  <a:schemeClr val="bg2">
                    <a:lumMod val="25000"/>
                  </a:schemeClr>
                </a:solidFill>
                <a:latin typeface="Microsoft PhagsPa" panose="020B0502040204020203" pitchFamily="34" charset="0"/>
              </a:rPr>
              <a:t>below </a:t>
            </a:r>
            <a:r>
              <a:rPr lang="en-GB" sz="4000" b="1" dirty="0" smtClean="0">
                <a:solidFill>
                  <a:schemeClr val="bg2">
                    <a:lumMod val="25000"/>
                  </a:schemeClr>
                </a:solidFill>
                <a:latin typeface="Microsoft PhagsPa" panose="020B0502040204020203" pitchFamily="34" charset="0"/>
              </a:rPr>
              <a:t>zero.</a:t>
            </a:r>
            <a:endParaRPr lang="en-GB" sz="4000" b="1" dirty="0">
              <a:solidFill>
                <a:schemeClr val="bg2">
                  <a:lumMod val="25000"/>
                </a:schemeClr>
              </a:solidFill>
              <a:latin typeface="Microsoft PhagsPa" panose="020B0502040204020203" pitchFamily="34" charset="0"/>
            </a:endParaRPr>
          </a:p>
        </p:txBody>
      </p:sp>
      <p:pic>
        <p:nvPicPr>
          <p:cNvPr id="2051" name="Picture 3" descr="C:\Users\rkane\AppData\Local\Microsoft\Windows\Temporary Internet Files\Content.IE5\EQH4GRAU\sleeping-392897_192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4813972" y="2727837"/>
            <a:ext cx="4484556" cy="25202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2362881" y="5517232"/>
            <a:ext cx="252028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5400" dirty="0" smtClean="0">
                <a:solidFill>
                  <a:schemeClr val="accent1">
                    <a:lumMod val="75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TRUE</a:t>
            </a:r>
            <a:endParaRPr lang="en-GB" sz="5400" dirty="0">
              <a:solidFill>
                <a:schemeClr val="accent1">
                  <a:lumMod val="75000"/>
                </a:schemeClr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3589" y="5283572"/>
            <a:ext cx="1225550" cy="1390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Rectangle 10"/>
          <p:cNvSpPr/>
          <p:nvPr/>
        </p:nvSpPr>
        <p:spPr>
          <a:xfrm>
            <a:off x="1101258" y="6535722"/>
            <a:ext cx="576064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200" dirty="0"/>
              <a:t>Source: www.npr.org/sections/parallels/2014/08/12/339825261</a:t>
            </a:r>
          </a:p>
        </p:txBody>
      </p:sp>
    </p:spTree>
    <p:extLst>
      <p:ext uri="{BB962C8B-B14F-4D97-AF65-F5344CB8AC3E}">
        <p14:creationId xmlns:p14="http://schemas.microsoft.com/office/powerpoint/2010/main" val="22354463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2050" name="Picture 2" descr="C:\Users\rkane\AppData\Local\Microsoft\Windows\Temporary Internet Files\Content.IE5\Z1K4O7OR\wood-1086486_192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0528" y="-177188"/>
            <a:ext cx="10839164" cy="70567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ontent Placeholder 2"/>
          <p:cNvSpPr txBox="1">
            <a:spLocks/>
          </p:cNvSpPr>
          <p:nvPr/>
        </p:nvSpPr>
        <p:spPr>
          <a:xfrm>
            <a:off x="5366048" y="1745673"/>
            <a:ext cx="3115072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dirty="0" smtClean="0"/>
          </a:p>
        </p:txBody>
      </p:sp>
      <p:sp>
        <p:nvSpPr>
          <p:cNvPr id="4" name="Rectangle 3"/>
          <p:cNvSpPr/>
          <p:nvPr/>
        </p:nvSpPr>
        <p:spPr>
          <a:xfrm>
            <a:off x="1256299" y="290031"/>
            <a:ext cx="5976664" cy="1152128"/>
          </a:xfrm>
          <a:prstGeom prst="rect">
            <a:avLst/>
          </a:prstGeom>
          <a:solidFill>
            <a:schemeClr val="accent6">
              <a:lumMod val="20000"/>
              <a:lumOff val="80000"/>
              <a:alpha val="6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400" b="1" dirty="0" smtClean="0">
                <a:solidFill>
                  <a:schemeClr val="accent1">
                    <a:lumMod val="75000"/>
                  </a:schemeClr>
                </a:solidFill>
                <a:latin typeface="Microsoft PhagsPa" panose="020B0502040204020203" pitchFamily="34" charset="0"/>
              </a:rPr>
              <a:t>True or False?</a:t>
            </a:r>
            <a:endParaRPr lang="en-GB" sz="4400" b="1" dirty="0">
              <a:solidFill>
                <a:schemeClr val="accent1">
                  <a:lumMod val="75000"/>
                </a:schemeClr>
              </a:solidFill>
              <a:latin typeface="Microsoft PhagsPa" panose="020B0502040204020203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95536" y="1745673"/>
            <a:ext cx="5546576" cy="4459511"/>
          </a:xfrm>
          <a:prstGeom prst="rect">
            <a:avLst/>
          </a:prstGeom>
          <a:solidFill>
            <a:schemeClr val="accent6">
              <a:lumMod val="60000"/>
              <a:lumOff val="40000"/>
              <a:alpha val="6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 smtClean="0">
                <a:solidFill>
                  <a:schemeClr val="bg2">
                    <a:lumMod val="25000"/>
                  </a:schemeClr>
                </a:solidFill>
                <a:latin typeface="Microsoft PhagsPa" panose="020B0502040204020203" pitchFamily="34" charset="0"/>
              </a:rPr>
              <a:t>2) In </a:t>
            </a:r>
            <a:r>
              <a:rPr lang="en-GB" sz="4000" b="1" dirty="0">
                <a:solidFill>
                  <a:schemeClr val="bg2">
                    <a:lumMod val="25000"/>
                  </a:schemeClr>
                </a:solidFill>
                <a:latin typeface="Microsoft PhagsPa" panose="020B0502040204020203" pitchFamily="34" charset="0"/>
              </a:rPr>
              <a:t>Vietnam parents teach their babies to wee at the sound of a </a:t>
            </a:r>
            <a:r>
              <a:rPr lang="en-GB" sz="4000" b="1" dirty="0" smtClean="0">
                <a:solidFill>
                  <a:schemeClr val="bg2">
                    <a:lumMod val="25000"/>
                  </a:schemeClr>
                </a:solidFill>
                <a:latin typeface="Microsoft PhagsPa" panose="020B0502040204020203" pitchFamily="34" charset="0"/>
              </a:rPr>
              <a:t>whistle.</a:t>
            </a:r>
            <a:endParaRPr lang="en-GB" sz="4000" b="1" dirty="0">
              <a:solidFill>
                <a:schemeClr val="bg2">
                  <a:lumMod val="25000"/>
                </a:schemeClr>
              </a:solidFill>
              <a:latin typeface="Microsoft PhagsPa" panose="020B0502040204020203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362881" y="5517232"/>
            <a:ext cx="252028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5400" dirty="0" smtClean="0">
                <a:solidFill>
                  <a:schemeClr val="accent1">
                    <a:lumMod val="75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TRUE</a:t>
            </a:r>
            <a:endParaRPr lang="en-GB" sz="5400" dirty="0">
              <a:solidFill>
                <a:schemeClr val="accent1">
                  <a:lumMod val="75000"/>
                </a:schemeClr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pic>
        <p:nvPicPr>
          <p:cNvPr id="3074" name="Picture 2" descr="C:\Users\rkane\AppData\Local\Microsoft\Windows\Temporary Internet Files\Content.IE5\FBH7UMLT\vintage-whistle-274252_128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4954720" y="2733066"/>
            <a:ext cx="4513791" cy="25390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328" y="5283733"/>
            <a:ext cx="1225374" cy="13903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Rectangle 11"/>
          <p:cNvSpPr/>
          <p:nvPr/>
        </p:nvSpPr>
        <p:spPr>
          <a:xfrm>
            <a:off x="1101258" y="6466465"/>
            <a:ext cx="576064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200" dirty="0"/>
              <a:t>Source: www.npr.org/sections/parallels/2014/08/12/339825261</a:t>
            </a:r>
          </a:p>
        </p:txBody>
      </p:sp>
    </p:spTree>
    <p:extLst>
      <p:ext uri="{BB962C8B-B14F-4D97-AF65-F5344CB8AC3E}">
        <p14:creationId xmlns:p14="http://schemas.microsoft.com/office/powerpoint/2010/main" val="32092181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2050" name="Picture 2" descr="C:\Users\rkane\AppData\Local\Microsoft\Windows\Temporary Internet Files\Content.IE5\Z1K4O7OR\wood-1086486_192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0528" y="-177188"/>
            <a:ext cx="10839164" cy="70567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ontent Placeholder 2"/>
          <p:cNvSpPr txBox="1">
            <a:spLocks/>
          </p:cNvSpPr>
          <p:nvPr/>
        </p:nvSpPr>
        <p:spPr>
          <a:xfrm>
            <a:off x="5366048" y="1745673"/>
            <a:ext cx="3115072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dirty="0" smtClean="0"/>
          </a:p>
        </p:txBody>
      </p:sp>
      <p:sp>
        <p:nvSpPr>
          <p:cNvPr id="4" name="Rectangle 3"/>
          <p:cNvSpPr/>
          <p:nvPr/>
        </p:nvSpPr>
        <p:spPr>
          <a:xfrm>
            <a:off x="1403648" y="260648"/>
            <a:ext cx="5976664" cy="1152128"/>
          </a:xfrm>
          <a:prstGeom prst="rect">
            <a:avLst/>
          </a:prstGeom>
          <a:solidFill>
            <a:schemeClr val="accent6">
              <a:lumMod val="20000"/>
              <a:lumOff val="80000"/>
              <a:alpha val="6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400" b="1" dirty="0" smtClean="0">
                <a:solidFill>
                  <a:schemeClr val="accent1">
                    <a:lumMod val="75000"/>
                  </a:schemeClr>
                </a:solidFill>
                <a:latin typeface="Microsoft PhagsPa" panose="020B0502040204020203" pitchFamily="34" charset="0"/>
              </a:rPr>
              <a:t>True or False?</a:t>
            </a:r>
            <a:endParaRPr lang="en-GB" sz="4400" b="1" dirty="0">
              <a:solidFill>
                <a:schemeClr val="accent1">
                  <a:lumMod val="75000"/>
                </a:schemeClr>
              </a:solidFill>
              <a:latin typeface="Microsoft PhagsPa" panose="020B0502040204020203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95536" y="1745673"/>
            <a:ext cx="5546576" cy="4459511"/>
          </a:xfrm>
          <a:prstGeom prst="rect">
            <a:avLst/>
          </a:prstGeom>
          <a:solidFill>
            <a:schemeClr val="accent6">
              <a:lumMod val="60000"/>
              <a:lumOff val="40000"/>
              <a:alpha val="6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 smtClean="0">
                <a:solidFill>
                  <a:schemeClr val="bg2">
                    <a:lumMod val="25000"/>
                  </a:schemeClr>
                </a:solidFill>
                <a:latin typeface="Microsoft PhagsPa" panose="020B0502040204020203" pitchFamily="34" charset="0"/>
              </a:rPr>
              <a:t>3) In </a:t>
            </a:r>
            <a:r>
              <a:rPr lang="en-GB" sz="4000" b="1" dirty="0">
                <a:solidFill>
                  <a:schemeClr val="bg2">
                    <a:lumMod val="25000"/>
                  </a:schemeClr>
                </a:solidFill>
                <a:latin typeface="Microsoft PhagsPa" panose="020B0502040204020203" pitchFamily="34" charset="0"/>
              </a:rPr>
              <a:t>Spain babies </a:t>
            </a:r>
            <a:endParaRPr lang="en-GB" sz="4000" b="1" dirty="0" smtClean="0">
              <a:solidFill>
                <a:schemeClr val="bg2">
                  <a:lumMod val="25000"/>
                </a:schemeClr>
              </a:solidFill>
              <a:latin typeface="Microsoft PhagsPa" panose="020B0502040204020203" pitchFamily="34" charset="0"/>
            </a:endParaRPr>
          </a:p>
          <a:p>
            <a:pPr algn="ctr"/>
            <a:r>
              <a:rPr lang="en-GB" sz="4000" b="1" dirty="0" smtClean="0">
                <a:solidFill>
                  <a:schemeClr val="bg2">
                    <a:lumMod val="25000"/>
                  </a:schemeClr>
                </a:solidFill>
                <a:latin typeface="Microsoft PhagsPa" panose="020B0502040204020203" pitchFamily="34" charset="0"/>
              </a:rPr>
              <a:t>and </a:t>
            </a:r>
            <a:r>
              <a:rPr lang="en-GB" sz="4000" b="1" dirty="0">
                <a:solidFill>
                  <a:schemeClr val="bg2">
                    <a:lumMod val="25000"/>
                  </a:schemeClr>
                </a:solidFill>
                <a:latin typeface="Microsoft PhagsPa" panose="020B0502040204020203" pitchFamily="34" charset="0"/>
              </a:rPr>
              <a:t>children go to bed at </a:t>
            </a:r>
            <a:r>
              <a:rPr lang="en-GB" sz="4000" b="1" dirty="0" smtClean="0">
                <a:solidFill>
                  <a:schemeClr val="bg2">
                    <a:lumMod val="25000"/>
                  </a:schemeClr>
                </a:solidFill>
                <a:latin typeface="Microsoft PhagsPa" panose="020B0502040204020203" pitchFamily="34" charset="0"/>
              </a:rPr>
              <a:t>around </a:t>
            </a:r>
            <a:r>
              <a:rPr lang="en-GB" sz="4000" b="1" dirty="0" smtClean="0">
                <a:solidFill>
                  <a:schemeClr val="bg2">
                    <a:lumMod val="25000"/>
                  </a:schemeClr>
                </a:solidFill>
                <a:latin typeface="Microsoft PhagsPa" panose="020B0502040204020203" pitchFamily="34" charset="0"/>
              </a:rPr>
              <a:t>4pm.</a:t>
            </a:r>
            <a:endParaRPr lang="en-GB" sz="4000" b="1" dirty="0">
              <a:solidFill>
                <a:schemeClr val="bg2">
                  <a:lumMod val="25000"/>
                </a:schemeClr>
              </a:solidFill>
              <a:latin typeface="Microsoft PhagsPa" panose="020B0502040204020203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123728" y="5085184"/>
            <a:ext cx="252028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5400" dirty="0" smtClean="0">
                <a:solidFill>
                  <a:schemeClr val="accent1">
                    <a:lumMod val="75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FALSE</a:t>
            </a:r>
            <a:endParaRPr lang="en-GB" sz="5400" dirty="0">
              <a:solidFill>
                <a:schemeClr val="accent1">
                  <a:lumMod val="75000"/>
                </a:schemeClr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pic>
        <p:nvPicPr>
          <p:cNvPr id="4098" name="Picture 2" descr="C:\Users\rkane\AppData\Local\Microsoft\Windows\Temporary Internet Files\Content.IE5\EQH4GRAU\newborn-753819_192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2528" y="1725030"/>
            <a:ext cx="2975102" cy="44801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2256" y="5163903"/>
            <a:ext cx="1225374" cy="13903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Rectangle 10"/>
          <p:cNvSpPr/>
          <p:nvPr/>
        </p:nvSpPr>
        <p:spPr>
          <a:xfrm>
            <a:off x="1101258" y="6415730"/>
            <a:ext cx="576064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200" dirty="0"/>
              <a:t>Source: www.npr.org/sections/parallels/2014/08/12/339825261</a:t>
            </a:r>
          </a:p>
        </p:txBody>
      </p:sp>
    </p:spTree>
    <p:extLst>
      <p:ext uri="{BB962C8B-B14F-4D97-AF65-F5344CB8AC3E}">
        <p14:creationId xmlns:p14="http://schemas.microsoft.com/office/powerpoint/2010/main" val="11469594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2050" name="Picture 2" descr="C:\Users\rkane\AppData\Local\Microsoft\Windows\Temporary Internet Files\Content.IE5\Z1K4O7OR\wood-1086486_192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0528" y="-177188"/>
            <a:ext cx="10839164" cy="70567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ontent Placeholder 2"/>
          <p:cNvSpPr txBox="1">
            <a:spLocks/>
          </p:cNvSpPr>
          <p:nvPr/>
        </p:nvSpPr>
        <p:spPr>
          <a:xfrm>
            <a:off x="5366048" y="1745673"/>
            <a:ext cx="3115072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dirty="0" smtClean="0"/>
          </a:p>
        </p:txBody>
      </p:sp>
      <p:sp>
        <p:nvSpPr>
          <p:cNvPr id="4" name="Rectangle 3"/>
          <p:cNvSpPr/>
          <p:nvPr/>
        </p:nvSpPr>
        <p:spPr>
          <a:xfrm>
            <a:off x="1403648" y="260648"/>
            <a:ext cx="5976664" cy="1152128"/>
          </a:xfrm>
          <a:prstGeom prst="rect">
            <a:avLst/>
          </a:prstGeom>
          <a:solidFill>
            <a:schemeClr val="accent6">
              <a:lumMod val="20000"/>
              <a:lumOff val="80000"/>
              <a:alpha val="6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400" b="1" dirty="0" smtClean="0">
                <a:solidFill>
                  <a:schemeClr val="accent1">
                    <a:lumMod val="75000"/>
                  </a:schemeClr>
                </a:solidFill>
                <a:latin typeface="Microsoft PhagsPa" panose="020B0502040204020203" pitchFamily="34" charset="0"/>
              </a:rPr>
              <a:t>True or False?</a:t>
            </a:r>
            <a:endParaRPr lang="en-GB" sz="4400" b="1" dirty="0">
              <a:solidFill>
                <a:schemeClr val="accent1">
                  <a:lumMod val="75000"/>
                </a:schemeClr>
              </a:solidFill>
              <a:latin typeface="Microsoft PhagsPa" panose="020B0502040204020203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95536" y="1745673"/>
            <a:ext cx="5400600" cy="4275615"/>
          </a:xfrm>
          <a:prstGeom prst="rect">
            <a:avLst/>
          </a:prstGeom>
          <a:solidFill>
            <a:schemeClr val="accent6">
              <a:lumMod val="60000"/>
              <a:lumOff val="40000"/>
              <a:alpha val="6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 smtClean="0">
                <a:solidFill>
                  <a:schemeClr val="bg2">
                    <a:lumMod val="25000"/>
                  </a:schemeClr>
                </a:solidFill>
                <a:latin typeface="Microsoft PhagsPa" panose="020B0502040204020203" pitchFamily="34" charset="0"/>
              </a:rPr>
              <a:t>4</a:t>
            </a:r>
            <a:r>
              <a:rPr lang="en-GB" sz="3600" b="1" dirty="0" smtClean="0">
                <a:solidFill>
                  <a:schemeClr val="bg2">
                    <a:lumMod val="25000"/>
                  </a:schemeClr>
                </a:solidFill>
                <a:latin typeface="Microsoft PhagsPa" panose="020B0502040204020203" pitchFamily="34" charset="0"/>
              </a:rPr>
              <a:t>) In </a:t>
            </a:r>
            <a:r>
              <a:rPr lang="en-GB" sz="3600" b="1" dirty="0">
                <a:solidFill>
                  <a:schemeClr val="bg2">
                    <a:lumMod val="25000"/>
                  </a:schemeClr>
                </a:solidFill>
                <a:latin typeface="Microsoft PhagsPa" panose="020B0502040204020203" pitchFamily="34" charset="0"/>
              </a:rPr>
              <a:t>Denmark babies are often left outside whilst parents </a:t>
            </a:r>
            <a:r>
              <a:rPr lang="en-GB" sz="3600" b="1" dirty="0" smtClean="0">
                <a:solidFill>
                  <a:schemeClr val="bg2">
                    <a:lumMod val="25000"/>
                  </a:schemeClr>
                </a:solidFill>
                <a:latin typeface="Microsoft PhagsPa" panose="020B0502040204020203" pitchFamily="34" charset="0"/>
              </a:rPr>
              <a:t>eat </a:t>
            </a:r>
            <a:r>
              <a:rPr lang="en-GB" sz="3600" b="1" dirty="0">
                <a:solidFill>
                  <a:schemeClr val="bg2">
                    <a:lumMod val="25000"/>
                  </a:schemeClr>
                </a:solidFill>
                <a:latin typeface="Microsoft PhagsPa" panose="020B0502040204020203" pitchFamily="34" charset="0"/>
              </a:rPr>
              <a:t>in </a:t>
            </a:r>
            <a:r>
              <a:rPr lang="en-GB" sz="3600" b="1" dirty="0" smtClean="0">
                <a:solidFill>
                  <a:schemeClr val="bg2">
                    <a:lumMod val="25000"/>
                  </a:schemeClr>
                </a:solidFill>
                <a:latin typeface="Microsoft PhagsPa" panose="020B0502040204020203" pitchFamily="34" charset="0"/>
              </a:rPr>
              <a:t>cafes, </a:t>
            </a:r>
            <a:r>
              <a:rPr lang="en-GB" sz="3600" b="1" dirty="0">
                <a:solidFill>
                  <a:schemeClr val="bg2">
                    <a:lumMod val="25000"/>
                  </a:schemeClr>
                </a:solidFill>
                <a:latin typeface="Microsoft PhagsPa" panose="020B0502040204020203" pitchFamily="34" charset="0"/>
              </a:rPr>
              <a:t>so that </a:t>
            </a:r>
            <a:r>
              <a:rPr lang="en-GB" sz="3600" b="1" dirty="0" smtClean="0">
                <a:solidFill>
                  <a:schemeClr val="bg2">
                    <a:lumMod val="25000"/>
                  </a:schemeClr>
                </a:solidFill>
                <a:latin typeface="Microsoft PhagsPa" panose="020B0502040204020203" pitchFamily="34" charset="0"/>
              </a:rPr>
              <a:t>the babies get </a:t>
            </a:r>
            <a:r>
              <a:rPr lang="en-GB" sz="3600" b="1" dirty="0">
                <a:solidFill>
                  <a:schemeClr val="bg2">
                    <a:lumMod val="25000"/>
                  </a:schemeClr>
                </a:solidFill>
                <a:latin typeface="Microsoft PhagsPa" panose="020B0502040204020203" pitchFamily="34" charset="0"/>
              </a:rPr>
              <a:t>some fresh </a:t>
            </a:r>
            <a:r>
              <a:rPr lang="en-GB" sz="3600" b="1" dirty="0" smtClean="0">
                <a:solidFill>
                  <a:schemeClr val="bg2">
                    <a:lumMod val="25000"/>
                  </a:schemeClr>
                </a:solidFill>
                <a:latin typeface="Microsoft PhagsPa" panose="020B0502040204020203" pitchFamily="34" charset="0"/>
              </a:rPr>
              <a:t>air.</a:t>
            </a:r>
            <a:endParaRPr lang="en-GB" sz="3600" b="1" dirty="0">
              <a:solidFill>
                <a:schemeClr val="bg2">
                  <a:lumMod val="25000"/>
                </a:schemeClr>
              </a:solidFill>
              <a:latin typeface="Microsoft PhagsPa" panose="020B0502040204020203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267744" y="5348306"/>
            <a:ext cx="252028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5400" dirty="0" smtClean="0">
                <a:solidFill>
                  <a:schemeClr val="accent1">
                    <a:lumMod val="75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TRUE</a:t>
            </a:r>
            <a:endParaRPr lang="en-GB" sz="5400" dirty="0">
              <a:solidFill>
                <a:schemeClr val="accent1">
                  <a:lumMod val="75000"/>
                </a:schemeClr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5244" y="1745672"/>
            <a:ext cx="3206711" cy="42756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8626" y="5163903"/>
            <a:ext cx="1225374" cy="13903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5"/>
          <p:cNvSpPr/>
          <p:nvPr/>
        </p:nvSpPr>
        <p:spPr>
          <a:xfrm>
            <a:off x="1101258" y="6269788"/>
            <a:ext cx="576064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200" dirty="0"/>
              <a:t>Source: www.npr.org/sections/parallels/2014/08/12/339825261</a:t>
            </a:r>
          </a:p>
        </p:txBody>
      </p:sp>
    </p:spTree>
    <p:extLst>
      <p:ext uri="{BB962C8B-B14F-4D97-AF65-F5344CB8AC3E}">
        <p14:creationId xmlns:p14="http://schemas.microsoft.com/office/powerpoint/2010/main" val="26997950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2050" name="Picture 2" descr="C:\Users\rkane\AppData\Local\Microsoft\Windows\Temporary Internet Files\Content.IE5\Z1K4O7OR\wood-1086486_192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0528" y="-99392"/>
            <a:ext cx="10839164" cy="70567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ontent Placeholder 2"/>
          <p:cNvSpPr txBox="1">
            <a:spLocks/>
          </p:cNvSpPr>
          <p:nvPr/>
        </p:nvSpPr>
        <p:spPr>
          <a:xfrm>
            <a:off x="5366048" y="1745673"/>
            <a:ext cx="3115072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dirty="0" smtClean="0"/>
          </a:p>
        </p:txBody>
      </p:sp>
      <p:sp>
        <p:nvSpPr>
          <p:cNvPr id="4" name="Rectangle 3"/>
          <p:cNvSpPr/>
          <p:nvPr/>
        </p:nvSpPr>
        <p:spPr>
          <a:xfrm>
            <a:off x="1256299" y="317047"/>
            <a:ext cx="3747749" cy="1152128"/>
          </a:xfrm>
          <a:prstGeom prst="rect">
            <a:avLst/>
          </a:prstGeom>
          <a:solidFill>
            <a:schemeClr val="accent6">
              <a:lumMod val="20000"/>
              <a:lumOff val="80000"/>
              <a:alpha val="6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400" b="1" dirty="0" smtClean="0">
                <a:solidFill>
                  <a:schemeClr val="accent1">
                    <a:lumMod val="75000"/>
                  </a:schemeClr>
                </a:solidFill>
                <a:latin typeface="Microsoft PhagsPa" panose="020B0502040204020203" pitchFamily="34" charset="0"/>
              </a:rPr>
              <a:t>Encouraging</a:t>
            </a:r>
            <a:endParaRPr lang="en-GB" sz="4400" b="1" dirty="0">
              <a:solidFill>
                <a:schemeClr val="accent1">
                  <a:lumMod val="75000"/>
                </a:schemeClr>
              </a:solidFill>
              <a:latin typeface="Microsoft PhagsPa" panose="020B0502040204020203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95536" y="1745673"/>
            <a:ext cx="2734637" cy="1467303"/>
          </a:xfrm>
          <a:prstGeom prst="rect">
            <a:avLst/>
          </a:prstGeom>
          <a:solidFill>
            <a:schemeClr val="accent6">
              <a:lumMod val="60000"/>
              <a:lumOff val="40000"/>
              <a:alpha val="6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400" b="1" dirty="0" smtClean="0">
                <a:solidFill>
                  <a:schemeClr val="bg2">
                    <a:lumMod val="25000"/>
                  </a:schemeClr>
                </a:solidFill>
                <a:latin typeface="Microsoft PhagsPa" panose="020B0502040204020203" pitchFamily="34" charset="0"/>
              </a:rPr>
              <a:t>Loving</a:t>
            </a:r>
            <a:endParaRPr lang="en-GB" sz="4400" b="1" dirty="0">
              <a:solidFill>
                <a:schemeClr val="bg2">
                  <a:lumMod val="25000"/>
                </a:schemeClr>
              </a:solidFill>
              <a:latin typeface="Microsoft PhagsPa" panose="020B0502040204020203" pitchFamily="34" charset="0"/>
            </a:endParaRPr>
          </a:p>
        </p:txBody>
      </p:sp>
      <p:pic>
        <p:nvPicPr>
          <p:cNvPr id="11" name="Picture 1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5005" y="5142252"/>
            <a:ext cx="1225374" cy="13903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Rectangle 12"/>
          <p:cNvSpPr/>
          <p:nvPr/>
        </p:nvSpPr>
        <p:spPr>
          <a:xfrm>
            <a:off x="1762854" y="3645024"/>
            <a:ext cx="3747749" cy="1152128"/>
          </a:xfrm>
          <a:prstGeom prst="rect">
            <a:avLst/>
          </a:prstGeom>
          <a:solidFill>
            <a:schemeClr val="accent6">
              <a:lumMod val="20000"/>
              <a:lumOff val="80000"/>
              <a:alpha val="6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400" b="1" dirty="0" smtClean="0">
                <a:solidFill>
                  <a:schemeClr val="accent1">
                    <a:lumMod val="75000"/>
                  </a:schemeClr>
                </a:solidFill>
                <a:latin typeface="Microsoft PhagsPa" panose="020B0502040204020203" pitchFamily="34" charset="0"/>
              </a:rPr>
              <a:t>Good listener</a:t>
            </a:r>
            <a:endParaRPr lang="en-GB" sz="4400" b="1" dirty="0">
              <a:solidFill>
                <a:schemeClr val="accent1">
                  <a:lumMod val="75000"/>
                </a:schemeClr>
              </a:solidFill>
              <a:latin typeface="Microsoft PhagsPa" panose="020B0502040204020203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4188946" y="2276872"/>
            <a:ext cx="3747749" cy="1152128"/>
          </a:xfrm>
          <a:prstGeom prst="rect">
            <a:avLst/>
          </a:prstGeom>
          <a:solidFill>
            <a:schemeClr val="accent6">
              <a:lumMod val="20000"/>
              <a:lumOff val="80000"/>
              <a:alpha val="6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400" b="1" dirty="0" smtClean="0">
                <a:solidFill>
                  <a:schemeClr val="accent1">
                    <a:lumMod val="75000"/>
                  </a:schemeClr>
                </a:solidFill>
                <a:latin typeface="Microsoft PhagsPa" panose="020B0502040204020203" pitchFamily="34" charset="0"/>
              </a:rPr>
              <a:t>Patient</a:t>
            </a:r>
            <a:endParaRPr lang="en-GB" sz="4400" b="1" dirty="0">
              <a:solidFill>
                <a:schemeClr val="accent1">
                  <a:lumMod val="75000"/>
                </a:schemeClr>
              </a:solidFill>
              <a:latin typeface="Microsoft PhagsPa" panose="020B0502040204020203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611559" y="5229200"/>
            <a:ext cx="3577387" cy="1216433"/>
          </a:xfrm>
          <a:prstGeom prst="rect">
            <a:avLst/>
          </a:prstGeom>
          <a:solidFill>
            <a:schemeClr val="accent6">
              <a:lumMod val="60000"/>
              <a:lumOff val="40000"/>
              <a:alpha val="6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400" b="1" dirty="0">
                <a:solidFill>
                  <a:schemeClr val="bg2">
                    <a:lumMod val="25000"/>
                  </a:schemeClr>
                </a:solidFill>
                <a:latin typeface="Microsoft PhagsPa" panose="020B0502040204020203" pitchFamily="34" charset="0"/>
              </a:rPr>
              <a:t>R</a:t>
            </a:r>
            <a:r>
              <a:rPr lang="en-GB" sz="4400" b="1" dirty="0" smtClean="0">
                <a:solidFill>
                  <a:schemeClr val="bg2">
                    <a:lumMod val="25000"/>
                  </a:schemeClr>
                </a:solidFill>
                <a:latin typeface="Microsoft PhagsPa" panose="020B0502040204020203" pitchFamily="34" charset="0"/>
              </a:rPr>
              <a:t>esponsible</a:t>
            </a:r>
            <a:endParaRPr lang="en-GB" sz="4400" b="1" dirty="0">
              <a:solidFill>
                <a:schemeClr val="bg2">
                  <a:lumMod val="25000"/>
                </a:schemeClr>
              </a:solidFill>
              <a:latin typeface="Microsoft PhagsPa" panose="020B0502040204020203" pitchFamily="34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5556265" y="116632"/>
            <a:ext cx="3221251" cy="1872208"/>
          </a:xfrm>
          <a:prstGeom prst="rect">
            <a:avLst/>
          </a:prstGeom>
          <a:solidFill>
            <a:schemeClr val="accent6">
              <a:lumMod val="60000"/>
              <a:lumOff val="40000"/>
              <a:alpha val="6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400" b="1" dirty="0">
                <a:solidFill>
                  <a:schemeClr val="bg2">
                    <a:lumMod val="25000"/>
                  </a:schemeClr>
                </a:solidFill>
                <a:latin typeface="Microsoft PhagsPa" panose="020B0502040204020203" pitchFamily="34" charset="0"/>
              </a:rPr>
              <a:t>S</a:t>
            </a:r>
            <a:r>
              <a:rPr lang="en-GB" sz="4400" b="1" dirty="0" smtClean="0">
                <a:solidFill>
                  <a:schemeClr val="bg2">
                    <a:lumMod val="25000"/>
                  </a:schemeClr>
                </a:solidFill>
                <a:latin typeface="Microsoft PhagsPa" panose="020B0502040204020203" pitchFamily="34" charset="0"/>
              </a:rPr>
              <a:t>trict</a:t>
            </a:r>
            <a:endParaRPr lang="en-GB" sz="4400" b="1" dirty="0">
              <a:solidFill>
                <a:schemeClr val="bg2">
                  <a:lumMod val="25000"/>
                </a:schemeClr>
              </a:solidFill>
              <a:latin typeface="Microsoft PhagsPa" panose="020B0502040204020203" pitchFamily="34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4501839" y="5041211"/>
            <a:ext cx="2734637" cy="1467303"/>
          </a:xfrm>
          <a:prstGeom prst="rect">
            <a:avLst/>
          </a:prstGeom>
          <a:solidFill>
            <a:schemeClr val="accent6">
              <a:lumMod val="60000"/>
              <a:lumOff val="40000"/>
              <a:alpha val="6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400" b="1" dirty="0" smtClean="0">
                <a:solidFill>
                  <a:schemeClr val="bg2">
                    <a:lumMod val="25000"/>
                  </a:schemeClr>
                </a:solidFill>
                <a:latin typeface="Microsoft PhagsPa" panose="020B0502040204020203" pitchFamily="34" charset="0"/>
              </a:rPr>
              <a:t>Fair</a:t>
            </a:r>
            <a:endParaRPr lang="en-GB" sz="4400" b="1" dirty="0">
              <a:solidFill>
                <a:schemeClr val="bg2">
                  <a:lumMod val="25000"/>
                </a:schemeClr>
              </a:solidFill>
              <a:latin typeface="Microsoft PhagsPa" panose="020B0502040204020203" pitchFamily="34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6042879" y="3632265"/>
            <a:ext cx="2734637" cy="946085"/>
          </a:xfrm>
          <a:prstGeom prst="rect">
            <a:avLst/>
          </a:prstGeom>
          <a:solidFill>
            <a:schemeClr val="accent6">
              <a:lumMod val="60000"/>
              <a:lumOff val="40000"/>
              <a:alpha val="6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400" b="1" dirty="0" smtClean="0">
                <a:solidFill>
                  <a:schemeClr val="bg2">
                    <a:lumMod val="25000"/>
                  </a:schemeClr>
                </a:solidFill>
                <a:latin typeface="Microsoft PhagsPa" panose="020B0502040204020203" pitchFamily="34" charset="0"/>
              </a:rPr>
              <a:t>Fun</a:t>
            </a:r>
            <a:endParaRPr lang="en-GB" sz="4400" b="1" dirty="0">
              <a:solidFill>
                <a:schemeClr val="bg2">
                  <a:lumMod val="25000"/>
                </a:schemeClr>
              </a:solidFill>
              <a:latin typeface="Microsoft PhagsPa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0195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1026" name="Picture 2" descr="C:\Users\rkane\AppData\Local\Microsoft\Windows\Temporary Internet Files\Content.IE5\AY2WXZAX\heart-947440_192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72616" y="-280850"/>
            <a:ext cx="11242030" cy="74888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ounded Rectangle 3"/>
          <p:cNvSpPr/>
          <p:nvPr/>
        </p:nvSpPr>
        <p:spPr>
          <a:xfrm>
            <a:off x="723963" y="260648"/>
            <a:ext cx="7848872" cy="5832648"/>
          </a:xfrm>
          <a:prstGeom prst="roundRect">
            <a:avLst/>
          </a:prstGeom>
          <a:solidFill>
            <a:schemeClr val="bg2">
              <a:lumMod val="25000"/>
              <a:alpha val="6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/>
              <a:t>1 Corinthians 13: 4-7</a:t>
            </a:r>
          </a:p>
          <a:p>
            <a:pPr algn="ctr"/>
            <a:endParaRPr lang="en-GB" sz="2800" b="1" dirty="0"/>
          </a:p>
          <a:p>
            <a:pPr algn="ctr"/>
            <a:r>
              <a:rPr lang="en-GB" sz="2800" b="1" dirty="0"/>
              <a:t>Love is patient, love is kind. It does not envy, it does not boast, it is not proud. It does not dishonour others, it is not self-seeking, it is not easily angered, it keeps no record of wrongs. Love does not delight in evil but rejoices with the truth. It always protects, always trusts, always hopes, always perseveres.</a:t>
            </a:r>
          </a:p>
          <a:p>
            <a:pPr algn="ctr"/>
            <a:endParaRPr lang="en-GB" sz="2800" b="1" dirty="0"/>
          </a:p>
          <a:p>
            <a:pPr algn="ctr"/>
            <a:r>
              <a:rPr lang="en-GB" sz="2800" b="1" dirty="0"/>
              <a:t>(NIV)</a:t>
            </a:r>
            <a:endParaRPr lang="en-GB" sz="2800" b="1" dirty="0"/>
          </a:p>
        </p:txBody>
      </p:sp>
    </p:spTree>
    <p:extLst>
      <p:ext uri="{BB962C8B-B14F-4D97-AF65-F5344CB8AC3E}">
        <p14:creationId xmlns:p14="http://schemas.microsoft.com/office/powerpoint/2010/main" val="3941799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1026" name="Picture 2" descr="C:\Users\rkane\AppData\Local\Microsoft\Windows\Temporary Internet Files\Content.IE5\AY2WXZAX\heart-947440_192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13964" y="-280850"/>
            <a:ext cx="11242030" cy="74888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352" y="5043830"/>
            <a:ext cx="1225374" cy="13903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2051720" y="1988840"/>
            <a:ext cx="612068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000" smtClean="0">
                <a:solidFill>
                  <a:schemeClr val="accent1">
                    <a:lumMod val="75000"/>
                  </a:schemeClr>
                </a:solidFill>
                <a:latin typeface="Microsoft PhagsPa" panose="020B0502040204020203" pitchFamily="34" charset="0"/>
                <a:ea typeface="Batang" panose="02030600000101010101" pitchFamily="18" charset="-127"/>
              </a:rPr>
              <a:t>Love           is….</a:t>
            </a:r>
            <a:endParaRPr lang="en-GB" sz="6000" dirty="0">
              <a:solidFill>
                <a:schemeClr val="accent1">
                  <a:lumMod val="75000"/>
                </a:schemeClr>
              </a:solidFill>
              <a:latin typeface="Microsoft PhagsPa" panose="020B0502040204020203" pitchFamily="34" charset="0"/>
              <a:ea typeface="Batang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4122302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1995</TotalTime>
  <Words>338</Words>
  <Application>Microsoft Office PowerPoint</Application>
  <PresentationFormat>On-screen Show (4:3)</PresentationFormat>
  <Paragraphs>58</Paragraphs>
  <Slides>8</Slides>
  <Notes>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The Salvation Army</dc:creator>
  <cp:lastModifiedBy>The Salvation Army</cp:lastModifiedBy>
  <cp:revision>20</cp:revision>
  <cp:lastPrinted>2016-02-04T09:33:27Z</cp:lastPrinted>
  <dcterms:created xsi:type="dcterms:W3CDTF">2016-01-11T14:16:37Z</dcterms:created>
  <dcterms:modified xsi:type="dcterms:W3CDTF">2017-01-23T12:46:32Z</dcterms:modified>
</cp:coreProperties>
</file>