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59" r:id="rId3"/>
    <p:sldId id="260" r:id="rId4"/>
    <p:sldId id="261" r:id="rId5"/>
    <p:sldId id="262" r:id="rId6"/>
    <p:sldId id="263" r:id="rId7"/>
    <p:sldId id="258" r:id="rId8"/>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660"/>
  </p:normalViewPr>
  <p:slideViewPr>
    <p:cSldViewPr>
      <p:cViewPr varScale="1">
        <p:scale>
          <a:sx n="65" d="100"/>
          <a:sy n="65" d="100"/>
        </p:scale>
        <p:origin x="1264" y="4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96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2184AF8-D7FC-4A61-9CCF-53CB3ACE7620}" type="datetimeFigureOut">
              <a:rPr lang="en-GB"/>
              <a:pPr>
                <a:defRPr/>
              </a:pPr>
              <a:t>10/12/2019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AE72A8-8D52-4A82-A309-3D9E4638B4B0}"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87DF3F6-E2CC-4F43-A083-99EEF8464B17}" type="datetimeFigureOut">
              <a:rPr lang="en-GB"/>
              <a:pPr>
                <a:defRPr/>
              </a:pPr>
              <a:t>10/12/2019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42CB511-3235-44DF-B959-3BA5A10A9F21}" type="slidenum">
              <a:rPr lang="en-GB" altLang="en-US"/>
              <a:pPr/>
              <a:t>‹#›</a:t>
            </a:fld>
            <a:endParaRPr lang="en-GB" altLang="en-US"/>
          </a:p>
        </p:txBody>
      </p:sp>
    </p:spTree>
    <p:extLst>
      <p:ext uri="{BB962C8B-B14F-4D97-AF65-F5344CB8AC3E}">
        <p14:creationId xmlns:p14="http://schemas.microsoft.com/office/powerpoint/2010/main" val="124886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C08F00-A445-4227-AA54-62DD382C7838}" type="datetimeFigureOut">
              <a:rPr lang="en-GB"/>
              <a:pPr>
                <a:defRPr/>
              </a:pPr>
              <a:t>10/12/2019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A6278B8-8540-42C4-B185-5C63745E05A5}" type="slidenum">
              <a:rPr lang="en-GB" altLang="en-US"/>
              <a:pPr/>
              <a:t>‹#›</a:t>
            </a:fld>
            <a:endParaRPr lang="en-GB" altLang="en-US"/>
          </a:p>
        </p:txBody>
      </p:sp>
    </p:spTree>
    <p:extLst>
      <p:ext uri="{BB962C8B-B14F-4D97-AF65-F5344CB8AC3E}">
        <p14:creationId xmlns:p14="http://schemas.microsoft.com/office/powerpoint/2010/main" val="381169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A7BD948-75A4-428F-862A-11861DA8DE64}" type="datetimeFigureOut">
              <a:rPr lang="en-GB"/>
              <a:pPr>
                <a:defRPr/>
              </a:pPr>
              <a:t>10/12/2019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70711B5-9DED-451A-82D5-D1539620BBFA}" type="slidenum">
              <a:rPr lang="en-GB" altLang="en-US"/>
              <a:pPr/>
              <a:t>‹#›</a:t>
            </a:fld>
            <a:endParaRPr lang="en-GB" altLang="en-US"/>
          </a:p>
        </p:txBody>
      </p:sp>
    </p:spTree>
    <p:extLst>
      <p:ext uri="{BB962C8B-B14F-4D97-AF65-F5344CB8AC3E}">
        <p14:creationId xmlns:p14="http://schemas.microsoft.com/office/powerpoint/2010/main" val="251656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BA93E2-C08C-413A-9E1F-51696F8BB257}" type="datetimeFigureOut">
              <a:rPr lang="en-GB"/>
              <a:pPr>
                <a:defRPr/>
              </a:pPr>
              <a:t>10/12/2019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AD52125-5E4B-46DD-9C51-E862631A42B0}" type="slidenum">
              <a:rPr lang="en-GB" altLang="en-US"/>
              <a:pPr/>
              <a:t>‹#›</a:t>
            </a:fld>
            <a:endParaRPr lang="en-GB" altLang="en-US"/>
          </a:p>
        </p:txBody>
      </p:sp>
    </p:spTree>
    <p:extLst>
      <p:ext uri="{BB962C8B-B14F-4D97-AF65-F5344CB8AC3E}">
        <p14:creationId xmlns:p14="http://schemas.microsoft.com/office/powerpoint/2010/main" val="256420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869721-69F3-4A22-88E0-7CA06E4B87AA}" type="datetimeFigureOut">
              <a:rPr lang="en-GB"/>
              <a:pPr>
                <a:defRPr/>
              </a:pPr>
              <a:t>10/12/2019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AB371F4-B680-4372-9102-448A6FD15D0C}" type="slidenum">
              <a:rPr lang="en-GB" altLang="en-US"/>
              <a:pPr/>
              <a:t>‹#›</a:t>
            </a:fld>
            <a:endParaRPr lang="en-GB" altLang="en-US"/>
          </a:p>
        </p:txBody>
      </p:sp>
    </p:spTree>
    <p:extLst>
      <p:ext uri="{BB962C8B-B14F-4D97-AF65-F5344CB8AC3E}">
        <p14:creationId xmlns:p14="http://schemas.microsoft.com/office/powerpoint/2010/main" val="14808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C17333D2-2906-4B0A-B1AB-F1DE03E087A7}" type="datetimeFigureOut">
              <a:rPr lang="en-GB"/>
              <a:pPr>
                <a:defRPr/>
              </a:pPr>
              <a:t>10/12/2019</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2BEB73C5-DC1C-4007-BDA3-B7DDA2261674}" type="slidenum">
              <a:rPr lang="en-GB" altLang="en-US"/>
              <a:pPr/>
              <a:t>‹#›</a:t>
            </a:fld>
            <a:endParaRPr lang="en-GB" altLang="en-US"/>
          </a:p>
        </p:txBody>
      </p:sp>
    </p:spTree>
    <p:extLst>
      <p:ext uri="{BB962C8B-B14F-4D97-AF65-F5344CB8AC3E}">
        <p14:creationId xmlns:p14="http://schemas.microsoft.com/office/powerpoint/2010/main" val="240615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551D779-6362-44C8-91B4-7BA24361CF24}" type="datetimeFigureOut">
              <a:rPr lang="en-GB"/>
              <a:pPr>
                <a:defRPr/>
              </a:pPr>
              <a:t>10/12/2019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FC44E5B8-13B0-4CE5-AF2F-BF2EE4096F2C}" type="slidenum">
              <a:rPr lang="en-GB" altLang="en-US"/>
              <a:pPr/>
              <a:t>‹#›</a:t>
            </a:fld>
            <a:endParaRPr lang="en-GB" altLang="en-US"/>
          </a:p>
        </p:txBody>
      </p:sp>
    </p:spTree>
    <p:extLst>
      <p:ext uri="{BB962C8B-B14F-4D97-AF65-F5344CB8AC3E}">
        <p14:creationId xmlns:p14="http://schemas.microsoft.com/office/powerpoint/2010/main" val="296489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A37A719-FAF0-45D3-B0F3-2A41D5F0393D}" type="datetimeFigureOut">
              <a:rPr lang="en-GB"/>
              <a:pPr>
                <a:defRPr/>
              </a:pPr>
              <a:t>10/12/2019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9C4C6DA5-A9FD-47E4-86F4-713D3F728CD4}" type="slidenum">
              <a:rPr lang="en-GB" altLang="en-US"/>
              <a:pPr/>
              <a:t>‹#›</a:t>
            </a:fld>
            <a:endParaRPr lang="en-GB" altLang="en-US"/>
          </a:p>
        </p:txBody>
      </p:sp>
    </p:spTree>
    <p:extLst>
      <p:ext uri="{BB962C8B-B14F-4D97-AF65-F5344CB8AC3E}">
        <p14:creationId xmlns:p14="http://schemas.microsoft.com/office/powerpoint/2010/main" val="34776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7BEFEF-9BFE-4356-8F4C-B5A01972B70E}" type="datetimeFigureOut">
              <a:rPr lang="en-GB"/>
              <a:pPr>
                <a:defRPr/>
              </a:pPr>
              <a:t>10/12/2019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CE638C4B-96EF-49CE-A104-1989FC74B5D9}" type="slidenum">
              <a:rPr lang="en-GB" altLang="en-US"/>
              <a:pPr/>
              <a:t>‹#›</a:t>
            </a:fld>
            <a:endParaRPr lang="en-GB" altLang="en-US"/>
          </a:p>
        </p:txBody>
      </p:sp>
    </p:spTree>
    <p:extLst>
      <p:ext uri="{BB962C8B-B14F-4D97-AF65-F5344CB8AC3E}">
        <p14:creationId xmlns:p14="http://schemas.microsoft.com/office/powerpoint/2010/main" val="47966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750F7C-34A6-44D4-B687-DF419BE7D4CB}" type="datetimeFigureOut">
              <a:rPr lang="en-GB"/>
              <a:pPr>
                <a:defRPr/>
              </a:pPr>
              <a:t>10/12/2019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D18354BC-251B-4C3C-B0B0-6AF665AA4695}" type="slidenum">
              <a:rPr lang="en-GB" altLang="en-US"/>
              <a:pPr/>
              <a:t>‹#›</a:t>
            </a:fld>
            <a:endParaRPr lang="en-GB" altLang="en-US"/>
          </a:p>
        </p:txBody>
      </p:sp>
    </p:spTree>
    <p:extLst>
      <p:ext uri="{BB962C8B-B14F-4D97-AF65-F5344CB8AC3E}">
        <p14:creationId xmlns:p14="http://schemas.microsoft.com/office/powerpoint/2010/main" val="2293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E1FD15-32E1-4F22-9D93-6C4DEEB2460F}" type="datetimeFigureOut">
              <a:rPr lang="en-GB"/>
              <a:pPr>
                <a:defRPr/>
              </a:pPr>
              <a:t>10/12/2019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3F6657A-7230-4C96-B086-B2FC0C35AFA8}" type="slidenum">
              <a:rPr lang="en-GB" altLang="en-US"/>
              <a:pPr/>
              <a:t>‹#›</a:t>
            </a:fld>
            <a:endParaRPr lang="en-GB" altLang="en-US"/>
          </a:p>
        </p:txBody>
      </p:sp>
    </p:spTree>
    <p:extLst>
      <p:ext uri="{BB962C8B-B14F-4D97-AF65-F5344CB8AC3E}">
        <p14:creationId xmlns:p14="http://schemas.microsoft.com/office/powerpoint/2010/main" val="80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EC8FAB4-6E5C-4FEC-B42D-7AF0F546D5AA}" type="datetimeFigureOut">
              <a:rPr lang="en-GB"/>
              <a:pPr>
                <a:defRPr/>
              </a:pPr>
              <a:t>10/12/2019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52E057DA-BF16-45B1-AEF5-8AB4F30644A3}" type="slidenum">
              <a:rPr lang="en-GB" altLang="en-US"/>
              <a:pPr/>
              <a:t>‹#›</a:t>
            </a:fld>
            <a:endParaRPr lang="en-GB" altLang="en-US"/>
          </a:p>
        </p:txBody>
      </p:sp>
      <p:pic>
        <p:nvPicPr>
          <p:cNvPr id="1031" name="Picture 3"/>
          <p:cNvPicPr preferRelativeResize="0">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50" y="-100013"/>
            <a:ext cx="9359900" cy="706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endParaRPr lang="en-GB" altLang="en-US" smtClean="0"/>
          </a:p>
        </p:txBody>
      </p:sp>
      <p:sp>
        <p:nvSpPr>
          <p:cNvPr id="3" name="Subtitle 2"/>
          <p:cNvSpPr>
            <a:spLocks noGrp="1"/>
          </p:cNvSpPr>
          <p:nvPr>
            <p:ph type="subTitle" idx="1"/>
          </p:nvPr>
        </p:nvSpPr>
        <p:spPr/>
        <p:txBody>
          <a:bodyPr rtlCol="0">
            <a:normAutofit/>
          </a:bodyPr>
          <a:lstStyle/>
          <a:p>
            <a:pPr fontAlgn="auto">
              <a:spcAft>
                <a:spcPts val="0"/>
              </a:spcAft>
              <a:defRPr/>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167102"/>
            <a:ext cx="5256584" cy="909970"/>
          </a:xfrm>
          <a:prstGeom prst="rect">
            <a:avLst/>
          </a:prstGeom>
          <a:effectLst>
            <a:glow rad="228600">
              <a:schemeClr val="accent4">
                <a:satMod val="175000"/>
                <a:alpha val="40000"/>
              </a:schemeClr>
            </a:glow>
          </a:effectLst>
        </p:spPr>
      </p:pic>
      <p:pic>
        <p:nvPicPr>
          <p:cNvPr id="30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178425"/>
            <a:ext cx="1350963"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35696" y="1412776"/>
            <a:ext cx="5256584" cy="1754326"/>
          </a:xfrm>
          <a:prstGeom prst="rect">
            <a:avLst/>
          </a:prstGeom>
          <a:solidFill>
            <a:srgbClr val="7030A0"/>
          </a:solidFill>
          <a:ln>
            <a:solidFill>
              <a:srgbClr val="7030A0"/>
            </a:solidFill>
          </a:ln>
          <a:effectLst>
            <a:glow rad="228600">
              <a:schemeClr val="accent4">
                <a:satMod val="175000"/>
                <a:alpha val="40000"/>
              </a:schemeClr>
            </a:glow>
          </a:effectLst>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latin typeface="Bauhaus 93" panose="04030905020B02020C02" pitchFamily="82" charset="0"/>
              </a:rPr>
              <a:t>INSPIRING</a:t>
            </a:r>
          </a:p>
          <a:p>
            <a:pPr algn="ctr" fontAlgn="auto">
              <a:spcBef>
                <a:spcPts val="0"/>
              </a:spcBef>
              <a:spcAft>
                <a:spcPts val="0"/>
              </a:spcAft>
              <a:defRPr/>
            </a:pPr>
            <a:r>
              <a:rPr lang="en-US" sz="5400" b="1" dirty="0">
                <a:ln w="10541" cmpd="sng">
                  <a:solidFill>
                    <a:schemeClr val="accent1">
                      <a:shade val="88000"/>
                      <a:satMod val="110000"/>
                    </a:schemeClr>
                  </a:solidFill>
                  <a:prstDash val="solid"/>
                </a:ln>
                <a:latin typeface="Bauhaus 93" panose="04030905020B02020C02" pitchFamily="82" charset="0"/>
              </a:rPr>
              <a:t> CHANGE</a:t>
            </a:r>
            <a:endParaRPr lang="en-US" sz="5400" b="1" dirty="0">
              <a:ln w="10541" cmpd="sng">
                <a:solidFill>
                  <a:schemeClr val="accent1">
                    <a:shade val="88000"/>
                    <a:satMod val="110000"/>
                  </a:schemeClr>
                </a:solidFill>
                <a:prstDash val="solid"/>
              </a:ln>
              <a:latin typeface="Bauhaus 93" panose="04030905020B02020C02"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GB" altLang="en-US" smtClean="0"/>
          </a:p>
        </p:txBody>
      </p:sp>
      <p:sp>
        <p:nvSpPr>
          <p:cNvPr id="6" name="Content Placeholder 5"/>
          <p:cNvSpPr>
            <a:spLocks noGrp="1"/>
          </p:cNvSpPr>
          <p:nvPr>
            <p:ph idx="1"/>
          </p:nvPr>
        </p:nvSpPr>
        <p:spPr>
          <a:xfrm>
            <a:off x="683568" y="260648"/>
            <a:ext cx="4464496" cy="5816977"/>
          </a:xfrm>
          <a:solidFill>
            <a:srgbClr val="7030A0"/>
          </a:solidFill>
          <a:ln>
            <a:solidFill>
              <a:srgbClr val="7030A0"/>
            </a:solidFill>
          </a:ln>
          <a:effectLst>
            <a:glow rad="228600">
              <a:schemeClr val="tx1">
                <a:alpha val="40000"/>
              </a:schemeClr>
            </a:glow>
          </a:effectLst>
        </p:spPr>
        <p:txBody>
          <a:bodyPr rtlCol="0">
            <a:spAutoFit/>
          </a:bodyPr>
          <a:lstStyle/>
          <a:p>
            <a:pPr marL="0" indent="0" algn="ctr" fontAlgn="auto">
              <a:spcAft>
                <a:spcPts val="0"/>
              </a:spcAft>
              <a:buFont typeface="Arial" panose="020B0604020202020204" pitchFamily="34" charset="0"/>
              <a:buNone/>
              <a:defRPr/>
            </a:pPr>
            <a:r>
              <a:rPr lang="en-US" sz="5400" b="1" dirty="0" smtClean="0">
                <a:ln w="10541" cmpd="sng">
                  <a:solidFill>
                    <a:schemeClr val="accent1">
                      <a:shade val="88000"/>
                      <a:satMod val="110000"/>
                    </a:schemeClr>
                  </a:solidFill>
                  <a:prstDash val="solid"/>
                </a:ln>
                <a:solidFill>
                  <a:schemeClr val="bg1"/>
                </a:solidFill>
                <a:latin typeface="Bauhaus 93" panose="04030905020B02020C02" pitchFamily="82" charset="0"/>
              </a:rPr>
              <a:t> </a:t>
            </a:r>
            <a:r>
              <a:rPr lang="en-US" sz="6200" b="1" dirty="0" smtClean="0">
                <a:ln w="10541" cmpd="sng">
                  <a:solidFill>
                    <a:schemeClr val="accent1">
                      <a:shade val="88000"/>
                      <a:satMod val="110000"/>
                    </a:schemeClr>
                  </a:solidFill>
                  <a:prstDash val="solid"/>
                </a:ln>
                <a:latin typeface="Bauhaus 93" panose="04030905020B02020C02" pitchFamily="82" charset="0"/>
              </a:rPr>
              <a:t>If you could change one thing what would it be?</a:t>
            </a:r>
            <a:endParaRPr lang="en-US" sz="6200" b="1" dirty="0">
              <a:ln w="10541" cmpd="sng">
                <a:solidFill>
                  <a:schemeClr val="accent1">
                    <a:shade val="88000"/>
                    <a:satMod val="110000"/>
                  </a:schemeClr>
                </a:solidFill>
                <a:prstDash val="solid"/>
              </a:ln>
              <a:latin typeface="Bauhaus 93" panose="04030905020B02020C02" pitchFamily="82" charset="0"/>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268413"/>
            <a:ext cx="3517900" cy="457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38" y="5732463"/>
            <a:ext cx="898525"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GB" sz="5400" dirty="0" smtClean="0">
                <a:ln w="22225">
                  <a:solidFill>
                    <a:schemeClr val="bg1"/>
                  </a:solidFill>
                </a:ln>
                <a:effectLst>
                  <a:glow rad="228600">
                    <a:schemeClr val="tx1">
                      <a:alpha val="40000"/>
                    </a:schemeClr>
                  </a:glow>
                </a:effectLst>
                <a:latin typeface="Bauhaus 93" panose="04030905020B02020C02" pitchFamily="82" charset="0"/>
              </a:rPr>
              <a:t>Catherine Booth</a:t>
            </a:r>
            <a:endParaRPr lang="en-GB" sz="5400" dirty="0">
              <a:ln w="22225">
                <a:solidFill>
                  <a:schemeClr val="bg1"/>
                </a:solidFill>
              </a:ln>
              <a:effectLst>
                <a:glow rad="228600">
                  <a:schemeClr val="tx1">
                    <a:alpha val="40000"/>
                  </a:schemeClr>
                </a:glow>
              </a:effectLst>
              <a:latin typeface="Bauhaus 93" panose="04030905020B02020C02" pitchFamily="82"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0112" y="1612550"/>
            <a:ext cx="3221652" cy="4343000"/>
          </a:xfrm>
          <a:effectLst>
            <a:glow rad="101600">
              <a:schemeClr val="tx1">
                <a:alpha val="60000"/>
              </a:schemeClr>
            </a:glow>
          </a:effectLst>
          <a:scene3d>
            <a:camera prst="orthographicFront"/>
            <a:lightRig rig="threePt" dir="t"/>
          </a:scene3d>
          <a:sp3d>
            <a:bevelT prst="slope"/>
          </a:sp3d>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445125"/>
            <a:ext cx="901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Box 2"/>
          <p:cNvSpPr txBox="1">
            <a:spLocks noChangeArrowheads="1"/>
          </p:cNvSpPr>
          <p:nvPr/>
        </p:nvSpPr>
        <p:spPr bwMode="auto">
          <a:xfrm>
            <a:off x="284163" y="1341438"/>
            <a:ext cx="532923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400"/>
              <a:t>Catherine Booth along with her husband William Booth, founded The Salvation Army in London in 1865.</a:t>
            </a:r>
          </a:p>
          <a:p>
            <a:endParaRPr lang="en-GB" altLang="en-US" sz="2400"/>
          </a:p>
          <a:p>
            <a:r>
              <a:rPr lang="en-GB" altLang="en-US" sz="2400"/>
              <a:t>At this time it was unheard of for women to speak in church. However, Catherine believed that women should have the same rights to preach in church as men had. </a:t>
            </a:r>
          </a:p>
          <a:p>
            <a:endParaRPr lang="en-GB" altLang="en-US" sz="2400"/>
          </a:p>
          <a:p>
            <a:r>
              <a:rPr lang="en-GB" altLang="en-US" sz="2400"/>
              <a:t>Despite opposition she became a very powerful preacher. Catherine’s success was proof that women can preach.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GB" sz="5400" dirty="0" smtClean="0">
                <a:ln w="19050">
                  <a:solidFill>
                    <a:schemeClr val="bg1"/>
                  </a:solidFill>
                </a:ln>
                <a:effectLst>
                  <a:glow rad="228600">
                    <a:schemeClr val="tx1">
                      <a:alpha val="40000"/>
                    </a:schemeClr>
                  </a:glow>
                </a:effectLst>
                <a:latin typeface="Bauhaus 93" panose="04030905020B02020C02" pitchFamily="82" charset="0"/>
              </a:rPr>
              <a:t>Catherine Hine</a:t>
            </a:r>
            <a:endParaRPr lang="en-GB" sz="5400" dirty="0">
              <a:ln w="19050">
                <a:solidFill>
                  <a:schemeClr val="bg1"/>
                </a:solidFill>
              </a:ln>
              <a:effectLst>
                <a:glow rad="228600">
                  <a:schemeClr val="tx1">
                    <a:alpha val="40000"/>
                  </a:schemeClr>
                </a:glow>
              </a:effectLst>
              <a:latin typeface="Bauhaus 93" panose="04030905020B02020C02" pitchFamily="8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439974"/>
            <a:ext cx="3055774" cy="4761024"/>
          </a:xfrm>
          <a:effectLst>
            <a:glow rad="101600">
              <a:schemeClr val="tx1">
                <a:alpha val="60000"/>
              </a:schemeClr>
            </a:glow>
          </a:effectLst>
          <a:scene3d>
            <a:camera prst="orthographicFront"/>
            <a:lightRig rig="threePt" dir="t"/>
          </a:scene3d>
          <a:sp3d>
            <a:bevelT prst="slope"/>
          </a:sp3d>
        </p:spPr>
      </p:pic>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516563"/>
            <a:ext cx="901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Rectangle 2"/>
          <p:cNvSpPr>
            <a:spLocks noChangeArrowheads="1"/>
          </p:cNvSpPr>
          <p:nvPr/>
        </p:nvSpPr>
        <p:spPr bwMode="auto">
          <a:xfrm>
            <a:off x="3708400" y="1412875"/>
            <a:ext cx="5294313"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400"/>
              <a:t>In 1914 Catherine Hine began working with Chinese dockers and laundry workers in East London.</a:t>
            </a:r>
          </a:p>
          <a:p>
            <a:endParaRPr lang="en-GB" altLang="en-US" sz="2400"/>
          </a:p>
          <a:p>
            <a:r>
              <a:rPr lang="en-GB" altLang="en-US" sz="2400"/>
              <a:t>Catherine was shocked at the conditions they were living and working in and at how they were often being exploited by Europeans. </a:t>
            </a:r>
          </a:p>
          <a:p>
            <a:endParaRPr lang="en-GB" altLang="en-US" sz="2400"/>
          </a:p>
          <a:p>
            <a:r>
              <a:rPr lang="en-GB" altLang="en-US" sz="2400"/>
              <a:t>They taught her Cantonese and she worked to improve social conditions for the workers. She taught them English and found workers suitable housing.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520" y="0"/>
            <a:ext cx="8208912" cy="936104"/>
          </a:xfrm>
        </p:spPr>
        <p:txBody>
          <a:bodyPr rtlCol="0">
            <a:normAutofit/>
          </a:bodyPr>
          <a:lstStyle/>
          <a:p>
            <a:pPr fontAlgn="auto">
              <a:spcAft>
                <a:spcPts val="0"/>
              </a:spcAft>
              <a:defRPr/>
            </a:pPr>
            <a:r>
              <a:rPr lang="en-GB" sz="4000" dirty="0" smtClean="0">
                <a:ln w="22225">
                  <a:solidFill>
                    <a:schemeClr val="bg1"/>
                  </a:solidFill>
                </a:ln>
                <a:effectLst>
                  <a:glow rad="228600">
                    <a:schemeClr val="tx1">
                      <a:alpha val="40000"/>
                    </a:schemeClr>
                  </a:glow>
                </a:effectLst>
                <a:latin typeface="Bauhaus 93" panose="04030905020B02020C02" pitchFamily="82" charset="0"/>
              </a:rPr>
              <a:t>Florence Booth</a:t>
            </a:r>
            <a:endParaRPr lang="en-GB" sz="4000" dirty="0">
              <a:ln w="22225">
                <a:solidFill>
                  <a:schemeClr val="bg1"/>
                </a:solidFill>
              </a:ln>
              <a:effectLst>
                <a:glow rad="228600">
                  <a:schemeClr val="tx1">
                    <a:alpha val="40000"/>
                  </a:schemeClr>
                </a:glow>
              </a:effectLst>
              <a:latin typeface="Bauhaus 93" panose="04030905020B02020C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96752"/>
            <a:ext cx="3456384" cy="4608512"/>
          </a:xfrm>
          <a:prstGeom prst="rect">
            <a:avLst/>
          </a:prstGeom>
          <a:ln>
            <a:solidFill>
              <a:schemeClr val="bg1"/>
            </a:solidFill>
          </a:ln>
          <a:effectLst>
            <a:glow rad="101600">
              <a:schemeClr val="tx1">
                <a:alpha val="60000"/>
              </a:schemeClr>
            </a:glow>
          </a:effectLst>
          <a:scene3d>
            <a:camera prst="orthographicFront"/>
            <a:lightRig rig="threePt" dir="t"/>
          </a:scene3d>
          <a:sp3d>
            <a:bevelT prst="slope"/>
          </a:sp3d>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616575"/>
            <a:ext cx="901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Rectangle 4"/>
          <p:cNvSpPr>
            <a:spLocks noChangeArrowheads="1"/>
          </p:cNvSpPr>
          <p:nvPr/>
        </p:nvSpPr>
        <p:spPr bwMode="auto">
          <a:xfrm>
            <a:off x="3779838" y="884238"/>
            <a:ext cx="54356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a:t>Life for women in the early 1880s was difficult.  There weren’t many jobs and many girls were forced to find other ways to make money. </a:t>
            </a:r>
          </a:p>
          <a:p>
            <a:endParaRPr lang="en-GB" altLang="en-US" sz="2200"/>
          </a:p>
          <a:p>
            <a:r>
              <a:rPr lang="en-GB" altLang="en-US" sz="2200"/>
              <a:t>Florence Booth walked the streets of London and saw the desperation and despair of many girls – she wanted to do something about it. </a:t>
            </a:r>
          </a:p>
          <a:p>
            <a:endParaRPr lang="en-GB" altLang="en-US" sz="2200"/>
          </a:p>
          <a:p>
            <a:r>
              <a:rPr lang="en-GB" altLang="en-US" sz="2200"/>
              <a:t>In 1884 Florence took charge of The Salvation Army’s first rescue home in East London.</a:t>
            </a:r>
          </a:p>
          <a:p>
            <a:endParaRPr lang="en-GB" altLang="en-US" sz="2200"/>
          </a:p>
          <a:p>
            <a:r>
              <a:rPr lang="en-GB" altLang="en-US" sz="2200"/>
              <a:t>She continued to lead this aspect of The Salvation Army's work for the next 28 years, by which time there were over 40 social work centres in the UK. The Salvation Army went on to open rescue homes across the globe. </a:t>
            </a:r>
          </a:p>
          <a:p>
            <a:endParaRPr lang="en-GB" altLang="en-US" sz="2200"/>
          </a:p>
          <a:p>
            <a:endParaRPr lang="en-GB" altLang="en-US" sz="2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GB" altLang="en-US" smtClean="0"/>
          </a:p>
        </p:txBody>
      </p:sp>
      <p:sp>
        <p:nvSpPr>
          <p:cNvPr id="5" name="Content Placeholder 5"/>
          <p:cNvSpPr>
            <a:spLocks noGrp="1"/>
          </p:cNvSpPr>
          <p:nvPr>
            <p:ph idx="1"/>
          </p:nvPr>
        </p:nvSpPr>
        <p:spPr>
          <a:xfrm>
            <a:off x="467544" y="1340768"/>
            <a:ext cx="8229600" cy="4819781"/>
          </a:xfrm>
          <a:solidFill>
            <a:srgbClr val="7030A0"/>
          </a:solidFill>
          <a:ln>
            <a:solidFill>
              <a:srgbClr val="7030A0"/>
            </a:solidFill>
          </a:ln>
          <a:effectLst>
            <a:glow rad="228600">
              <a:schemeClr val="tx1">
                <a:alpha val="40000"/>
              </a:schemeClr>
            </a:glow>
          </a:effectLst>
        </p:spPr>
        <p:txBody>
          <a:bodyPr rtlCol="0">
            <a:spAutoFit/>
          </a:bodyPr>
          <a:lstStyle/>
          <a:p>
            <a:pPr marL="0" indent="0" algn="ctr" fontAlgn="auto">
              <a:spcAft>
                <a:spcPts val="0"/>
              </a:spcAft>
              <a:buFont typeface="Arial" panose="020B0604020202020204" pitchFamily="34" charset="0"/>
              <a:buNone/>
              <a:defRPr/>
            </a:pPr>
            <a:r>
              <a:rPr lang="en-US" sz="4800" b="1" dirty="0" smtClean="0">
                <a:ln w="10541" cmpd="sng">
                  <a:solidFill>
                    <a:schemeClr val="accent1">
                      <a:shade val="88000"/>
                      <a:satMod val="110000"/>
                    </a:schemeClr>
                  </a:solidFill>
                  <a:prstDash val="solid"/>
                </a:ln>
                <a:latin typeface="Bauhaus 93" panose="04030905020B02020C02" pitchFamily="82" charset="0"/>
              </a:rPr>
              <a:t>Jesus said </a:t>
            </a:r>
          </a:p>
          <a:p>
            <a:pPr marL="0" indent="0" algn="ctr" fontAlgn="auto">
              <a:spcAft>
                <a:spcPts val="0"/>
              </a:spcAft>
              <a:buFont typeface="Arial" panose="020B0604020202020204" pitchFamily="34" charset="0"/>
              <a:buNone/>
              <a:defRPr/>
            </a:pPr>
            <a:r>
              <a:rPr lang="en-GB" sz="4800" b="1" dirty="0" smtClean="0">
                <a:ln w="10541" cmpd="sng">
                  <a:solidFill>
                    <a:schemeClr val="accent1">
                      <a:shade val="88000"/>
                      <a:satMod val="110000"/>
                    </a:schemeClr>
                  </a:solidFill>
                  <a:prstDash val="solid"/>
                </a:ln>
                <a:latin typeface="Bauhaus 93" panose="04030905020B02020C02" pitchFamily="82" charset="0"/>
              </a:rPr>
              <a:t>‘I </a:t>
            </a:r>
            <a:r>
              <a:rPr lang="en-GB" sz="4800" b="1" dirty="0">
                <a:ln w="10541" cmpd="sng">
                  <a:solidFill>
                    <a:schemeClr val="accent1">
                      <a:shade val="88000"/>
                      <a:satMod val="110000"/>
                    </a:schemeClr>
                  </a:solidFill>
                  <a:prstDash val="solid"/>
                </a:ln>
                <a:latin typeface="Bauhaus 93" panose="04030905020B02020C02" pitchFamily="82" charset="0"/>
              </a:rPr>
              <a:t>have come that they may have life, and have it to the </a:t>
            </a:r>
            <a:r>
              <a:rPr lang="en-GB" sz="4800" b="1" dirty="0" smtClean="0">
                <a:ln w="10541" cmpd="sng">
                  <a:solidFill>
                    <a:schemeClr val="accent1">
                      <a:shade val="88000"/>
                      <a:satMod val="110000"/>
                    </a:schemeClr>
                  </a:solidFill>
                  <a:prstDash val="solid"/>
                </a:ln>
                <a:latin typeface="Bauhaus 93" panose="04030905020B02020C02" pitchFamily="82" charset="0"/>
              </a:rPr>
              <a:t>full.’</a:t>
            </a:r>
          </a:p>
          <a:p>
            <a:pPr marL="0" indent="0" algn="ctr" fontAlgn="auto">
              <a:spcAft>
                <a:spcPts val="0"/>
              </a:spcAft>
              <a:buFont typeface="Arial" panose="020B0604020202020204" pitchFamily="34" charset="0"/>
              <a:buNone/>
              <a:defRPr/>
            </a:pPr>
            <a:endParaRPr lang="en-GB" sz="4800" b="1" dirty="0">
              <a:ln w="10541" cmpd="sng">
                <a:solidFill>
                  <a:schemeClr val="accent1">
                    <a:shade val="88000"/>
                    <a:satMod val="110000"/>
                  </a:schemeClr>
                </a:solidFill>
                <a:prstDash val="solid"/>
              </a:ln>
              <a:latin typeface="Bauhaus 93" panose="04030905020B02020C02" pitchFamily="82" charset="0"/>
            </a:endParaRPr>
          </a:p>
          <a:p>
            <a:pPr marL="0" indent="0" fontAlgn="auto">
              <a:spcAft>
                <a:spcPts val="0"/>
              </a:spcAft>
              <a:buFont typeface="Arial" panose="020B0604020202020204" pitchFamily="34" charset="0"/>
              <a:buNone/>
              <a:defRPr/>
            </a:pPr>
            <a:r>
              <a:rPr lang="en-GB" sz="4000" b="1" dirty="0" smtClean="0">
                <a:ln w="10541" cmpd="sng">
                  <a:solidFill>
                    <a:schemeClr val="accent1">
                      <a:shade val="88000"/>
                      <a:satMod val="110000"/>
                    </a:schemeClr>
                  </a:solidFill>
                  <a:prstDash val="solid"/>
                </a:ln>
                <a:latin typeface="Bauhaus 93" panose="04030905020B02020C02" pitchFamily="82" charset="0"/>
              </a:rPr>
              <a:t>John 10:10 (NIV)</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5661025"/>
            <a:ext cx="901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endParaRPr lang="en-GB" altLang="en-US" smtClean="0"/>
          </a:p>
        </p:txBody>
      </p:sp>
      <p:sp>
        <p:nvSpPr>
          <p:cNvPr id="3" name="Subtitle 2"/>
          <p:cNvSpPr>
            <a:spLocks noGrp="1"/>
          </p:cNvSpPr>
          <p:nvPr>
            <p:ph type="subTitle" idx="1"/>
          </p:nvPr>
        </p:nvSpPr>
        <p:spPr/>
        <p:txBody>
          <a:bodyPr rtlCol="0">
            <a:normAutofit/>
          </a:bodyPr>
          <a:lstStyle/>
          <a:p>
            <a:pPr fontAlgn="auto">
              <a:spcAft>
                <a:spcPts val="0"/>
              </a:spcAft>
              <a:defRPr/>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167102"/>
            <a:ext cx="5256584" cy="909970"/>
          </a:xfrm>
          <a:prstGeom prst="rect">
            <a:avLst/>
          </a:prstGeom>
          <a:effectLst>
            <a:glow rad="228600">
              <a:schemeClr val="accent4">
                <a:satMod val="175000"/>
                <a:alpha val="40000"/>
              </a:schemeClr>
            </a:glow>
          </a:effectLst>
        </p:spPr>
      </p:pic>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178425"/>
            <a:ext cx="1350963"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35696" y="1412776"/>
            <a:ext cx="5256584" cy="1754326"/>
          </a:xfrm>
          <a:prstGeom prst="rect">
            <a:avLst/>
          </a:prstGeom>
          <a:solidFill>
            <a:srgbClr val="7030A0"/>
          </a:solidFill>
          <a:ln>
            <a:solidFill>
              <a:srgbClr val="7030A0"/>
            </a:solidFill>
          </a:ln>
          <a:effectLst>
            <a:glow rad="228600">
              <a:schemeClr val="accent4">
                <a:satMod val="175000"/>
                <a:alpha val="40000"/>
              </a:schemeClr>
            </a:glow>
          </a:effectLst>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latin typeface="Bauhaus 93" panose="04030905020B02020C02" pitchFamily="82" charset="0"/>
              </a:rPr>
              <a:t>INSPIRING</a:t>
            </a:r>
          </a:p>
          <a:p>
            <a:pPr algn="ctr" fontAlgn="auto">
              <a:spcBef>
                <a:spcPts val="0"/>
              </a:spcBef>
              <a:spcAft>
                <a:spcPts val="0"/>
              </a:spcAft>
              <a:defRPr/>
            </a:pPr>
            <a:r>
              <a:rPr lang="en-US" sz="5400" b="1" dirty="0">
                <a:ln w="10541" cmpd="sng">
                  <a:solidFill>
                    <a:schemeClr val="accent1">
                      <a:shade val="88000"/>
                      <a:satMod val="110000"/>
                    </a:schemeClr>
                  </a:solidFill>
                  <a:prstDash val="solid"/>
                </a:ln>
                <a:latin typeface="Bauhaus 93" panose="04030905020B02020C02" pitchFamily="82" charset="0"/>
              </a:rPr>
              <a:t> CHANGE</a:t>
            </a:r>
            <a:endParaRPr lang="en-US" sz="5400" b="1" dirty="0">
              <a:ln w="10541" cmpd="sng">
                <a:solidFill>
                  <a:schemeClr val="accent1">
                    <a:shade val="88000"/>
                    <a:satMod val="110000"/>
                  </a:schemeClr>
                </a:solidFill>
                <a:prstDash val="solid"/>
              </a:ln>
              <a:latin typeface="Bauhaus 93" panose="04030905020B02020C02"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293</Words>
  <Application>Microsoft Office PowerPoint</Application>
  <PresentationFormat>On-screen Show (4:3)</PresentationFormat>
  <Paragraphs>29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Arial</vt:lpstr>
      <vt:lpstr>Office Theme</vt:lpstr>
      <vt:lpstr>PowerPoint Presentation</vt:lpstr>
      <vt:lpstr>PowerPoint Presentation</vt:lpstr>
      <vt:lpstr>Catherine Booth</vt:lpstr>
      <vt:lpstr>Catherine Hine</vt:lpstr>
      <vt:lpstr>Florence Booth</vt:lpstr>
      <vt:lpstr>PowerPoint Presentation</vt:lpstr>
      <vt:lpstr>PowerPoint Presentation</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Kane</dc:creator>
  <cp:lastModifiedBy>Rebecca A.</cp:lastModifiedBy>
  <cp:revision>26</cp:revision>
  <cp:lastPrinted>2014-02-28T15:29:57Z</cp:lastPrinted>
  <dcterms:created xsi:type="dcterms:W3CDTF">2014-02-20T11:24:57Z</dcterms:created>
  <dcterms:modified xsi:type="dcterms:W3CDTF">2019-12-10T14:11:30Z</dcterms:modified>
</cp:coreProperties>
</file>