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9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57" r:id="rId11"/>
    <p:sldId id="258" r:id="rId12"/>
    <p:sldId id="259" r:id="rId13"/>
    <p:sldId id="272" r:id="rId14"/>
    <p:sldId id="273" r:id="rId15"/>
    <p:sldId id="274" r:id="rId16"/>
    <p:sldId id="260" r:id="rId17"/>
    <p:sldId id="261" r:id="rId18"/>
    <p:sldId id="26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7774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800000"/>
    <a:srgbClr val="FFC081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 autoAdjust="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6875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86875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5B4EC95-2B24-40C8-81A6-549BFC9945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82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B0DD4-BC15-4DF5-83D9-F34B7D8D2D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69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A5193-35F9-4C3F-B42C-54D44C968C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41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7DB8D-B829-42E7-9B71-0A3140D5BE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01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A3552-88D2-408B-B155-B73AC6E1E3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427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16924-D74D-4D9F-BE3D-58B974069B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174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4ECC-C21C-4CEF-9680-5A9D1C8A30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83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FB200-C952-4E07-BE94-D10AC00B39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78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5BDB1-EBC2-4454-8455-6780DA3728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86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BBD41-7D8E-4794-8CC5-9542ECCB27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33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D7275-8BB7-4331-8488-BDA17B8F4F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7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7D3E1-5376-46DA-BBDA-F1561DF74D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70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644C4-3D5A-4249-8E74-5574661125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53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7BE25-5D9C-4261-BFCC-9B3A870296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11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C0187-8626-4EF7-B933-D7FDAA5449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39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1144D0DB-39AE-45BD-867C-1887059BF2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4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400"/>
                        <p:tgtEl>
                          <p:spTgt spid="307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7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7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7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7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5"/>
          <p:cNvSpPr>
            <a:spLocks noChangeArrowheads="1"/>
          </p:cNvSpPr>
          <p:nvPr/>
        </p:nvSpPr>
        <p:spPr bwMode="auto">
          <a:xfrm>
            <a:off x="755650" y="981075"/>
            <a:ext cx="7710488" cy="4751388"/>
          </a:xfrm>
          <a:prstGeom prst="roundRect">
            <a:avLst>
              <a:gd name="adj" fmla="val 16667"/>
            </a:avLst>
          </a:prstGeom>
          <a:solidFill>
            <a:srgbClr val="FFC081">
              <a:alpha val="14902"/>
            </a:srgbClr>
          </a:solidFill>
          <a:ln w="38100">
            <a:solidFill>
              <a:srgbClr val="FFC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6000">
              <a:solidFill>
                <a:srgbClr val="FFC081"/>
              </a:solidFill>
            </a:endParaRPr>
          </a:p>
        </p:txBody>
      </p:sp>
      <p:sp>
        <p:nvSpPr>
          <p:cNvPr id="2051" name="Text Box 20"/>
          <p:cNvSpPr txBox="1">
            <a:spLocks noChangeArrowheads="1"/>
          </p:cNvSpPr>
          <p:nvPr/>
        </p:nvSpPr>
        <p:spPr bwMode="auto">
          <a:xfrm>
            <a:off x="1042988" y="4221163"/>
            <a:ext cx="2233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2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133600"/>
            <a:ext cx="6400800" cy="1752600"/>
          </a:xfrm>
        </p:spPr>
        <p:txBody>
          <a:bodyPr/>
          <a:lstStyle/>
          <a:p>
            <a:pPr eaLnBrk="1" hangingPunct="1"/>
            <a:r>
              <a:rPr lang="en-GB" altLang="en-US" sz="4400" smtClean="0">
                <a:solidFill>
                  <a:srgbClr val="FFC081"/>
                </a:solidFill>
              </a:rPr>
              <a:t>Fight for the flag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4402138" cy="5721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“Who is the Skeleton Army</a:t>
            </a:r>
          </a:p>
          <a:p>
            <a:pPr eaLnBrk="1" hangingPunct="1"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anyway?” Frankie asked his </a:t>
            </a:r>
          </a:p>
          <a:p>
            <a:pPr eaLnBrk="1" hangingPunct="1"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wife.</a:t>
            </a:r>
          </a:p>
          <a:p>
            <a:pPr eaLnBrk="1" hangingPunct="1">
              <a:buFontTx/>
              <a:buNone/>
            </a:pPr>
            <a:endParaRPr lang="en-GB" altLang="en-US" sz="2400" smtClean="0">
              <a:solidFill>
                <a:srgbClr val="FFC081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May explained to Frank that </a:t>
            </a:r>
          </a:p>
          <a:p>
            <a:pPr eaLnBrk="1" hangingPunct="1"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the Skeleton Army was a </a:t>
            </a:r>
          </a:p>
          <a:p>
            <a:pPr eaLnBrk="1" hangingPunct="1"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group of men who were </a:t>
            </a:r>
          </a:p>
          <a:p>
            <a:pPr eaLnBrk="1" hangingPunct="1"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against The Salvation Army.</a:t>
            </a:r>
          </a:p>
          <a:p>
            <a:pPr eaLnBrk="1" hangingPunct="1">
              <a:buFontTx/>
              <a:buNone/>
            </a:pPr>
            <a:endParaRPr lang="en-GB" altLang="en-US" sz="2400" smtClean="0">
              <a:solidFill>
                <a:srgbClr val="FFC081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‘But why would anyone want</a:t>
            </a:r>
          </a:p>
          <a:p>
            <a:pPr eaLnBrk="1" hangingPunct="1"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to be against all the good</a:t>
            </a:r>
          </a:p>
          <a:p>
            <a:pPr eaLnBrk="1" hangingPunct="1"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that The Salvation Army</a:t>
            </a:r>
          </a:p>
          <a:p>
            <a:pPr eaLnBrk="1" hangingPunct="1"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does?’ Frankie questioned.</a:t>
            </a:r>
          </a:p>
        </p:txBody>
      </p:sp>
      <p:sp>
        <p:nvSpPr>
          <p:cNvPr id="11267" name="AutoShape 7"/>
          <p:cNvSpPr>
            <a:spLocks noChangeArrowheads="1"/>
          </p:cNvSpPr>
          <p:nvPr/>
        </p:nvSpPr>
        <p:spPr bwMode="auto">
          <a:xfrm>
            <a:off x="323850" y="333375"/>
            <a:ext cx="4392613" cy="5903913"/>
          </a:xfrm>
          <a:prstGeom prst="roundRect">
            <a:avLst>
              <a:gd name="adj" fmla="val 7407"/>
            </a:avLst>
          </a:prstGeom>
          <a:solidFill>
            <a:srgbClr val="FFCC99">
              <a:alpha val="20000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8" name="AutoShape 8" descr="Fight for the flag - 11"/>
          <p:cNvSpPr>
            <a:spLocks noChangeArrowheads="1"/>
          </p:cNvSpPr>
          <p:nvPr/>
        </p:nvSpPr>
        <p:spPr bwMode="auto">
          <a:xfrm>
            <a:off x="5003800" y="333375"/>
            <a:ext cx="3744913" cy="5903913"/>
          </a:xfrm>
          <a:prstGeom prst="roundRect">
            <a:avLst>
              <a:gd name="adj" fmla="val 740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8229600" cy="3452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600" smtClean="0">
                <a:solidFill>
                  <a:srgbClr val="FFC081"/>
                </a:solidFill>
              </a:rPr>
              <a:t>“I dunno, Frankie. You know what folks are like. Some of them don’t understand what we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600" smtClean="0">
                <a:solidFill>
                  <a:srgbClr val="FFC081"/>
                </a:solidFill>
              </a:rPr>
              <a:t>are trying to do. I know, for a fact, that one of the parish clergymen is very suspicious of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600" smtClean="0">
                <a:solidFill>
                  <a:srgbClr val="FFC081"/>
                </a:solidFill>
              </a:rPr>
              <a:t>us because we worship God in a different way. And then there’s the publicans</a:t>
            </a:r>
            <a:r>
              <a:rPr lang="en-GB" altLang="en-US" sz="1600" b="1" smtClean="0">
                <a:solidFill>
                  <a:srgbClr val="FFC081"/>
                </a:solidFill>
              </a:rPr>
              <a:t> </a:t>
            </a:r>
            <a:r>
              <a:rPr lang="en-GB" altLang="en-US" sz="1600" smtClean="0">
                <a:solidFill>
                  <a:srgbClr val="FFC081"/>
                </a:solidFill>
              </a:rPr>
              <a:t>- well, of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600" smtClean="0">
                <a:solidFill>
                  <a:srgbClr val="FFC081"/>
                </a:solidFill>
              </a:rPr>
              <a:t>course, they’re going to hate us cos we tell people about the dangers of alcohol which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600" smtClean="0">
                <a:solidFill>
                  <a:srgbClr val="FFC081"/>
                </a:solidFill>
              </a:rPr>
              <a:t>stops them drinking in their pubs. There’s no pleasing some people, eh?”</a:t>
            </a:r>
          </a:p>
        </p:txBody>
      </p:sp>
      <p:sp>
        <p:nvSpPr>
          <p:cNvPr id="12291" name="AutoShape 6"/>
          <p:cNvSpPr>
            <a:spLocks noChangeArrowheads="1"/>
          </p:cNvSpPr>
          <p:nvPr/>
        </p:nvSpPr>
        <p:spPr bwMode="auto">
          <a:xfrm>
            <a:off x="323850" y="260350"/>
            <a:ext cx="8424863" cy="1512888"/>
          </a:xfrm>
          <a:prstGeom prst="roundRect">
            <a:avLst>
              <a:gd name="adj" fmla="val 10269"/>
            </a:avLst>
          </a:prstGeom>
          <a:solidFill>
            <a:srgbClr val="FFC081">
              <a:alpha val="20000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AutoShape 7" descr="Fight for the flag - 12, 13"/>
          <p:cNvSpPr>
            <a:spLocks noChangeArrowheads="1"/>
          </p:cNvSpPr>
          <p:nvPr/>
        </p:nvSpPr>
        <p:spPr bwMode="auto">
          <a:xfrm>
            <a:off x="468313" y="1989138"/>
            <a:ext cx="8424862" cy="3671887"/>
          </a:xfrm>
          <a:prstGeom prst="roundRect">
            <a:avLst>
              <a:gd name="adj" fmla="val 7259"/>
            </a:avLst>
          </a:prstGeom>
          <a:blipFill dpi="0" rotWithShape="1">
            <a:blip r:embed="rId2">
              <a:lum bright="6000"/>
            </a:blip>
            <a:srcRect/>
            <a:stretch>
              <a:fillRect/>
            </a:stretch>
          </a:blip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AutoShape 8"/>
          <p:cNvSpPr>
            <a:spLocks noChangeArrowheads="1"/>
          </p:cNvSpPr>
          <p:nvPr/>
        </p:nvSpPr>
        <p:spPr bwMode="auto">
          <a:xfrm>
            <a:off x="468313" y="5805488"/>
            <a:ext cx="8424862" cy="720725"/>
          </a:xfrm>
          <a:prstGeom prst="roundRect">
            <a:avLst>
              <a:gd name="adj" fmla="val 10269"/>
            </a:avLst>
          </a:prstGeom>
          <a:solidFill>
            <a:srgbClr val="FFC081">
              <a:alpha val="20000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FFC081"/>
              </a:solidFill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468313" y="5803900"/>
            <a:ext cx="8424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C081"/>
                </a:solidFill>
              </a:rPr>
              <a:t>Frankie thought carefully about all this. He was rather worried about what would happen if the Skeleton Army decided to show up.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76250"/>
            <a:ext cx="8229600" cy="3240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smtClean="0">
                <a:solidFill>
                  <a:srgbClr val="FFC081"/>
                </a:solidFill>
              </a:rPr>
              <a:t>Nevertheless, the next week, the Salvation Army march was scheduled to go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smtClean="0">
                <a:solidFill>
                  <a:srgbClr val="FFC081"/>
                </a:solidFill>
              </a:rPr>
              <a:t>ahead, as planned. All the members of the corps</a:t>
            </a:r>
            <a:r>
              <a:rPr lang="en-GB" altLang="en-US" sz="1800" b="1" smtClean="0">
                <a:solidFill>
                  <a:srgbClr val="FFC081"/>
                </a:solidFill>
              </a:rPr>
              <a:t> </a:t>
            </a:r>
            <a:r>
              <a:rPr lang="en-GB" altLang="en-US" sz="1800" smtClean="0">
                <a:solidFill>
                  <a:srgbClr val="FFC081"/>
                </a:solidFill>
              </a:rPr>
              <a:t>met at the Army hall before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smtClean="0">
                <a:solidFill>
                  <a:srgbClr val="FFC081"/>
                </a:solidFill>
              </a:rPr>
              <a:t>they proceeded into the town. It truly was a splendid sight! The flag was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smtClean="0">
                <a:solidFill>
                  <a:srgbClr val="FFC081"/>
                </a:solidFill>
              </a:rPr>
              <a:t>magnificent. Its colours reflected the pride and excitement of the soldiers who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smtClean="0">
                <a:solidFill>
                  <a:srgbClr val="FFC081"/>
                </a:solidFill>
              </a:rPr>
              <a:t>marched beneath it. The band prepared to face any opposition they would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smtClean="0">
                <a:solidFill>
                  <a:srgbClr val="FFC081"/>
                </a:solidFill>
              </a:rPr>
              <a:t>come up against. The singers raised their voices as they set off.</a:t>
            </a:r>
          </a:p>
        </p:txBody>
      </p:sp>
      <p:sp>
        <p:nvSpPr>
          <p:cNvPr id="13315" name="AutoShape 7"/>
          <p:cNvSpPr>
            <a:spLocks noChangeArrowheads="1"/>
          </p:cNvSpPr>
          <p:nvPr/>
        </p:nvSpPr>
        <p:spPr bwMode="auto">
          <a:xfrm>
            <a:off x="395288" y="404813"/>
            <a:ext cx="8424862" cy="2016125"/>
          </a:xfrm>
          <a:prstGeom prst="roundRect">
            <a:avLst>
              <a:gd name="adj" fmla="val 8269"/>
            </a:avLst>
          </a:prstGeom>
          <a:solidFill>
            <a:srgbClr val="FFC081">
              <a:alpha val="20000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AutoShape 8" descr="Fight for the flag - 14, 15"/>
          <p:cNvSpPr>
            <a:spLocks noChangeArrowheads="1"/>
          </p:cNvSpPr>
          <p:nvPr/>
        </p:nvSpPr>
        <p:spPr bwMode="auto">
          <a:xfrm>
            <a:off x="395288" y="2636838"/>
            <a:ext cx="8497887" cy="3600450"/>
          </a:xfrm>
          <a:prstGeom prst="roundRect">
            <a:avLst>
              <a:gd name="adj" fmla="val 8421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81525"/>
            <a:ext cx="8229600" cy="2087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500" smtClean="0">
                <a:solidFill>
                  <a:srgbClr val="FFC081"/>
                </a:solidFill>
              </a:rPr>
              <a:t>Few realised that Frankie had not shown up for the march. One person who had noticed their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500" smtClean="0">
                <a:solidFill>
                  <a:srgbClr val="FFC081"/>
                </a:solidFill>
              </a:rPr>
              <a:t>missing comrade was the captain. Only he understood why Frankie might have decided to stay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500" smtClean="0">
                <a:solidFill>
                  <a:srgbClr val="FFC081"/>
                </a:solidFill>
              </a:rPr>
              <a:t>away. The captain feared that he may have crushed Frankie’s enthusiasm.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500" smtClean="0">
              <a:solidFill>
                <a:srgbClr val="FFC08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500" smtClean="0">
                <a:solidFill>
                  <a:srgbClr val="FFC081"/>
                </a:solidFill>
              </a:rPr>
              <a:t>As the procession streamed into the streets, it seemed the captain had been wrong. There was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500" smtClean="0">
                <a:solidFill>
                  <a:srgbClr val="FFC081"/>
                </a:solidFill>
              </a:rPr>
              <a:t>no trouble in town tonight and no sign of the ‘Skeletons’. The Salvationists and their band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500" smtClean="0">
                <a:solidFill>
                  <a:srgbClr val="FFC081"/>
                </a:solidFill>
              </a:rPr>
              <a:t>marched with vigour and  enjoyed spreading God’s message to onlookers and interested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500" smtClean="0">
                <a:solidFill>
                  <a:srgbClr val="FFC081"/>
                </a:solidFill>
              </a:rPr>
              <a:t>passers-by.</a:t>
            </a:r>
          </a:p>
        </p:txBody>
      </p:sp>
      <p:sp>
        <p:nvSpPr>
          <p:cNvPr id="14339" name="AutoShape 5"/>
          <p:cNvSpPr>
            <a:spLocks noChangeArrowheads="1"/>
          </p:cNvSpPr>
          <p:nvPr/>
        </p:nvSpPr>
        <p:spPr bwMode="auto">
          <a:xfrm>
            <a:off x="395288" y="3357563"/>
            <a:ext cx="8424862" cy="3384550"/>
          </a:xfrm>
          <a:prstGeom prst="roundRect">
            <a:avLst>
              <a:gd name="adj" fmla="val 12463"/>
            </a:avLst>
          </a:prstGeom>
          <a:solidFill>
            <a:srgbClr val="FFC081">
              <a:alpha val="20000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AutoShape 4" descr="page 17"/>
          <p:cNvSpPr>
            <a:spLocks noChangeArrowheads="1"/>
          </p:cNvSpPr>
          <p:nvPr/>
        </p:nvSpPr>
        <p:spPr bwMode="auto">
          <a:xfrm>
            <a:off x="395288" y="333375"/>
            <a:ext cx="8424862" cy="4032250"/>
          </a:xfrm>
          <a:prstGeom prst="roundRect">
            <a:avLst>
              <a:gd name="adj" fmla="val 512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2890838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FFC081"/>
                </a:solidFill>
              </a:rPr>
              <a:t>However, 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FFC081"/>
                </a:solidFill>
              </a:rPr>
              <a:t>unbeknown to 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FFC081"/>
                </a:solidFill>
              </a:rPr>
              <a:t>the band of 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FFC081"/>
                </a:solidFill>
              </a:rPr>
              <a:t>Salvation 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FFC081"/>
                </a:solidFill>
              </a:rPr>
              <a:t>Army soldiers, 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FFC081"/>
                </a:solidFill>
              </a:rPr>
              <a:t>there was 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FFC081"/>
                </a:solidFill>
              </a:rPr>
              <a:t>another flag 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FFC081"/>
                </a:solidFill>
              </a:rPr>
              <a:t>that was to 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FFC081"/>
                </a:solidFill>
              </a:rPr>
              <a:t>rival their own.</a:t>
            </a:r>
            <a:r>
              <a:rPr lang="en-GB" altLang="en-US" smtClean="0"/>
              <a:t> </a:t>
            </a:r>
          </a:p>
        </p:txBody>
      </p:sp>
      <p:sp>
        <p:nvSpPr>
          <p:cNvPr id="15363" name="AutoShape 4" descr="page 18"/>
          <p:cNvSpPr>
            <a:spLocks noChangeArrowheads="1"/>
          </p:cNvSpPr>
          <p:nvPr/>
        </p:nvSpPr>
        <p:spPr bwMode="auto">
          <a:xfrm>
            <a:off x="3419475" y="333375"/>
            <a:ext cx="5400675" cy="5903913"/>
          </a:xfrm>
          <a:prstGeom prst="roundRect">
            <a:avLst>
              <a:gd name="adj" fmla="val 6204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323850" y="333375"/>
            <a:ext cx="2879725" cy="5903913"/>
          </a:xfrm>
          <a:prstGeom prst="roundRect">
            <a:avLst>
              <a:gd name="adj" fmla="val 7407"/>
            </a:avLst>
          </a:prstGeom>
          <a:solidFill>
            <a:srgbClr val="FFCC99">
              <a:alpha val="20000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549275"/>
            <a:ext cx="3898900" cy="5576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300" smtClean="0">
                <a:solidFill>
                  <a:srgbClr val="FFC081"/>
                </a:solidFill>
              </a:rPr>
              <a:t>While The Salvationists set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300" smtClean="0">
                <a:solidFill>
                  <a:srgbClr val="FFC081"/>
                </a:solidFill>
              </a:rPr>
              <a:t>off on their march, on the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300" smtClean="0">
                <a:solidFill>
                  <a:srgbClr val="FFC081"/>
                </a:solidFill>
              </a:rPr>
              <a:t>other side of town the local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300" smtClean="0">
                <a:solidFill>
                  <a:srgbClr val="FFC081"/>
                </a:solidFill>
              </a:rPr>
              <a:t>publican, who was very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300" smtClean="0">
                <a:solidFill>
                  <a:srgbClr val="FFC081"/>
                </a:solidFill>
              </a:rPr>
              <a:t>popular in that area, was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300" smtClean="0">
                <a:solidFill>
                  <a:srgbClr val="FFC081"/>
                </a:solidFill>
              </a:rPr>
              <a:t>offering a cash prize to the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300" smtClean="0">
                <a:solidFill>
                  <a:srgbClr val="FFC081"/>
                </a:solidFill>
              </a:rPr>
              <a:t>first man who could bring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300" smtClean="0">
                <a:solidFill>
                  <a:srgbClr val="FFC081"/>
                </a:solidFill>
              </a:rPr>
              <a:t>the hated Army flag into his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300" smtClean="0">
                <a:solidFill>
                  <a:srgbClr val="FFC081"/>
                </a:solidFill>
              </a:rPr>
              <a:t>pub. </a:t>
            </a:r>
          </a:p>
          <a:p>
            <a:pPr eaLnBrk="1" hangingPunct="1">
              <a:lnSpc>
                <a:spcPct val="80000"/>
              </a:lnSpc>
            </a:pPr>
            <a:endParaRPr lang="en-GB" altLang="en-US" sz="2300" smtClean="0">
              <a:solidFill>
                <a:srgbClr val="FFC08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300" smtClean="0">
                <a:solidFill>
                  <a:srgbClr val="FFC081"/>
                </a:solidFill>
              </a:rPr>
              <a:t>The Mayor had even made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300" smtClean="0">
                <a:solidFill>
                  <a:srgbClr val="FFC081"/>
                </a:solidFill>
              </a:rPr>
              <a:t>a gift of a skull and cross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300" smtClean="0">
                <a:solidFill>
                  <a:srgbClr val="FFC081"/>
                </a:solidFill>
              </a:rPr>
              <a:t>bones banner to The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300" smtClean="0">
                <a:solidFill>
                  <a:srgbClr val="FFC081"/>
                </a:solidFill>
              </a:rPr>
              <a:t>Skeleton Army. It was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300" smtClean="0">
                <a:solidFill>
                  <a:srgbClr val="FFC081"/>
                </a:solidFill>
              </a:rPr>
              <a:t>indeed a battle of the flags!</a:t>
            </a:r>
          </a:p>
        </p:txBody>
      </p:sp>
      <p:sp>
        <p:nvSpPr>
          <p:cNvPr id="16387" name="AutoShape 4" descr="page 19"/>
          <p:cNvSpPr>
            <a:spLocks noChangeArrowheads="1"/>
          </p:cNvSpPr>
          <p:nvPr/>
        </p:nvSpPr>
        <p:spPr bwMode="auto">
          <a:xfrm>
            <a:off x="468313" y="404813"/>
            <a:ext cx="4032250" cy="5832475"/>
          </a:xfrm>
          <a:prstGeom prst="roundRect">
            <a:avLst>
              <a:gd name="adj" fmla="val 9093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4643438" y="404813"/>
            <a:ext cx="4249737" cy="5832475"/>
          </a:xfrm>
          <a:prstGeom prst="roundRect">
            <a:avLst>
              <a:gd name="adj" fmla="val 7407"/>
            </a:avLst>
          </a:prstGeom>
          <a:solidFill>
            <a:srgbClr val="FFCC99">
              <a:alpha val="20000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20713"/>
            <a:ext cx="3538538" cy="5616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700" smtClean="0">
                <a:solidFill>
                  <a:srgbClr val="FFC081"/>
                </a:solidFill>
              </a:rPr>
              <a:t>The Salvationists had </a:t>
            </a:r>
          </a:p>
          <a:p>
            <a:pPr eaLnBrk="1" hangingPunct="1">
              <a:buFontTx/>
              <a:buNone/>
            </a:pPr>
            <a:r>
              <a:rPr lang="en-GB" altLang="en-US" sz="2700" smtClean="0">
                <a:solidFill>
                  <a:srgbClr val="FFC081"/>
                </a:solidFill>
              </a:rPr>
              <a:t>now reached a long, </a:t>
            </a:r>
          </a:p>
          <a:p>
            <a:pPr eaLnBrk="1" hangingPunct="1">
              <a:buFontTx/>
              <a:buNone/>
            </a:pPr>
            <a:r>
              <a:rPr lang="en-GB" altLang="en-US" sz="2700" smtClean="0">
                <a:solidFill>
                  <a:srgbClr val="FFC081"/>
                </a:solidFill>
              </a:rPr>
              <a:t>railway tunnel and </a:t>
            </a:r>
          </a:p>
          <a:p>
            <a:pPr eaLnBrk="1" hangingPunct="1">
              <a:buFontTx/>
              <a:buNone/>
            </a:pPr>
            <a:r>
              <a:rPr lang="en-GB" altLang="en-US" sz="2700" smtClean="0">
                <a:solidFill>
                  <a:srgbClr val="FFC081"/>
                </a:solidFill>
              </a:rPr>
              <a:t>prepared to march </a:t>
            </a:r>
          </a:p>
          <a:p>
            <a:pPr eaLnBrk="1" hangingPunct="1">
              <a:buFontTx/>
              <a:buNone/>
            </a:pPr>
            <a:r>
              <a:rPr lang="en-GB" altLang="en-US" sz="2700" smtClean="0">
                <a:solidFill>
                  <a:srgbClr val="FFC081"/>
                </a:solidFill>
              </a:rPr>
              <a:t>through it. </a:t>
            </a:r>
          </a:p>
          <a:p>
            <a:pPr eaLnBrk="1" hangingPunct="1">
              <a:buFontTx/>
              <a:buNone/>
            </a:pPr>
            <a:endParaRPr lang="en-GB" altLang="en-US" sz="2700" smtClean="0">
              <a:solidFill>
                <a:srgbClr val="FFC081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2700" smtClean="0">
                <a:solidFill>
                  <a:srgbClr val="FFC081"/>
                </a:solidFill>
              </a:rPr>
              <a:t>‘Steady on, Alf. Bring </a:t>
            </a:r>
          </a:p>
          <a:p>
            <a:pPr eaLnBrk="1" hangingPunct="1">
              <a:buFontTx/>
              <a:buNone/>
            </a:pPr>
            <a:r>
              <a:rPr lang="en-GB" altLang="en-US" sz="2700" smtClean="0">
                <a:solidFill>
                  <a:srgbClr val="FFC081"/>
                </a:solidFill>
              </a:rPr>
              <a:t>the flag down as we </a:t>
            </a:r>
          </a:p>
          <a:p>
            <a:pPr eaLnBrk="1" hangingPunct="1">
              <a:buFontTx/>
              <a:buNone/>
            </a:pPr>
            <a:r>
              <a:rPr lang="en-GB" altLang="en-US" sz="2700" smtClean="0">
                <a:solidFill>
                  <a:srgbClr val="FFC081"/>
                </a:solidFill>
              </a:rPr>
              <a:t>come through the </a:t>
            </a:r>
          </a:p>
          <a:p>
            <a:pPr eaLnBrk="1" hangingPunct="1">
              <a:buFontTx/>
              <a:buNone/>
            </a:pPr>
            <a:r>
              <a:rPr lang="en-GB" altLang="en-US" sz="2700" smtClean="0">
                <a:solidFill>
                  <a:srgbClr val="FFC081"/>
                </a:solidFill>
              </a:rPr>
              <a:t>tunnel. Wouldn’t want </a:t>
            </a:r>
          </a:p>
          <a:p>
            <a:pPr eaLnBrk="1" hangingPunct="1">
              <a:buFontTx/>
              <a:buNone/>
            </a:pPr>
            <a:r>
              <a:rPr lang="en-GB" altLang="en-US" sz="2700" smtClean="0">
                <a:solidFill>
                  <a:srgbClr val="FFC081"/>
                </a:solidFill>
              </a:rPr>
              <a:t>to scrape it now!’</a:t>
            </a:r>
          </a:p>
          <a:p>
            <a:pPr eaLnBrk="1" hangingPunct="1">
              <a:buFontTx/>
              <a:buNone/>
            </a:pPr>
            <a:endParaRPr lang="en-GB" altLang="en-US" sz="2700" smtClean="0">
              <a:solidFill>
                <a:srgbClr val="FFC081"/>
              </a:solidFill>
            </a:endParaRPr>
          </a:p>
          <a:p>
            <a:pPr eaLnBrk="1" hangingPunct="1">
              <a:buFontTx/>
              <a:buNone/>
            </a:pPr>
            <a:endParaRPr lang="en-GB" altLang="en-US" sz="2700" smtClean="0">
              <a:solidFill>
                <a:srgbClr val="FFC081"/>
              </a:solidFill>
            </a:endParaRPr>
          </a:p>
        </p:txBody>
      </p:sp>
      <p:sp>
        <p:nvSpPr>
          <p:cNvPr id="17411" name="AutoShape 7"/>
          <p:cNvSpPr>
            <a:spLocks noChangeArrowheads="1"/>
          </p:cNvSpPr>
          <p:nvPr/>
        </p:nvSpPr>
        <p:spPr bwMode="auto">
          <a:xfrm>
            <a:off x="323850" y="549275"/>
            <a:ext cx="3816350" cy="5832475"/>
          </a:xfrm>
          <a:prstGeom prst="roundRect">
            <a:avLst>
              <a:gd name="adj" fmla="val 10477"/>
            </a:avLst>
          </a:prstGeom>
          <a:solidFill>
            <a:srgbClr val="FFC081">
              <a:alpha val="14902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AutoShape 8" descr="Fight for the flag - 20"/>
          <p:cNvSpPr>
            <a:spLocks noChangeArrowheads="1"/>
          </p:cNvSpPr>
          <p:nvPr/>
        </p:nvSpPr>
        <p:spPr bwMode="auto">
          <a:xfrm>
            <a:off x="4356100" y="549275"/>
            <a:ext cx="4537075" cy="5759450"/>
          </a:xfrm>
          <a:prstGeom prst="roundRect">
            <a:avLst>
              <a:gd name="adj" fmla="val 8468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219700" y="333375"/>
            <a:ext cx="3467100" cy="5903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The flag was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lowered and the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band entered the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tunnel. The singing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stopped as they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passed beneath 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dim light. The only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sound that could be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heard now was the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steady rhythm of the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Salvationists’ feet as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they tramped on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tirelessly.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800" smtClean="0">
              <a:solidFill>
                <a:srgbClr val="FFC08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800" smtClean="0">
              <a:solidFill>
                <a:srgbClr val="FFC08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800" smtClean="0">
              <a:solidFill>
                <a:srgbClr val="FFC081"/>
              </a:solidFill>
            </a:endParaRPr>
          </a:p>
        </p:txBody>
      </p:sp>
      <p:sp>
        <p:nvSpPr>
          <p:cNvPr id="18435" name="AutoShape 7" descr="Fight for the flag - 21"/>
          <p:cNvSpPr>
            <a:spLocks noChangeArrowheads="1"/>
          </p:cNvSpPr>
          <p:nvPr/>
        </p:nvSpPr>
        <p:spPr bwMode="auto">
          <a:xfrm>
            <a:off x="468313" y="260350"/>
            <a:ext cx="4537075" cy="6048375"/>
          </a:xfrm>
          <a:prstGeom prst="roundRect">
            <a:avLst>
              <a:gd name="adj" fmla="val 11194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AutoShape 8"/>
          <p:cNvSpPr>
            <a:spLocks noChangeArrowheads="1"/>
          </p:cNvSpPr>
          <p:nvPr/>
        </p:nvSpPr>
        <p:spPr bwMode="auto">
          <a:xfrm>
            <a:off x="5148263" y="260350"/>
            <a:ext cx="3600450" cy="6048375"/>
          </a:xfrm>
          <a:prstGeom prst="roundRect">
            <a:avLst>
              <a:gd name="adj" fmla="val 8644"/>
            </a:avLst>
          </a:prstGeom>
          <a:solidFill>
            <a:srgbClr val="FFC081">
              <a:alpha val="14902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157788"/>
            <a:ext cx="8229600" cy="147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800" smtClean="0">
              <a:solidFill>
                <a:srgbClr val="FFC08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600" smtClean="0">
                <a:solidFill>
                  <a:srgbClr val="FFC081"/>
                </a:solidFill>
              </a:rPr>
              <a:t>As the thuds grew louder, the ‘Skeletons’ managed successfully to extinguish the only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600" smtClean="0">
                <a:solidFill>
                  <a:srgbClr val="FFC081"/>
                </a:solidFill>
              </a:rPr>
              <a:t>street lamp in the arch. An eerie darkness enveloped the soldiers. The steady march had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600" smtClean="0">
                <a:solidFill>
                  <a:srgbClr val="FFC081"/>
                </a:solidFill>
              </a:rPr>
              <a:t>now turned into a nervous shuffle. There was a momentary silence.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600" smtClean="0">
              <a:solidFill>
                <a:srgbClr val="FFC08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600" smtClean="0">
                <a:solidFill>
                  <a:srgbClr val="FFC081"/>
                </a:solidFill>
              </a:rPr>
              <a:t>‘We’ve got company!’ the captain informed his troops.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altLang="en-US" sz="1600" smtClean="0">
              <a:solidFill>
                <a:srgbClr val="6633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altLang="en-US" sz="1400" smtClean="0">
              <a:solidFill>
                <a:srgbClr val="663300"/>
              </a:solidFill>
            </a:endParaRPr>
          </a:p>
        </p:txBody>
      </p:sp>
      <p:sp>
        <p:nvSpPr>
          <p:cNvPr id="19459" name="AutoShape 4"/>
          <p:cNvSpPr>
            <a:spLocks noChangeArrowheads="1"/>
          </p:cNvSpPr>
          <p:nvPr/>
        </p:nvSpPr>
        <p:spPr bwMode="auto">
          <a:xfrm flipV="1">
            <a:off x="395288" y="260350"/>
            <a:ext cx="8353425" cy="1223963"/>
          </a:xfrm>
          <a:prstGeom prst="roundRect">
            <a:avLst>
              <a:gd name="adj" fmla="val 16667"/>
            </a:avLst>
          </a:prstGeom>
          <a:solidFill>
            <a:srgbClr val="FFC081">
              <a:alpha val="14902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468313" y="260350"/>
            <a:ext cx="82819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C081"/>
                </a:solidFill>
              </a:rPr>
              <a:t>Thud!</a:t>
            </a:r>
          </a:p>
          <a:p>
            <a:pPr eaLnBrk="1" hangingPunct="1"/>
            <a:r>
              <a:rPr lang="en-GB" altLang="en-US">
                <a:solidFill>
                  <a:srgbClr val="FFC081"/>
                </a:solidFill>
              </a:rPr>
              <a:t>‘What was that?’       </a:t>
            </a:r>
          </a:p>
          <a:p>
            <a:pPr eaLnBrk="1" hangingPunct="1"/>
            <a:r>
              <a:rPr lang="en-GB" altLang="en-US">
                <a:solidFill>
                  <a:srgbClr val="FFC081"/>
                </a:solidFill>
              </a:rPr>
              <a:t>Thud! Thud! Bang!</a:t>
            </a:r>
          </a:p>
          <a:p>
            <a:pPr eaLnBrk="1" hangingPunct="1"/>
            <a:r>
              <a:rPr lang="en-GB" altLang="en-US">
                <a:solidFill>
                  <a:srgbClr val="FFC081"/>
                </a:solidFill>
              </a:rPr>
              <a:t>‘I don’t like the sound of that!’</a:t>
            </a:r>
            <a:endParaRPr lang="en-GB" altLang="en-US"/>
          </a:p>
        </p:txBody>
      </p:sp>
      <p:sp>
        <p:nvSpPr>
          <p:cNvPr id="19461" name="AutoShape 8"/>
          <p:cNvSpPr>
            <a:spLocks noChangeArrowheads="1"/>
          </p:cNvSpPr>
          <p:nvPr/>
        </p:nvSpPr>
        <p:spPr bwMode="auto">
          <a:xfrm flipV="1">
            <a:off x="395288" y="5229225"/>
            <a:ext cx="8353425" cy="1439863"/>
          </a:xfrm>
          <a:prstGeom prst="roundRect">
            <a:avLst>
              <a:gd name="adj" fmla="val 16667"/>
            </a:avLst>
          </a:prstGeom>
          <a:solidFill>
            <a:srgbClr val="FFC081">
              <a:alpha val="14902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2" name="AutoShape 9" descr="page 22, 23"/>
          <p:cNvSpPr>
            <a:spLocks noChangeArrowheads="1"/>
          </p:cNvSpPr>
          <p:nvPr/>
        </p:nvSpPr>
        <p:spPr bwMode="auto">
          <a:xfrm>
            <a:off x="395288" y="1628775"/>
            <a:ext cx="8353425" cy="3455988"/>
          </a:xfrm>
          <a:prstGeom prst="roundRect">
            <a:avLst>
              <a:gd name="adj" fmla="val 5898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15827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And then, without warning, the battle commenced.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The ‘Skeletons’ had risen up and were now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shouting themselves hoarse amid the echoes and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darkness. The Salvationists sprang into action.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They never hesitated. </a:t>
            </a:r>
          </a:p>
        </p:txBody>
      </p:sp>
      <p:sp>
        <p:nvSpPr>
          <p:cNvPr id="20483" name="AutoShape 4" descr="page 24, 25"/>
          <p:cNvSpPr>
            <a:spLocks noChangeArrowheads="1"/>
          </p:cNvSpPr>
          <p:nvPr/>
        </p:nvSpPr>
        <p:spPr bwMode="auto">
          <a:xfrm>
            <a:off x="395288" y="2852738"/>
            <a:ext cx="8424862" cy="3671887"/>
          </a:xfrm>
          <a:prstGeom prst="roundRect">
            <a:avLst>
              <a:gd name="adj" fmla="val 7912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 flipV="1">
            <a:off x="395288" y="188913"/>
            <a:ext cx="8424862" cy="2519362"/>
          </a:xfrm>
          <a:prstGeom prst="roundRect">
            <a:avLst>
              <a:gd name="adj" fmla="val 10204"/>
            </a:avLst>
          </a:prstGeom>
          <a:solidFill>
            <a:srgbClr val="FFC081">
              <a:alpha val="14902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76250"/>
            <a:ext cx="3035300" cy="5649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Once upon a time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there was 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Salvation Army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flag. The flag was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torn at the edges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and its faded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colours were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marked with filth.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Its pole was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battered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scraped 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worn.</a:t>
            </a:r>
            <a:r>
              <a:rPr lang="en-GB" altLang="en-US" sz="2400" smtClean="0"/>
              <a:t> 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851275" y="549275"/>
            <a:ext cx="4608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6" name="AutoShape 10"/>
          <p:cNvSpPr>
            <a:spLocks noChangeArrowheads="1"/>
          </p:cNvSpPr>
          <p:nvPr/>
        </p:nvSpPr>
        <p:spPr bwMode="auto">
          <a:xfrm>
            <a:off x="323850" y="476250"/>
            <a:ext cx="3168650" cy="5905500"/>
          </a:xfrm>
          <a:prstGeom prst="roundRect">
            <a:avLst>
              <a:gd name="adj" fmla="val 6361"/>
            </a:avLst>
          </a:prstGeom>
          <a:solidFill>
            <a:srgbClr val="FFC081">
              <a:alpha val="14902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6000">
              <a:solidFill>
                <a:srgbClr val="FFC081"/>
              </a:solidFill>
            </a:endParaRPr>
          </a:p>
        </p:txBody>
      </p:sp>
      <p:sp>
        <p:nvSpPr>
          <p:cNvPr id="3077" name="AutoShape 12" descr="page 3"/>
          <p:cNvSpPr>
            <a:spLocks noChangeArrowheads="1"/>
          </p:cNvSpPr>
          <p:nvPr/>
        </p:nvSpPr>
        <p:spPr bwMode="auto">
          <a:xfrm>
            <a:off x="3635375" y="404813"/>
            <a:ext cx="5040313" cy="5976937"/>
          </a:xfrm>
          <a:prstGeom prst="roundRect">
            <a:avLst>
              <a:gd name="adj" fmla="val 6301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2016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200" smtClean="0">
                <a:solidFill>
                  <a:srgbClr val="FFC081"/>
                </a:solidFill>
              </a:rPr>
              <a:t>The taunts of the ‘Skeletons’ grew louder and, as one, the band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200" smtClean="0">
                <a:solidFill>
                  <a:srgbClr val="FFC081"/>
                </a:solidFill>
              </a:rPr>
              <a:t>of Salvationists retaliated with a rousing chorus of ‘Glory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200" smtClean="0">
                <a:solidFill>
                  <a:srgbClr val="FFC081"/>
                </a:solidFill>
              </a:rPr>
              <a:t>Hallelujah’. Their spirit would not be broken. As they emerged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200" smtClean="0">
                <a:solidFill>
                  <a:srgbClr val="FFC081"/>
                </a:solidFill>
              </a:rPr>
              <a:t>from the tunnel their voices drowned out the jeers or chants that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200" smtClean="0">
                <a:solidFill>
                  <a:srgbClr val="FFC081"/>
                </a:solidFill>
              </a:rPr>
              <a:t>had bothered them earlier. But one voice could be heard above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200" smtClean="0">
                <a:solidFill>
                  <a:srgbClr val="FFC081"/>
                </a:solidFill>
              </a:rPr>
              <a:t>them all and this voice wasn’t singing.</a:t>
            </a:r>
          </a:p>
        </p:txBody>
      </p:sp>
      <p:sp>
        <p:nvSpPr>
          <p:cNvPr id="21507" name="AutoShape 4" descr="page 26, 27"/>
          <p:cNvSpPr>
            <a:spLocks noChangeArrowheads="1"/>
          </p:cNvSpPr>
          <p:nvPr/>
        </p:nvSpPr>
        <p:spPr bwMode="auto">
          <a:xfrm>
            <a:off x="395288" y="2781300"/>
            <a:ext cx="8424862" cy="3671888"/>
          </a:xfrm>
          <a:prstGeom prst="roundRect">
            <a:avLst>
              <a:gd name="adj" fmla="val 7954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 flipV="1">
            <a:off x="323850" y="260350"/>
            <a:ext cx="8424863" cy="2376488"/>
          </a:xfrm>
          <a:prstGeom prst="roundRect">
            <a:avLst>
              <a:gd name="adj" fmla="val 10204"/>
            </a:avLst>
          </a:prstGeom>
          <a:solidFill>
            <a:srgbClr val="FFC081">
              <a:alpha val="14902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3800" y="476250"/>
            <a:ext cx="3816350" cy="5649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Where’s the flag?’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smtClean="0">
              <a:solidFill>
                <a:srgbClr val="FFC08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It was the strained voice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of Alf, the flag-carrier.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smtClean="0">
              <a:solidFill>
                <a:srgbClr val="FFC08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‘Speak up, friend, we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can’t hear you.’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smtClean="0">
              <a:solidFill>
                <a:srgbClr val="FFC08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‘The flag - it’s gone!’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smtClean="0">
              <a:solidFill>
                <a:srgbClr val="FFC08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At the sound of Alf’s voice,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the rousing chorus halted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and died down until there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was a hushed silence.</a:t>
            </a:r>
          </a:p>
        </p:txBody>
      </p:sp>
      <p:sp>
        <p:nvSpPr>
          <p:cNvPr id="22531" name="AutoShape 4" descr="page 28"/>
          <p:cNvSpPr>
            <a:spLocks noChangeArrowheads="1"/>
          </p:cNvSpPr>
          <p:nvPr/>
        </p:nvSpPr>
        <p:spPr bwMode="auto">
          <a:xfrm>
            <a:off x="395288" y="260350"/>
            <a:ext cx="4464050" cy="6192838"/>
          </a:xfrm>
          <a:prstGeom prst="roundRect">
            <a:avLst>
              <a:gd name="adj" fmla="val 7894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2" name="AutoShape 5"/>
          <p:cNvSpPr>
            <a:spLocks noChangeArrowheads="1"/>
          </p:cNvSpPr>
          <p:nvPr/>
        </p:nvSpPr>
        <p:spPr bwMode="auto">
          <a:xfrm flipV="1">
            <a:off x="5003800" y="260350"/>
            <a:ext cx="3816350" cy="6192838"/>
          </a:xfrm>
          <a:prstGeom prst="roundRect">
            <a:avLst>
              <a:gd name="adj" fmla="val 7199"/>
            </a:avLst>
          </a:prstGeom>
          <a:solidFill>
            <a:srgbClr val="FFC081">
              <a:alpha val="14902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3598862" cy="5975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The captain roused 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the stunned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Salvationists. </a:t>
            </a:r>
          </a:p>
          <a:p>
            <a:pPr eaLnBrk="1" hangingPunct="1">
              <a:buFontTx/>
              <a:buNone/>
            </a:pPr>
            <a:endParaRPr lang="en-GB" altLang="en-US" sz="2800" smtClean="0">
              <a:solidFill>
                <a:srgbClr val="FFC081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‘Never mind,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comrades,’ he 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shouted, ‘they can’t 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take our salvation. 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Sing up!  Sing up!’</a:t>
            </a:r>
          </a:p>
          <a:p>
            <a:pPr eaLnBrk="1" hangingPunct="1">
              <a:buFontTx/>
              <a:buNone/>
            </a:pPr>
            <a:endParaRPr lang="en-GB" altLang="en-US" sz="2800" smtClean="0">
              <a:solidFill>
                <a:srgbClr val="FFC081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And so they did.</a:t>
            </a:r>
          </a:p>
        </p:txBody>
      </p:sp>
      <p:sp>
        <p:nvSpPr>
          <p:cNvPr id="23555" name="AutoShape 4" descr="page 29"/>
          <p:cNvSpPr>
            <a:spLocks noChangeArrowheads="1"/>
          </p:cNvSpPr>
          <p:nvPr/>
        </p:nvSpPr>
        <p:spPr bwMode="auto">
          <a:xfrm>
            <a:off x="4427538" y="333375"/>
            <a:ext cx="4392612" cy="6264275"/>
          </a:xfrm>
          <a:prstGeom prst="roundRect">
            <a:avLst>
              <a:gd name="adj" fmla="val 7769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6" name="AutoShape 6"/>
          <p:cNvSpPr>
            <a:spLocks noChangeArrowheads="1"/>
          </p:cNvSpPr>
          <p:nvPr/>
        </p:nvSpPr>
        <p:spPr bwMode="auto">
          <a:xfrm flipV="1">
            <a:off x="395288" y="333375"/>
            <a:ext cx="3816350" cy="6192838"/>
          </a:xfrm>
          <a:prstGeom prst="roundRect">
            <a:avLst>
              <a:gd name="adj" fmla="val 7199"/>
            </a:avLst>
          </a:prstGeom>
          <a:solidFill>
            <a:srgbClr val="FFC081">
              <a:alpha val="14902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3251200" cy="5721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It was a saddened 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group who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marched down the 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hill back to their 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hall. </a:t>
            </a:r>
          </a:p>
          <a:p>
            <a:pPr eaLnBrk="1" hangingPunct="1"/>
            <a:endParaRPr lang="en-GB" altLang="en-US" sz="2800" smtClean="0">
              <a:solidFill>
                <a:srgbClr val="FFC081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‘The flag’s gone!’ 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was the cry as 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they climbed the 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steps to the hall for 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their meeting.</a:t>
            </a:r>
          </a:p>
        </p:txBody>
      </p:sp>
      <p:sp>
        <p:nvSpPr>
          <p:cNvPr id="24579" name="AutoShape 4" descr="page 30"/>
          <p:cNvSpPr>
            <a:spLocks noChangeArrowheads="1"/>
          </p:cNvSpPr>
          <p:nvPr/>
        </p:nvSpPr>
        <p:spPr bwMode="auto">
          <a:xfrm>
            <a:off x="3779838" y="333375"/>
            <a:ext cx="5040312" cy="6191250"/>
          </a:xfrm>
          <a:prstGeom prst="roundRect">
            <a:avLst>
              <a:gd name="adj" fmla="val 5134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AutoShape 5"/>
          <p:cNvSpPr>
            <a:spLocks noChangeArrowheads="1"/>
          </p:cNvSpPr>
          <p:nvPr/>
        </p:nvSpPr>
        <p:spPr bwMode="auto">
          <a:xfrm flipV="1">
            <a:off x="395288" y="333375"/>
            <a:ext cx="3240087" cy="6192838"/>
          </a:xfrm>
          <a:prstGeom prst="roundRect">
            <a:avLst>
              <a:gd name="adj" fmla="val 7199"/>
            </a:avLst>
          </a:prstGeom>
          <a:solidFill>
            <a:srgbClr val="FFC081">
              <a:alpha val="14902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363" y="404813"/>
            <a:ext cx="3754437" cy="5721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FFC081"/>
                </a:solidFill>
              </a:rPr>
              <a:t>But it hadn’t. 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FFC081"/>
                </a:solidFill>
              </a:rPr>
              <a:t>Sensing that the 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FFC081"/>
                </a:solidFill>
              </a:rPr>
              <a:t>‘Skeletons’ would 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FFC081"/>
                </a:solidFill>
              </a:rPr>
              <a:t>make an attempt to 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FFC081"/>
                </a:solidFill>
              </a:rPr>
              <a:t>seize the dear old 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FFC081"/>
                </a:solidFill>
              </a:rPr>
              <a:t>flag, Frankie had 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FFC081"/>
                </a:solidFill>
              </a:rPr>
              <a:t>pushed his way  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FFC081"/>
                </a:solidFill>
              </a:rPr>
              <a:t>amidst the body of 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FFC081"/>
                </a:solidFill>
              </a:rPr>
              <a:t>attackers. </a:t>
            </a:r>
          </a:p>
        </p:txBody>
      </p:sp>
      <p:sp>
        <p:nvSpPr>
          <p:cNvPr id="25603" name="AutoShape 4" descr="page 31"/>
          <p:cNvSpPr>
            <a:spLocks noChangeArrowheads="1"/>
          </p:cNvSpPr>
          <p:nvPr/>
        </p:nvSpPr>
        <p:spPr bwMode="auto">
          <a:xfrm>
            <a:off x="468313" y="260350"/>
            <a:ext cx="4175125" cy="6192838"/>
          </a:xfrm>
          <a:prstGeom prst="roundRect">
            <a:avLst>
              <a:gd name="adj" fmla="val 7644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4" name="AutoShape 5"/>
          <p:cNvSpPr>
            <a:spLocks noChangeArrowheads="1"/>
          </p:cNvSpPr>
          <p:nvPr/>
        </p:nvSpPr>
        <p:spPr bwMode="auto">
          <a:xfrm flipV="1">
            <a:off x="4859338" y="260350"/>
            <a:ext cx="4033837" cy="6192838"/>
          </a:xfrm>
          <a:prstGeom prst="roundRect">
            <a:avLst>
              <a:gd name="adj" fmla="val 7199"/>
            </a:avLst>
          </a:prstGeom>
          <a:solidFill>
            <a:srgbClr val="FFC081">
              <a:alpha val="14902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3683000" cy="5721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In the gloom the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‘Skeletons’ had not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recognised him and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assumed he was one of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them.  Frankie had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slipped the flag off its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pole. He had torn it a bit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more in doing so but,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rolling it into a scarf, he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had wrapped it around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his waist and trailed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along in the wake of the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procession. Too wheezy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to sing or keep up with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the crowd, Frankie had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come along to the hall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down a side path.</a:t>
            </a:r>
          </a:p>
        </p:txBody>
      </p:sp>
      <p:sp>
        <p:nvSpPr>
          <p:cNvPr id="26627" name="AutoShape 4"/>
          <p:cNvSpPr>
            <a:spLocks noChangeArrowheads="1"/>
          </p:cNvSpPr>
          <p:nvPr/>
        </p:nvSpPr>
        <p:spPr bwMode="auto">
          <a:xfrm flipV="1">
            <a:off x="323850" y="260350"/>
            <a:ext cx="3600450" cy="6408738"/>
          </a:xfrm>
          <a:prstGeom prst="roundRect">
            <a:avLst>
              <a:gd name="adj" fmla="val 7199"/>
            </a:avLst>
          </a:prstGeom>
          <a:solidFill>
            <a:srgbClr val="FFC081">
              <a:alpha val="14902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8" name="AutoShape 5" descr="page 32"/>
          <p:cNvSpPr>
            <a:spLocks noChangeArrowheads="1"/>
          </p:cNvSpPr>
          <p:nvPr/>
        </p:nvSpPr>
        <p:spPr bwMode="auto">
          <a:xfrm>
            <a:off x="4140200" y="260350"/>
            <a:ext cx="4752975" cy="6408738"/>
          </a:xfrm>
          <a:prstGeom prst="roundRect">
            <a:avLst>
              <a:gd name="adj" fmla="val 538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163" y="476250"/>
            <a:ext cx="3322637" cy="5649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As the gloomy soldiers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filed into the hall,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Frankie appeared,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panting and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exhausted, waving the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colours from the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platform. How those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soldiers shouted, and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how the drummer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thumped and the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trumpets blared! And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how the captain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grinned to see his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dedicated soldier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fighting for the flag.</a:t>
            </a:r>
          </a:p>
        </p:txBody>
      </p:sp>
      <p:sp>
        <p:nvSpPr>
          <p:cNvPr id="27651" name="AutoShape 4" descr="page 33"/>
          <p:cNvSpPr>
            <a:spLocks noChangeArrowheads="1"/>
          </p:cNvSpPr>
          <p:nvPr/>
        </p:nvSpPr>
        <p:spPr bwMode="auto">
          <a:xfrm>
            <a:off x="395288" y="260350"/>
            <a:ext cx="4752975" cy="6048375"/>
          </a:xfrm>
          <a:prstGeom prst="roundRect">
            <a:avLst>
              <a:gd name="adj" fmla="val 6579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2" name="AutoShape 5"/>
          <p:cNvSpPr>
            <a:spLocks noChangeArrowheads="1"/>
          </p:cNvSpPr>
          <p:nvPr/>
        </p:nvSpPr>
        <p:spPr bwMode="auto">
          <a:xfrm flipV="1">
            <a:off x="5292725" y="260350"/>
            <a:ext cx="3600450" cy="6048375"/>
          </a:xfrm>
          <a:prstGeom prst="roundRect">
            <a:avLst>
              <a:gd name="adj" fmla="val 7199"/>
            </a:avLst>
          </a:prstGeom>
          <a:solidFill>
            <a:srgbClr val="FFC081">
              <a:alpha val="14902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3754438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Soon after, a new flag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was presented to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corps. A ceremony was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performed and the flag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displayed proudly on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platform. But the new flag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did not inspire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affection of those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Salvationists as did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first, old, torn, faded, filth-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marked flag. It hung by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the side of the platform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for years, a relic of those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glorious days.</a:t>
            </a:r>
          </a:p>
        </p:txBody>
      </p:sp>
      <p:sp>
        <p:nvSpPr>
          <p:cNvPr id="28675" name="AutoShape 4" descr="page 34"/>
          <p:cNvSpPr>
            <a:spLocks noChangeArrowheads="1"/>
          </p:cNvSpPr>
          <p:nvPr/>
        </p:nvSpPr>
        <p:spPr bwMode="auto">
          <a:xfrm>
            <a:off x="4140200" y="404813"/>
            <a:ext cx="4752975" cy="6192837"/>
          </a:xfrm>
          <a:prstGeom prst="roundRect">
            <a:avLst>
              <a:gd name="adj" fmla="val 5676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6" name="AutoShape 5"/>
          <p:cNvSpPr>
            <a:spLocks noChangeArrowheads="1"/>
          </p:cNvSpPr>
          <p:nvPr/>
        </p:nvSpPr>
        <p:spPr bwMode="auto">
          <a:xfrm flipV="1">
            <a:off x="395288" y="404813"/>
            <a:ext cx="3671887" cy="6192837"/>
          </a:xfrm>
          <a:prstGeom prst="roundRect">
            <a:avLst>
              <a:gd name="adj" fmla="val 7199"/>
            </a:avLst>
          </a:prstGeom>
          <a:solidFill>
            <a:srgbClr val="FFC081">
              <a:alpha val="14902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91512" cy="56880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4400" smtClean="0">
                <a:solidFill>
                  <a:srgbClr val="FFC081"/>
                </a:solidFill>
              </a:rPr>
              <a:t>The flag had seen many faces; </a:t>
            </a:r>
          </a:p>
          <a:p>
            <a:pPr eaLnBrk="1" hangingPunct="1">
              <a:buFontTx/>
              <a:buNone/>
            </a:pPr>
            <a:r>
              <a:rPr lang="en-GB" altLang="en-US" sz="4400" smtClean="0">
                <a:solidFill>
                  <a:srgbClr val="FFC081"/>
                </a:solidFill>
              </a:rPr>
              <a:t>the grimace of an enemy as well </a:t>
            </a:r>
          </a:p>
          <a:p>
            <a:pPr eaLnBrk="1" hangingPunct="1">
              <a:buFontTx/>
              <a:buNone/>
            </a:pPr>
            <a:r>
              <a:rPr lang="en-GB" altLang="en-US" sz="4400" smtClean="0">
                <a:solidFill>
                  <a:srgbClr val="FFC081"/>
                </a:solidFill>
              </a:rPr>
              <a:t>as smiles of joy and elation from </a:t>
            </a:r>
          </a:p>
          <a:p>
            <a:pPr eaLnBrk="1" hangingPunct="1">
              <a:buFontTx/>
              <a:buNone/>
            </a:pPr>
            <a:r>
              <a:rPr lang="en-GB" altLang="en-US" sz="4400" smtClean="0">
                <a:solidFill>
                  <a:srgbClr val="FFC081"/>
                </a:solidFill>
              </a:rPr>
              <a:t>passers-by. </a:t>
            </a:r>
          </a:p>
          <a:p>
            <a:pPr eaLnBrk="1" hangingPunct="1">
              <a:buFontTx/>
              <a:buNone/>
            </a:pPr>
            <a:endParaRPr lang="en-GB" altLang="en-US" sz="4400" smtClean="0">
              <a:solidFill>
                <a:srgbClr val="FFC081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4400" smtClean="0">
                <a:solidFill>
                  <a:srgbClr val="FFC081"/>
                </a:solidFill>
              </a:rPr>
              <a:t>This flag had a story to tell. </a:t>
            </a:r>
          </a:p>
        </p:txBody>
      </p:sp>
      <p:sp>
        <p:nvSpPr>
          <p:cNvPr id="4099" name="AutoShape 6"/>
          <p:cNvSpPr>
            <a:spLocks noChangeArrowheads="1"/>
          </p:cNvSpPr>
          <p:nvPr/>
        </p:nvSpPr>
        <p:spPr bwMode="auto">
          <a:xfrm>
            <a:off x="323850" y="333375"/>
            <a:ext cx="8424863" cy="5832475"/>
          </a:xfrm>
          <a:prstGeom prst="roundRect">
            <a:avLst>
              <a:gd name="adj" fmla="val 6361"/>
            </a:avLst>
          </a:prstGeom>
          <a:solidFill>
            <a:srgbClr val="FFC081">
              <a:alpha val="14902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6000">
              <a:solidFill>
                <a:srgbClr val="FFC08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172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As soon as Frankie Filbert saw the flag he knew he had 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important job to do. He knew, there and then, that he must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be the one to carry the Salvation Army flag at the head of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the march next Sunday.</a:t>
            </a:r>
          </a:p>
        </p:txBody>
      </p:sp>
      <p:sp>
        <p:nvSpPr>
          <p:cNvPr id="5123" name="AutoShape 5" descr="page 4, 5"/>
          <p:cNvSpPr>
            <a:spLocks noChangeArrowheads="1"/>
          </p:cNvSpPr>
          <p:nvPr/>
        </p:nvSpPr>
        <p:spPr bwMode="auto">
          <a:xfrm>
            <a:off x="323850" y="2420938"/>
            <a:ext cx="8424863" cy="4103687"/>
          </a:xfrm>
          <a:prstGeom prst="roundRect">
            <a:avLst>
              <a:gd name="adj" fmla="val 6074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4" name="AutoShape 6"/>
          <p:cNvSpPr>
            <a:spLocks noChangeArrowheads="1"/>
          </p:cNvSpPr>
          <p:nvPr/>
        </p:nvSpPr>
        <p:spPr bwMode="auto">
          <a:xfrm>
            <a:off x="323850" y="333375"/>
            <a:ext cx="8424863" cy="1943100"/>
          </a:xfrm>
          <a:prstGeom prst="roundRect">
            <a:avLst>
              <a:gd name="adj" fmla="val 6361"/>
            </a:avLst>
          </a:prstGeom>
          <a:solidFill>
            <a:srgbClr val="FFC081">
              <a:alpha val="14902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6000">
              <a:solidFill>
                <a:srgbClr val="FFC08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Frankie had listened intently to the captain who 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had presented the flag in the evening meeting. He 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had explained what each of the colours of the flag 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represented. </a:t>
            </a:r>
          </a:p>
          <a:p>
            <a:pPr eaLnBrk="1" hangingPunct="1">
              <a:buFontTx/>
              <a:buNone/>
            </a:pPr>
            <a:endParaRPr lang="en-GB" altLang="en-US" sz="2800" smtClean="0">
              <a:solidFill>
                <a:srgbClr val="FFC081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Frankie heard how the red part of the flag 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represented the blood of Jesus. It reminded 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Frankie of how Jesus had died on a cross. Frankie 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believed that Jesus had died so that he could be 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forgiven for all the bad things he had done in the 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C081"/>
                </a:solidFill>
              </a:rPr>
              <a:t>past. </a:t>
            </a:r>
          </a:p>
        </p:txBody>
      </p:sp>
      <p:sp>
        <p:nvSpPr>
          <p:cNvPr id="6147" name="AutoShape 4"/>
          <p:cNvSpPr>
            <a:spLocks noChangeArrowheads="1"/>
          </p:cNvSpPr>
          <p:nvPr/>
        </p:nvSpPr>
        <p:spPr bwMode="auto">
          <a:xfrm>
            <a:off x="323850" y="333375"/>
            <a:ext cx="8424863" cy="6119813"/>
          </a:xfrm>
          <a:prstGeom prst="roundRect">
            <a:avLst>
              <a:gd name="adj" fmla="val 6361"/>
            </a:avLst>
          </a:prstGeom>
          <a:solidFill>
            <a:srgbClr val="FFC081">
              <a:alpha val="14902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6000">
              <a:solidFill>
                <a:srgbClr val="FFC08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063" y="620713"/>
            <a:ext cx="3106737" cy="5505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600" smtClean="0">
                <a:solidFill>
                  <a:srgbClr val="FFC081"/>
                </a:solidFill>
              </a:rPr>
              <a:t>After the meeting,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600" smtClean="0">
                <a:solidFill>
                  <a:srgbClr val="FFC081"/>
                </a:solidFill>
              </a:rPr>
              <a:t>Frankie was filled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600" smtClean="0">
                <a:solidFill>
                  <a:srgbClr val="FFC081"/>
                </a:solidFill>
              </a:rPr>
              <a:t>with enthusiasm.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600" smtClean="0">
                <a:solidFill>
                  <a:srgbClr val="FFC081"/>
                </a:solidFill>
              </a:rPr>
              <a:t>He rushed down to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600" smtClean="0">
                <a:solidFill>
                  <a:srgbClr val="FFC081"/>
                </a:solidFill>
              </a:rPr>
              <a:t>the front of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600" smtClean="0">
                <a:solidFill>
                  <a:srgbClr val="FFC081"/>
                </a:solidFill>
              </a:rPr>
              <a:t>meeting hall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600" smtClean="0">
                <a:solidFill>
                  <a:srgbClr val="FFC081"/>
                </a:solidFill>
              </a:rPr>
              <a:t>hovered around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600" smtClean="0">
                <a:solidFill>
                  <a:srgbClr val="FFC081"/>
                </a:solidFill>
              </a:rPr>
              <a:t>captain. He had to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600" smtClean="0">
                <a:solidFill>
                  <a:srgbClr val="FFC081"/>
                </a:solidFill>
              </a:rPr>
              <a:t>ask him about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600" smtClean="0">
                <a:solidFill>
                  <a:srgbClr val="FFC081"/>
                </a:solidFill>
              </a:rPr>
              <a:t>carrying the flag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600" smtClean="0">
                <a:solidFill>
                  <a:srgbClr val="FFC081"/>
                </a:solidFill>
              </a:rPr>
              <a:t>straight away.</a:t>
            </a:r>
            <a:r>
              <a:rPr lang="en-GB" altLang="en-US" sz="2600" smtClean="0"/>
              <a:t> </a:t>
            </a:r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5580063" y="404813"/>
            <a:ext cx="3168650" cy="6048375"/>
          </a:xfrm>
          <a:prstGeom prst="roundRect">
            <a:avLst>
              <a:gd name="adj" fmla="val 6361"/>
            </a:avLst>
          </a:prstGeom>
          <a:solidFill>
            <a:srgbClr val="FFC081">
              <a:alpha val="14902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6000">
              <a:solidFill>
                <a:srgbClr val="FFC081"/>
              </a:solidFill>
            </a:endParaRPr>
          </a:p>
        </p:txBody>
      </p:sp>
      <p:sp>
        <p:nvSpPr>
          <p:cNvPr id="7172" name="AutoShape 5" descr="page 7"/>
          <p:cNvSpPr>
            <a:spLocks noChangeArrowheads="1"/>
          </p:cNvSpPr>
          <p:nvPr/>
        </p:nvSpPr>
        <p:spPr bwMode="auto">
          <a:xfrm>
            <a:off x="395288" y="404813"/>
            <a:ext cx="4968875" cy="6048375"/>
          </a:xfrm>
          <a:prstGeom prst="roundRect">
            <a:avLst>
              <a:gd name="adj" fmla="val 5653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3609975" cy="59039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The captain hesitated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while he picked the right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words to let Frankie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down gently.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smtClean="0">
              <a:solidFill>
                <a:srgbClr val="FFC08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‘Mmmm. Well, you know,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Frankie, we’d love you to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carry the flag for us but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I’m rather worried about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your wheeziness. It’s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been so troublesome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lately and you’re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getting any younger.’</a:t>
            </a:r>
          </a:p>
        </p:txBody>
      </p:sp>
      <p:sp>
        <p:nvSpPr>
          <p:cNvPr id="8195" name="AutoShape 4" descr="page 8"/>
          <p:cNvSpPr>
            <a:spLocks noChangeArrowheads="1"/>
          </p:cNvSpPr>
          <p:nvPr/>
        </p:nvSpPr>
        <p:spPr bwMode="auto">
          <a:xfrm>
            <a:off x="4284663" y="333375"/>
            <a:ext cx="4464050" cy="6048375"/>
          </a:xfrm>
          <a:prstGeom prst="roundRect">
            <a:avLst>
              <a:gd name="adj" fmla="val 6616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auto">
          <a:xfrm>
            <a:off x="250825" y="333375"/>
            <a:ext cx="3816350" cy="6048375"/>
          </a:xfrm>
          <a:prstGeom prst="roundRect">
            <a:avLst>
              <a:gd name="adj" fmla="val 6361"/>
            </a:avLst>
          </a:prstGeom>
          <a:solidFill>
            <a:srgbClr val="FFC081">
              <a:alpha val="14902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6000">
              <a:solidFill>
                <a:srgbClr val="FFC08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100" smtClean="0">
                <a:solidFill>
                  <a:srgbClr val="FFC081"/>
                </a:solidFill>
              </a:rPr>
              <a:t>B-b-but I don’t understand.’ Frankie was visibly upset. ‘I could do it,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100" smtClean="0">
                <a:solidFill>
                  <a:srgbClr val="FFC081"/>
                </a:solidFill>
              </a:rPr>
              <a:t>Captain. The flag means everything to me. Just give me a chance.’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100" smtClean="0">
              <a:solidFill>
                <a:srgbClr val="FFC08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100" smtClean="0">
                <a:solidFill>
                  <a:srgbClr val="FFC081"/>
                </a:solidFill>
              </a:rPr>
              <a:t>‘Of course, Frankie. Believe me, you are one of my most dedicated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100" smtClean="0">
                <a:solidFill>
                  <a:srgbClr val="FFC081"/>
                </a:solidFill>
              </a:rPr>
              <a:t>soldiers. But it’s getting dangerous out there. The Skeleton Army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100" smtClean="0">
                <a:solidFill>
                  <a:srgbClr val="FFC081"/>
                </a:solidFill>
              </a:rPr>
              <a:t>seems to want some sort of battle and I’m not willing to put you in the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100" smtClean="0">
                <a:solidFill>
                  <a:srgbClr val="FFC081"/>
                </a:solidFill>
              </a:rPr>
              <a:t>middle of it all.’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100" smtClean="0">
              <a:solidFill>
                <a:srgbClr val="FFC08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100" smtClean="0">
                <a:solidFill>
                  <a:srgbClr val="FFC081"/>
                </a:solidFill>
              </a:rPr>
              <a:t>‘Fit for nothing now. Too old to even carry a flag, eh?’ Frankie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100" smtClean="0">
                <a:solidFill>
                  <a:srgbClr val="FFC081"/>
                </a:solidFill>
              </a:rPr>
              <a:t>mumbled as he trudged off.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100" smtClean="0">
              <a:solidFill>
                <a:srgbClr val="FFC08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100" smtClean="0">
                <a:solidFill>
                  <a:srgbClr val="FFC081"/>
                </a:solidFill>
              </a:rPr>
              <a:t>Frankie’s wife, May, thought that the captain might respond in this way.</a:t>
            </a:r>
          </a:p>
          <a:p>
            <a:pPr eaLnBrk="1" hangingPunct="1">
              <a:lnSpc>
                <a:spcPct val="80000"/>
              </a:lnSpc>
            </a:pPr>
            <a:endParaRPr lang="en-GB" altLang="en-US" sz="2100" smtClean="0">
              <a:solidFill>
                <a:srgbClr val="FFC08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100" smtClean="0">
                <a:solidFill>
                  <a:srgbClr val="FFC081"/>
                </a:solidFill>
              </a:rPr>
              <a:t>‘Don’t worry, dear.  I’m sure there are other ways you can help the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100" smtClean="0">
                <a:solidFill>
                  <a:srgbClr val="FFC081"/>
                </a:solidFill>
              </a:rPr>
              <a:t>captain.’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100" smtClean="0">
              <a:solidFill>
                <a:srgbClr val="FFC08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100" smtClean="0">
                <a:solidFill>
                  <a:srgbClr val="FFC081"/>
                </a:solidFill>
              </a:rPr>
              <a:t>Doubt rose in her voice.</a:t>
            </a:r>
          </a:p>
        </p:txBody>
      </p:sp>
      <p:sp>
        <p:nvSpPr>
          <p:cNvPr id="9219" name="AutoShape 4"/>
          <p:cNvSpPr>
            <a:spLocks noChangeArrowheads="1"/>
          </p:cNvSpPr>
          <p:nvPr/>
        </p:nvSpPr>
        <p:spPr bwMode="auto">
          <a:xfrm>
            <a:off x="250825" y="260350"/>
            <a:ext cx="8424863" cy="6264275"/>
          </a:xfrm>
          <a:prstGeom prst="roundRect">
            <a:avLst>
              <a:gd name="adj" fmla="val 5667"/>
            </a:avLst>
          </a:prstGeom>
          <a:solidFill>
            <a:srgbClr val="FFC081">
              <a:alpha val="14902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6000">
              <a:solidFill>
                <a:srgbClr val="FFC08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5600" y="549275"/>
            <a:ext cx="3251200" cy="5576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Unlike Frankie,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captain knew that next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week’s march would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be tough. He’d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already had trouble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from the Skeleton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Army – two of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windows in the hall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had had to be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boarded up because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of the shrieking mobs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that had been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solidFill>
                  <a:srgbClr val="FFC081"/>
                </a:solidFill>
              </a:rPr>
              <a:t>throwing stones.</a:t>
            </a:r>
            <a:r>
              <a:rPr lang="en-GB" altLang="en-US" sz="2400" smtClean="0"/>
              <a:t> </a:t>
            </a:r>
          </a:p>
        </p:txBody>
      </p:sp>
      <p:sp>
        <p:nvSpPr>
          <p:cNvPr id="10243" name="AutoShape 4" descr="page 10"/>
          <p:cNvSpPr>
            <a:spLocks noChangeArrowheads="1"/>
          </p:cNvSpPr>
          <p:nvPr/>
        </p:nvSpPr>
        <p:spPr bwMode="auto">
          <a:xfrm>
            <a:off x="539750" y="404813"/>
            <a:ext cx="4608513" cy="6048375"/>
          </a:xfrm>
          <a:prstGeom prst="roundRect">
            <a:avLst>
              <a:gd name="adj" fmla="val 5028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5364163" y="404813"/>
            <a:ext cx="3311525" cy="6048375"/>
          </a:xfrm>
          <a:prstGeom prst="roundRect">
            <a:avLst>
              <a:gd name="adj" fmla="val 6361"/>
            </a:avLst>
          </a:prstGeom>
          <a:solidFill>
            <a:srgbClr val="FFC081">
              <a:alpha val="14902"/>
            </a:srgbClr>
          </a:solidFill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6000">
              <a:solidFill>
                <a:srgbClr val="FFC08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5C1F00"/>
      </a:dk1>
      <a:lt1>
        <a:srgbClr val="FFFFFF"/>
      </a:lt1>
      <a:dk2>
        <a:srgbClr val="800000"/>
      </a:dk2>
      <a:lt2>
        <a:srgbClr val="FFFFFF"/>
      </a:lt2>
      <a:accent1>
        <a:srgbClr val="FFFFFF"/>
      </a:accent1>
      <a:accent2>
        <a:srgbClr val="FFFFFF"/>
      </a:accent2>
      <a:accent3>
        <a:srgbClr val="C0AAAA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FFD9B3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FFE9D6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C1F00"/>
        </a:dk1>
        <a:lt1>
          <a:srgbClr val="FFFFFF"/>
        </a:lt1>
        <a:dk2>
          <a:srgbClr val="8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C0A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1569</Words>
  <Application>Microsoft Office PowerPoint</Application>
  <PresentationFormat>On-screen Show (4:3)</PresentationFormat>
  <Paragraphs>282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Skeleton Army</dc:title>
  <dc:creator>defaultuser</dc:creator>
  <cp:lastModifiedBy>The Salvation Army</cp:lastModifiedBy>
  <cp:revision>29</cp:revision>
  <dcterms:created xsi:type="dcterms:W3CDTF">2006-06-06T14:35:52Z</dcterms:created>
  <dcterms:modified xsi:type="dcterms:W3CDTF">2020-01-27T14:04:22Z</dcterms:modified>
</cp:coreProperties>
</file>