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97" r:id="rId3"/>
    <p:sldId id="296" r:id="rId4"/>
    <p:sldId id="277" r:id="rId5"/>
    <p:sldId id="279" r:id="rId6"/>
    <p:sldId id="280" r:id="rId7"/>
    <p:sldId id="281" r:id="rId8"/>
    <p:sldId id="282" r:id="rId9"/>
    <p:sldId id="300" r:id="rId10"/>
    <p:sldId id="283" r:id="rId11"/>
    <p:sldId id="290" r:id="rId12"/>
    <p:sldId id="294" r:id="rId13"/>
    <p:sldId id="298" r:id="rId14"/>
    <p:sldId id="284" r:id="rId15"/>
    <p:sldId id="291" r:id="rId16"/>
    <p:sldId id="301" r:id="rId17"/>
    <p:sldId id="292" r:id="rId18"/>
    <p:sldId id="299" r:id="rId19"/>
    <p:sldId id="293" r:id="rId20"/>
    <p:sldId id="287" r:id="rId21"/>
    <p:sldId id="295" r:id="rId22"/>
    <p:sldId id="285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76"/>
    <a:srgbClr val="006666"/>
    <a:srgbClr val="33CCCC"/>
    <a:srgbClr val="009999"/>
    <a:srgbClr val="6600CC"/>
    <a:srgbClr val="DDDDDD"/>
    <a:srgbClr val="E40000"/>
    <a:srgbClr val="E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119" d="100"/>
          <a:sy n="119" d="100"/>
        </p:scale>
        <p:origin x="-141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84A80B-4C3B-4F86-A20F-64456CF271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4598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66FDE-CD6D-47D5-8548-25061C7CD5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791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6EA0C-C7D0-4609-AC36-65F3512953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941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A9A6E-1F90-4E28-8345-79EB4ED430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044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C1975-9462-46FD-BE76-BC879E0F2B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224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FD8F2-DE38-4720-97D4-49FDB5D77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450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3330B-B26A-4B66-8EFA-9F378A86D4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507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04876-D71E-43AF-A19C-DD51A63720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33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285BE-BABF-49AF-B38E-D4B771F866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835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AFD38-48E8-4BD8-9662-A0DA24B8EA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148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32487-D656-498D-A7F9-D7B1218C03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190B8-133C-4996-8FFF-7A83275283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41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EA3B7D-94E3-4C55-AC98-05BF5094FB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640762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600" b="1" baseline="-9000">
                <a:solidFill>
                  <a:schemeClr val="bg1"/>
                </a:solidFill>
                <a:latin typeface="ITC Avant Garde Gothic" pitchFamily="34" charset="0"/>
              </a:rPr>
              <a:t> H</a:t>
            </a:r>
            <a:r>
              <a:rPr lang="en-GB" altLang="en-US" sz="117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72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</a:p>
          <a:p>
            <a:pPr eaLnBrk="1" hangingPunct="1"/>
            <a:r>
              <a:rPr lang="en-GB" altLang="en-US" sz="4000" b="1">
                <a:solidFill>
                  <a:srgbClr val="FF9900"/>
                </a:solidFill>
                <a:latin typeface="ITC Avant Garde Gothic Demi" pitchFamily="34" charset="0"/>
              </a:rPr>
              <a:t>                 </a:t>
            </a:r>
            <a:r>
              <a:rPr lang="en-GB" altLang="en-US" sz="3200" b="1">
                <a:solidFill>
                  <a:srgbClr val="33CCCC"/>
                </a:solidFill>
                <a:latin typeface="ITC Avant Garde Gothic Demi" pitchFamily="34" charset="0"/>
              </a:rPr>
              <a:t>AND THE SALVATION ARMY</a:t>
            </a:r>
          </a:p>
        </p:txBody>
      </p:sp>
      <p:pic>
        <p:nvPicPr>
          <p:cNvPr id="2052" name="Picture 6" descr="red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character page 22 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25400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blipFill dpi="0" rotWithShape="1">
            <a:blip r:embed="rId3"/>
            <a:srcRect/>
            <a:stretch>
              <a:fillRect b="-21791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11272" name="Picture 12" descr="character page 22 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red shi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blipFill dpi="0" rotWithShape="1">
            <a:blip r:embed="rId3"/>
            <a:srcRect/>
            <a:stretch>
              <a:fillRect b="-15184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12296" name="Picture 9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character page 22 flip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13318" name="Picture 8" descr="character page 22 fli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blue 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068638"/>
            <a:ext cx="16843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red shi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2" descr="hous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476250"/>
            <a:ext cx="50053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Oval 21"/>
          <p:cNvSpPr>
            <a:spLocks noChangeArrowheads="1"/>
          </p:cNvSpPr>
          <p:nvPr/>
        </p:nvSpPr>
        <p:spPr bwMode="auto">
          <a:xfrm>
            <a:off x="2700338" y="1628775"/>
            <a:ext cx="3598862" cy="36004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3" name="Picture 14" descr="lifehous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0414">
            <a:off x="3057525" y="2436813"/>
            <a:ext cx="28829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 rot="-130188">
            <a:off x="971550" y="836613"/>
            <a:ext cx="6480175" cy="4175125"/>
          </a:xfrm>
          <a:prstGeom prst="rect">
            <a:avLst/>
          </a:prstGeom>
          <a:blipFill dpi="0" rotWithShape="1">
            <a:blip r:embed="rId3"/>
            <a:srcRect/>
            <a:stretch>
              <a:fillRect b="-3071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grpSp>
        <p:nvGrpSpPr>
          <p:cNvPr id="14342" name="Group 5"/>
          <p:cNvGrpSpPr>
            <a:grpSpLocks/>
          </p:cNvGrpSpPr>
          <p:nvPr/>
        </p:nvGrpSpPr>
        <p:grpSpPr bwMode="auto">
          <a:xfrm>
            <a:off x="179388" y="5084763"/>
            <a:ext cx="5545137" cy="1439862"/>
            <a:chOff x="113" y="3203"/>
            <a:chExt cx="3493" cy="907"/>
          </a:xfrm>
        </p:grpSpPr>
        <p:grpSp>
          <p:nvGrpSpPr>
            <p:cNvPr id="14345" name="Group 6"/>
            <p:cNvGrpSpPr>
              <a:grpSpLocks/>
            </p:cNvGrpSpPr>
            <p:nvPr/>
          </p:nvGrpSpPr>
          <p:grpSpPr bwMode="auto">
            <a:xfrm>
              <a:off x="113" y="3534"/>
              <a:ext cx="3493" cy="576"/>
              <a:chOff x="113" y="3534"/>
              <a:chExt cx="3493" cy="576"/>
            </a:xfrm>
          </p:grpSpPr>
          <p:sp>
            <p:nvSpPr>
              <p:cNvPr id="14347" name="Text Box 7"/>
              <p:cNvSpPr txBox="1">
                <a:spLocks noChangeArrowheads="1"/>
              </p:cNvSpPr>
              <p:nvPr/>
            </p:nvSpPr>
            <p:spPr bwMode="auto">
              <a:xfrm>
                <a:off x="113" y="3534"/>
                <a:ext cx="3493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7200" b="1" baseline="-9000">
                    <a:solidFill>
                      <a:schemeClr val="bg1"/>
                    </a:solidFill>
                    <a:latin typeface="ITC Avant Garde Gothic" pitchFamily="34" charset="0"/>
                  </a:rPr>
                  <a:t> </a:t>
                </a:r>
                <a:r>
                  <a:rPr lang="en-GB" altLang="en-US" sz="5200" b="1" baseline="-9000">
                    <a:solidFill>
                      <a:schemeClr val="bg1"/>
                    </a:solidFill>
                    <a:latin typeface="ITC Avant Garde Gothic" pitchFamily="34" charset="0"/>
                  </a:rPr>
                  <a:t>H</a:t>
                </a:r>
                <a:r>
                  <a:rPr lang="en-GB" altLang="en-US" sz="5200" b="1" baseline="-9000">
                    <a:solidFill>
                      <a:schemeClr val="bg1"/>
                    </a:solidFill>
                    <a:latin typeface="ITC Avant Garde Gothic Demi" pitchFamily="34" charset="0"/>
                  </a:rPr>
                  <a:t>OMELESSNESS</a:t>
                </a:r>
                <a:r>
                  <a:rPr lang="en-GB" altLang="en-US" sz="5400" b="1" baseline="-7000">
                    <a:solidFill>
                      <a:schemeClr val="bg1"/>
                    </a:solidFill>
                    <a:latin typeface="ITC Avant Garde Gothic Demi" pitchFamily="34" charset="0"/>
                  </a:rPr>
                  <a:t> </a:t>
                </a:r>
                <a:endParaRPr lang="en-GB" altLang="en-US" sz="2000" b="1">
                  <a:solidFill>
                    <a:srgbClr val="33CCCC"/>
                  </a:solidFill>
                  <a:latin typeface="ITC Avant Garde Gothic Demi" pitchFamily="34" charset="0"/>
                </a:endParaRPr>
              </a:p>
            </p:txBody>
          </p:sp>
          <p:sp>
            <p:nvSpPr>
              <p:cNvPr id="14348" name="Text Box 8"/>
              <p:cNvSpPr txBox="1">
                <a:spLocks noChangeArrowheads="1"/>
              </p:cNvSpPr>
              <p:nvPr/>
            </p:nvSpPr>
            <p:spPr bwMode="auto">
              <a:xfrm>
                <a:off x="749" y="3607"/>
                <a:ext cx="2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 b="1">
                    <a:solidFill>
                      <a:srgbClr val="33CCCC"/>
                    </a:solidFill>
                  </a:rPr>
                  <a:t>AND THE SALVATION ARMY</a:t>
                </a:r>
              </a:p>
            </p:txBody>
          </p:sp>
        </p:grpSp>
        <p:pic>
          <p:nvPicPr>
            <p:cNvPr id="14346" name="Picture 9" descr="character page 22 flipp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203"/>
              <a:ext cx="453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3" name="Picture 11" descr="character pag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3041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red shie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 rot="-130188">
            <a:off x="971550" y="836613"/>
            <a:ext cx="6480175" cy="4175125"/>
          </a:xfrm>
          <a:prstGeom prst="rect">
            <a:avLst/>
          </a:prstGeom>
          <a:blipFill dpi="0" rotWithShape="1">
            <a:blip r:embed="rId3"/>
            <a:srcRect/>
            <a:stretch>
              <a:fillRect b="-3071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15366" name="Picture 14" descr="character page 42 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4653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6"/>
          <p:cNvGrpSpPr>
            <a:grpSpLocks/>
          </p:cNvGrpSpPr>
          <p:nvPr/>
        </p:nvGrpSpPr>
        <p:grpSpPr bwMode="auto">
          <a:xfrm>
            <a:off x="179388" y="5084763"/>
            <a:ext cx="5545137" cy="1439862"/>
            <a:chOff x="113" y="3203"/>
            <a:chExt cx="3493" cy="907"/>
          </a:xfrm>
        </p:grpSpPr>
        <p:grpSp>
          <p:nvGrpSpPr>
            <p:cNvPr id="15369" name="Group 15"/>
            <p:cNvGrpSpPr>
              <a:grpSpLocks/>
            </p:cNvGrpSpPr>
            <p:nvPr/>
          </p:nvGrpSpPr>
          <p:grpSpPr bwMode="auto">
            <a:xfrm>
              <a:off x="113" y="3534"/>
              <a:ext cx="3493" cy="576"/>
              <a:chOff x="113" y="3534"/>
              <a:chExt cx="3493" cy="576"/>
            </a:xfrm>
          </p:grpSpPr>
          <p:sp>
            <p:nvSpPr>
              <p:cNvPr id="15371" name="Text Box 4"/>
              <p:cNvSpPr txBox="1">
                <a:spLocks noChangeArrowheads="1"/>
              </p:cNvSpPr>
              <p:nvPr/>
            </p:nvSpPr>
            <p:spPr bwMode="auto">
              <a:xfrm>
                <a:off x="113" y="3534"/>
                <a:ext cx="3493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7200" b="1" baseline="-9000">
                    <a:solidFill>
                      <a:schemeClr val="bg1"/>
                    </a:solidFill>
                    <a:latin typeface="ITC Avant Garde Gothic" pitchFamily="34" charset="0"/>
                  </a:rPr>
                  <a:t> </a:t>
                </a:r>
                <a:r>
                  <a:rPr lang="en-GB" altLang="en-US" sz="5200" b="1" baseline="-9000">
                    <a:solidFill>
                      <a:schemeClr val="bg1"/>
                    </a:solidFill>
                    <a:latin typeface="ITC Avant Garde Gothic" pitchFamily="34" charset="0"/>
                  </a:rPr>
                  <a:t>H</a:t>
                </a:r>
                <a:r>
                  <a:rPr lang="en-GB" altLang="en-US" sz="5200" b="1" baseline="-9000">
                    <a:solidFill>
                      <a:schemeClr val="bg1"/>
                    </a:solidFill>
                    <a:latin typeface="ITC Avant Garde Gothic Demi" pitchFamily="34" charset="0"/>
                  </a:rPr>
                  <a:t>OMELESSNESS</a:t>
                </a:r>
                <a:r>
                  <a:rPr lang="en-GB" altLang="en-US" sz="5400" b="1" baseline="-7000">
                    <a:solidFill>
                      <a:schemeClr val="bg1"/>
                    </a:solidFill>
                    <a:latin typeface="ITC Avant Garde Gothic Demi" pitchFamily="34" charset="0"/>
                  </a:rPr>
                  <a:t> </a:t>
                </a:r>
                <a:endParaRPr lang="en-GB" altLang="en-US" sz="2000" b="1">
                  <a:solidFill>
                    <a:srgbClr val="33CCCC"/>
                  </a:solidFill>
                  <a:latin typeface="ITC Avant Garde Gothic Demi" pitchFamily="34" charset="0"/>
                </a:endParaRPr>
              </a:p>
            </p:txBody>
          </p:sp>
          <p:sp>
            <p:nvSpPr>
              <p:cNvPr id="15372" name="Text Box 5"/>
              <p:cNvSpPr txBox="1">
                <a:spLocks noChangeArrowheads="1"/>
              </p:cNvSpPr>
              <p:nvPr/>
            </p:nvSpPr>
            <p:spPr bwMode="auto">
              <a:xfrm>
                <a:off x="749" y="3607"/>
                <a:ext cx="2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 b="1">
                    <a:solidFill>
                      <a:srgbClr val="33CCCC"/>
                    </a:solidFill>
                  </a:rPr>
                  <a:t>AND THE SALVATION ARMY</a:t>
                </a:r>
              </a:p>
            </p:txBody>
          </p:sp>
        </p:grpSp>
        <p:pic>
          <p:nvPicPr>
            <p:cNvPr id="15370" name="Picture 6" descr="character page 22 flipp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203"/>
              <a:ext cx="453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8" name="Picture 9" descr="red shie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 rot="-143423">
            <a:off x="1042988" y="908050"/>
            <a:ext cx="6335712" cy="3894138"/>
          </a:xfrm>
          <a:prstGeom prst="rect">
            <a:avLst/>
          </a:prstGeom>
          <a:blipFill dpi="0" rotWithShape="1">
            <a:blip r:embed="rId3"/>
            <a:srcRect/>
            <a:stretch>
              <a:fillRect b="-5888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16390" name="Picture 10" descr="character pag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4032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red shie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Group 11"/>
          <p:cNvGrpSpPr>
            <a:grpSpLocks/>
          </p:cNvGrpSpPr>
          <p:nvPr/>
        </p:nvGrpSpPr>
        <p:grpSpPr bwMode="auto">
          <a:xfrm>
            <a:off x="179388" y="5084763"/>
            <a:ext cx="5545137" cy="1439862"/>
            <a:chOff x="113" y="3203"/>
            <a:chExt cx="3493" cy="907"/>
          </a:xfrm>
        </p:grpSpPr>
        <p:grpSp>
          <p:nvGrpSpPr>
            <p:cNvPr id="16393" name="Group 12"/>
            <p:cNvGrpSpPr>
              <a:grpSpLocks/>
            </p:cNvGrpSpPr>
            <p:nvPr/>
          </p:nvGrpSpPr>
          <p:grpSpPr bwMode="auto">
            <a:xfrm>
              <a:off x="113" y="3534"/>
              <a:ext cx="3493" cy="576"/>
              <a:chOff x="113" y="3534"/>
              <a:chExt cx="3493" cy="576"/>
            </a:xfrm>
          </p:grpSpPr>
          <p:sp>
            <p:nvSpPr>
              <p:cNvPr id="16395" name="Text Box 13"/>
              <p:cNvSpPr txBox="1">
                <a:spLocks noChangeArrowheads="1"/>
              </p:cNvSpPr>
              <p:nvPr/>
            </p:nvSpPr>
            <p:spPr bwMode="auto">
              <a:xfrm>
                <a:off x="113" y="3534"/>
                <a:ext cx="3493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5271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7200" b="1" baseline="-9000">
                    <a:solidFill>
                      <a:schemeClr val="bg1"/>
                    </a:solidFill>
                    <a:latin typeface="ITC Avant Garde Gothic" pitchFamily="34" charset="0"/>
                  </a:rPr>
                  <a:t> </a:t>
                </a:r>
                <a:r>
                  <a:rPr lang="en-GB" altLang="en-US" sz="5200" b="1" baseline="-9000">
                    <a:solidFill>
                      <a:schemeClr val="bg1"/>
                    </a:solidFill>
                    <a:latin typeface="ITC Avant Garde Gothic" pitchFamily="34" charset="0"/>
                  </a:rPr>
                  <a:t>H</a:t>
                </a:r>
                <a:r>
                  <a:rPr lang="en-GB" altLang="en-US" sz="5200" b="1" baseline="-9000">
                    <a:solidFill>
                      <a:schemeClr val="bg1"/>
                    </a:solidFill>
                    <a:latin typeface="ITC Avant Garde Gothic Demi" pitchFamily="34" charset="0"/>
                  </a:rPr>
                  <a:t>OMELESSNESS</a:t>
                </a:r>
                <a:r>
                  <a:rPr lang="en-GB" altLang="en-US" sz="5400" b="1" baseline="-7000">
                    <a:solidFill>
                      <a:schemeClr val="bg1"/>
                    </a:solidFill>
                    <a:latin typeface="ITC Avant Garde Gothic Demi" pitchFamily="34" charset="0"/>
                  </a:rPr>
                  <a:t> </a:t>
                </a:r>
                <a:endParaRPr lang="en-GB" altLang="en-US" sz="2000" b="1">
                  <a:solidFill>
                    <a:srgbClr val="33CCCC"/>
                  </a:solidFill>
                  <a:latin typeface="ITC Avant Garde Gothic Demi" pitchFamily="34" charset="0"/>
                </a:endParaRPr>
              </a:p>
            </p:txBody>
          </p:sp>
          <p:sp>
            <p:nvSpPr>
              <p:cNvPr id="16396" name="Text Box 14"/>
              <p:cNvSpPr txBox="1">
                <a:spLocks noChangeArrowheads="1"/>
              </p:cNvSpPr>
              <p:nvPr/>
            </p:nvSpPr>
            <p:spPr bwMode="auto">
              <a:xfrm>
                <a:off x="749" y="3607"/>
                <a:ext cx="2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 b="1">
                    <a:solidFill>
                      <a:srgbClr val="33CCCC"/>
                    </a:solidFill>
                  </a:rPr>
                  <a:t>AND THE SALVATION ARMY</a:t>
                </a:r>
              </a:p>
            </p:txBody>
          </p:sp>
        </p:grpSp>
        <p:pic>
          <p:nvPicPr>
            <p:cNvPr id="16394" name="Picture 15" descr="character page 22 flipp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203"/>
              <a:ext cx="453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 rot="-213898">
            <a:off x="1116013" y="908050"/>
            <a:ext cx="6551612" cy="4033838"/>
          </a:xfrm>
          <a:prstGeom prst="rect">
            <a:avLst/>
          </a:prstGeom>
          <a:blipFill dpi="0" rotWithShape="1">
            <a:blip r:embed="rId3"/>
            <a:srcRect/>
            <a:stretch>
              <a:fillRect b="-8656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17416" name="Picture 6" descr="character page 22 fli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haracter pag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54475"/>
            <a:ext cx="3262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 descr="red shie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 rot="-213898">
            <a:off x="1116013" y="908050"/>
            <a:ext cx="6551612" cy="4033838"/>
          </a:xfrm>
          <a:prstGeom prst="rect">
            <a:avLst/>
          </a:prstGeom>
          <a:blipFill dpi="0" rotWithShape="1">
            <a:blip r:embed="rId3"/>
            <a:srcRect/>
            <a:stretch>
              <a:fillRect b="-21812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18440" name="Picture 6" descr="character page 22 fli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character pag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388778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 descr="red shie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 rot="-213898">
            <a:off x="1120775" y="906463"/>
            <a:ext cx="6551613" cy="4033837"/>
          </a:xfrm>
          <a:prstGeom prst="rect">
            <a:avLst/>
          </a:prstGeom>
          <a:blipFill dpi="0" rotWithShape="1">
            <a:blip r:embed="rId3"/>
            <a:srcRect/>
            <a:stretch>
              <a:fillRect b="-7862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19464" name="Picture 6" descr="character page 22 fli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character pag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84538"/>
            <a:ext cx="20304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" descr="red shie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 rot="-213898">
            <a:off x="2484438" y="836613"/>
            <a:ext cx="3667125" cy="4179887"/>
          </a:xfrm>
          <a:prstGeom prst="rect">
            <a:avLst/>
          </a:prstGeom>
          <a:blipFill dpi="0" rotWithShape="1">
            <a:blip r:embed="rId3"/>
            <a:srcRect/>
            <a:stretch>
              <a:fillRect b="-27576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20488" name="Picture 6" descr="character page 22 fli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8" descr="red shie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character pag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26209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red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7921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chemeClr val="bg1"/>
                </a:solidFill>
              </a:rPr>
              <a:t> What is The Salvation Army?</a:t>
            </a:r>
          </a:p>
        </p:txBody>
      </p:sp>
      <p:pic>
        <p:nvPicPr>
          <p:cNvPr id="3077" name="Picture 9" descr="character page 22 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1379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pic>
        <p:nvPicPr>
          <p:cNvPr id="21509" name="Picture 8" descr="red sh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21511" name="Picture 10" descr="character page 22 fli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7" descr="character p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42370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35"/>
          <p:cNvSpPr txBox="1">
            <a:spLocks noChangeArrowheads="1"/>
          </p:cNvSpPr>
          <p:nvPr/>
        </p:nvSpPr>
        <p:spPr bwMode="auto">
          <a:xfrm>
            <a:off x="5795963" y="1341438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1514" name="Picture 36" descr="speech bubble pink flip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7046">
            <a:off x="5076825" y="620713"/>
            <a:ext cx="37798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37"/>
          <p:cNvSpPr txBox="1">
            <a:spLocks noChangeArrowheads="1"/>
          </p:cNvSpPr>
          <p:nvPr/>
        </p:nvSpPr>
        <p:spPr bwMode="auto">
          <a:xfrm>
            <a:off x="5940425" y="1020763"/>
            <a:ext cx="2447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bg1"/>
                </a:solidFill>
                <a:latin typeface="ITC Avant Garde Gothic" pitchFamily="34" charset="0"/>
              </a:rPr>
              <a:t>Salvation Army Lifehouses are all about purpose and relationships...and fun!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2" name="Picture 5" descr="Teal bubb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85788"/>
            <a:ext cx="21605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910263" y="877888"/>
            <a:ext cx="16859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I’VE LOST THE HOLE</a:t>
            </a:r>
            <a:br>
              <a:rPr lang="en-GB" altLang="en-US" sz="2000" b="1">
                <a:solidFill>
                  <a:schemeClr val="bg1"/>
                </a:solidFill>
              </a:rPr>
            </a:br>
            <a:r>
              <a:rPr lang="en-GB" altLang="en-US" sz="2000" b="1">
                <a:solidFill>
                  <a:schemeClr val="bg1"/>
                </a:solidFill>
              </a:rPr>
              <a:t>NOW I’M WHOLE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pic>
        <p:nvPicPr>
          <p:cNvPr id="22535" name="Picture 8" descr="red shi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22537" name="Picture 10" descr="character page 22 flipp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6" descr="colour 11 scar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92375"/>
            <a:ext cx="13684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4" descr="red m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836613"/>
            <a:ext cx="30956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 descr="red sh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 descr="character page 22 fli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05038"/>
            <a:ext cx="19907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323850" y="5876925"/>
            <a:ext cx="7850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CCCC"/>
                </a:solidFill>
                <a:latin typeface="ITC Avant Garde Gothic Demi" pitchFamily="34" charset="0"/>
              </a:rPr>
              <a:t>THE SALVATION ARMY IS A CHARITY</a:t>
            </a:r>
            <a:br>
              <a:rPr lang="en-US" altLang="en-US" b="1">
                <a:solidFill>
                  <a:srgbClr val="33CCCC"/>
                </a:solidFill>
                <a:latin typeface="ITC Avant Garde Gothic Demi" pitchFamily="34" charset="0"/>
              </a:rPr>
            </a:br>
            <a:r>
              <a:rPr lang="en-US" altLang="en-US" b="1">
                <a:solidFill>
                  <a:srgbClr val="33CCCC"/>
                </a:solidFill>
                <a:latin typeface="ITC Avant Garde Gothic Demi" pitchFamily="34" charset="0"/>
              </a:rPr>
              <a:t>AND A PART OF THE CHRISTIAN CHURCH</a:t>
            </a:r>
            <a:r>
              <a:rPr lang="en-US" altLang="en-US"/>
              <a:t> </a:t>
            </a: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1909763" y="4916488"/>
            <a:ext cx="5183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</a:rPr>
              <a:t>www.salvationarmy.org.uk/homelessness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755650" y="693738"/>
            <a:ext cx="7632700" cy="5472112"/>
          </a:xfrm>
          <a:prstGeom prst="rect">
            <a:avLst/>
          </a:prstGeom>
          <a:blipFill dpi="0" rotWithShape="1">
            <a:blip r:embed="rId3"/>
            <a:srcRect/>
            <a:stretch>
              <a:fillRect r="-1425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4102" name="Picture 4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pic>
        <p:nvPicPr>
          <p:cNvPr id="5124" name="Picture 5" descr="red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132138" y="1485900"/>
            <a:ext cx="2879725" cy="2879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5127" name="Picture 10" descr="character page 22 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6" name="Group 20"/>
          <p:cNvGrpSpPr>
            <a:grpSpLocks/>
          </p:cNvGrpSpPr>
          <p:nvPr/>
        </p:nvGrpSpPr>
        <p:grpSpPr bwMode="auto">
          <a:xfrm>
            <a:off x="1647825" y="1054100"/>
            <a:ext cx="1701800" cy="862013"/>
            <a:chOff x="1201" y="664"/>
            <a:chExt cx="909" cy="543"/>
          </a:xfrm>
        </p:grpSpPr>
        <p:grpSp>
          <p:nvGrpSpPr>
            <p:cNvPr id="5129" name="Group 19"/>
            <p:cNvGrpSpPr>
              <a:grpSpLocks/>
            </p:cNvGrpSpPr>
            <p:nvPr/>
          </p:nvGrpSpPr>
          <p:grpSpPr bwMode="auto">
            <a:xfrm>
              <a:off x="1565" y="981"/>
              <a:ext cx="545" cy="226"/>
              <a:chOff x="1482" y="972"/>
              <a:chExt cx="687" cy="294"/>
            </a:xfrm>
          </p:grpSpPr>
          <p:sp>
            <p:nvSpPr>
              <p:cNvPr id="5131" name="Freeform 15"/>
              <p:cNvSpPr>
                <a:spLocks/>
              </p:cNvSpPr>
              <p:nvPr/>
            </p:nvSpPr>
            <p:spPr bwMode="auto">
              <a:xfrm>
                <a:off x="1482" y="972"/>
                <a:ext cx="570" cy="228"/>
              </a:xfrm>
              <a:custGeom>
                <a:avLst/>
                <a:gdLst>
                  <a:gd name="T0" fmla="*/ 0 w 570"/>
                  <a:gd name="T1" fmla="*/ 0 h 228"/>
                  <a:gd name="T2" fmla="*/ 204 w 570"/>
                  <a:gd name="T3" fmla="*/ 54 h 228"/>
                  <a:gd name="T4" fmla="*/ 570 w 570"/>
                  <a:gd name="T5" fmla="*/ 228 h 2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0" h="228">
                    <a:moveTo>
                      <a:pt x="0" y="0"/>
                    </a:moveTo>
                    <a:cubicBezTo>
                      <a:pt x="71" y="7"/>
                      <a:pt x="137" y="32"/>
                      <a:pt x="204" y="54"/>
                    </a:cubicBezTo>
                    <a:cubicBezTo>
                      <a:pt x="333" y="97"/>
                      <a:pt x="470" y="128"/>
                      <a:pt x="570" y="228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2" name="Freeform 17"/>
              <p:cNvSpPr>
                <a:spLocks/>
              </p:cNvSpPr>
              <p:nvPr/>
            </p:nvSpPr>
            <p:spPr bwMode="auto">
              <a:xfrm>
                <a:off x="1844" y="1020"/>
                <a:ext cx="325" cy="246"/>
              </a:xfrm>
              <a:custGeom>
                <a:avLst/>
                <a:gdLst>
                  <a:gd name="T0" fmla="*/ 142 w 325"/>
                  <a:gd name="T1" fmla="*/ 0 h 246"/>
                  <a:gd name="T2" fmla="*/ 118 w 325"/>
                  <a:gd name="T3" fmla="*/ 54 h 246"/>
                  <a:gd name="T4" fmla="*/ 82 w 325"/>
                  <a:gd name="T5" fmla="*/ 90 h 246"/>
                  <a:gd name="T6" fmla="*/ 46 w 325"/>
                  <a:gd name="T7" fmla="*/ 144 h 246"/>
                  <a:gd name="T8" fmla="*/ 52 w 325"/>
                  <a:gd name="T9" fmla="*/ 246 h 246"/>
                  <a:gd name="T10" fmla="*/ 286 w 325"/>
                  <a:gd name="T11" fmla="*/ 216 h 246"/>
                  <a:gd name="T12" fmla="*/ 322 w 325"/>
                  <a:gd name="T13" fmla="*/ 186 h 246"/>
                  <a:gd name="T14" fmla="*/ 304 w 325"/>
                  <a:gd name="T15" fmla="*/ 150 h 246"/>
                  <a:gd name="T16" fmla="*/ 220 w 325"/>
                  <a:gd name="T17" fmla="*/ 66 h 246"/>
                  <a:gd name="T18" fmla="*/ 172 w 325"/>
                  <a:gd name="T19" fmla="*/ 42 h 2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5" h="246">
                    <a:moveTo>
                      <a:pt x="142" y="0"/>
                    </a:moveTo>
                    <a:cubicBezTo>
                      <a:pt x="134" y="23"/>
                      <a:pt x="133" y="37"/>
                      <a:pt x="118" y="54"/>
                    </a:cubicBezTo>
                    <a:cubicBezTo>
                      <a:pt x="107" y="67"/>
                      <a:pt x="82" y="90"/>
                      <a:pt x="82" y="90"/>
                    </a:cubicBezTo>
                    <a:cubicBezTo>
                      <a:pt x="74" y="114"/>
                      <a:pt x="64" y="126"/>
                      <a:pt x="46" y="144"/>
                    </a:cubicBezTo>
                    <a:cubicBezTo>
                      <a:pt x="35" y="178"/>
                      <a:pt x="0" y="229"/>
                      <a:pt x="52" y="246"/>
                    </a:cubicBezTo>
                    <a:cubicBezTo>
                      <a:pt x="145" y="242"/>
                      <a:pt x="202" y="237"/>
                      <a:pt x="286" y="216"/>
                    </a:cubicBezTo>
                    <a:cubicBezTo>
                      <a:pt x="294" y="211"/>
                      <a:pt x="319" y="196"/>
                      <a:pt x="322" y="186"/>
                    </a:cubicBezTo>
                    <a:cubicBezTo>
                      <a:pt x="325" y="178"/>
                      <a:pt x="307" y="154"/>
                      <a:pt x="304" y="150"/>
                    </a:cubicBezTo>
                    <a:cubicBezTo>
                      <a:pt x="280" y="116"/>
                      <a:pt x="255" y="89"/>
                      <a:pt x="220" y="66"/>
                    </a:cubicBezTo>
                    <a:cubicBezTo>
                      <a:pt x="205" y="44"/>
                      <a:pt x="198" y="42"/>
                      <a:pt x="172" y="42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30" name="Text Box 18"/>
            <p:cNvSpPr txBox="1">
              <a:spLocks noChangeArrowheads="1"/>
            </p:cNvSpPr>
            <p:nvPr/>
          </p:nvSpPr>
          <p:spPr bwMode="auto">
            <a:xfrm rot="-450729">
              <a:off x="1201" y="664"/>
              <a:ext cx="5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bg1"/>
                  </a:solidFill>
                  <a:latin typeface="ITC Avant Garde Gothic" pitchFamily="34" charset="0"/>
                </a:rPr>
                <a:t>hole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9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8" name="Picture 8" descr="red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836613"/>
            <a:ext cx="30956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Teal bubb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85788"/>
            <a:ext cx="21605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5910263" y="741363"/>
            <a:ext cx="21177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THERE’S </a:t>
            </a:r>
            <a:br>
              <a:rPr lang="en-GB" altLang="en-US" sz="2000" b="1">
                <a:solidFill>
                  <a:schemeClr val="bg1"/>
                </a:solidFill>
              </a:rPr>
            </a:br>
            <a:r>
              <a:rPr lang="en-GB" altLang="en-US" sz="2000" b="1">
                <a:solidFill>
                  <a:schemeClr val="bg1"/>
                </a:solidFill>
              </a:rPr>
              <a:t>A HOLE </a:t>
            </a:r>
            <a:br>
              <a:rPr lang="en-GB" altLang="en-US" sz="2000" b="1">
                <a:solidFill>
                  <a:schemeClr val="bg1"/>
                </a:solidFill>
              </a:rPr>
            </a:br>
            <a:r>
              <a:rPr lang="en-GB" altLang="en-US" sz="2000" b="1">
                <a:solidFill>
                  <a:schemeClr val="bg1"/>
                </a:solidFill>
              </a:rPr>
              <a:t>IN MY LIFE</a:t>
            </a: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pic>
        <p:nvPicPr>
          <p:cNvPr id="6152" name="Picture 26" descr="red shi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6154" name="Picture 28" descr="character page 22 flip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0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684213" y="692150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84213" y="1143000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/>
              <a:t>Bad relationships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6659563" y="3141663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659563" y="37528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/>
              <a:t>Losing a job</a:t>
            </a: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6300788" y="836613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300788" y="1287463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/>
              <a:t>Harmful</a:t>
            </a:r>
            <a:r>
              <a:rPr lang="en-GB" altLang="en-US" sz="2000" b="1">
                <a:solidFill>
                  <a:schemeClr val="bg1"/>
                </a:solidFill>
              </a:rPr>
              <a:t> </a:t>
            </a:r>
            <a:r>
              <a:rPr lang="en-GB" altLang="en-US" sz="2000" b="1"/>
              <a:t>addictions</a:t>
            </a:r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827088" y="3429000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827088" y="4005263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/>
              <a:t>Running out of money</a:t>
            </a:r>
          </a:p>
        </p:txBody>
      </p:sp>
      <p:pic>
        <p:nvPicPr>
          <p:cNvPr id="7180" name="Picture 13" descr="blue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49275"/>
            <a:ext cx="34734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22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pic>
        <p:nvPicPr>
          <p:cNvPr id="7182" name="Picture 23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24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7184" name="Picture 25" descr="character page 22 flip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Oval 26"/>
          <p:cNvSpPr>
            <a:spLocks noChangeArrowheads="1"/>
          </p:cNvSpPr>
          <p:nvPr/>
        </p:nvSpPr>
        <p:spPr bwMode="auto">
          <a:xfrm>
            <a:off x="2411413" y="1989138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6" name="Text Box 27"/>
          <p:cNvSpPr txBox="1">
            <a:spLocks noChangeArrowheads="1"/>
          </p:cNvSpPr>
          <p:nvPr/>
        </p:nvSpPr>
        <p:spPr bwMode="auto">
          <a:xfrm>
            <a:off x="2411413" y="2420938"/>
            <a:ext cx="180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/>
              <a:t>Dangerous situation at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blipFill dpi="0" rotWithShape="1">
            <a:blip r:embed="rId3"/>
            <a:srcRect/>
            <a:stretch>
              <a:fillRect b="-7410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pic>
        <p:nvPicPr>
          <p:cNvPr id="8199" name="Picture 17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8201" name="Picture 19" descr="character page 22 flip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blue 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20938"/>
            <a:ext cx="25114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Oval 8"/>
          <p:cNvSpPr>
            <a:spLocks noChangeArrowheads="1"/>
          </p:cNvSpPr>
          <p:nvPr/>
        </p:nvSpPr>
        <p:spPr bwMode="auto">
          <a:xfrm>
            <a:off x="828675" y="3933825"/>
            <a:ext cx="1439863" cy="14398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755650" y="155733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/>
              <a:t>Cold</a:t>
            </a:r>
          </a:p>
        </p:txBody>
      </p:sp>
      <p:pic>
        <p:nvPicPr>
          <p:cNvPr id="9222" name="Picture 12" descr="blue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701800"/>
            <a:ext cx="26558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pic>
        <p:nvPicPr>
          <p:cNvPr id="9224" name="Picture 14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9226" name="Picture 16" descr="character page 22 flip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684213" y="765175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/>
              <a:t>What does it feel like to be homeless?</a:t>
            </a: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755650" y="4311650"/>
            <a:ext cx="151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Ashamed or guilty</a:t>
            </a:r>
          </a:p>
        </p:txBody>
      </p:sp>
      <p:sp>
        <p:nvSpPr>
          <p:cNvPr id="9229" name="Oval 23"/>
          <p:cNvSpPr>
            <a:spLocks noChangeArrowheads="1"/>
          </p:cNvSpPr>
          <p:nvPr/>
        </p:nvSpPr>
        <p:spPr bwMode="auto">
          <a:xfrm>
            <a:off x="4932363" y="3860800"/>
            <a:ext cx="1439862" cy="14398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Oval 24"/>
          <p:cNvSpPr>
            <a:spLocks noChangeArrowheads="1"/>
          </p:cNvSpPr>
          <p:nvPr/>
        </p:nvSpPr>
        <p:spPr bwMode="auto">
          <a:xfrm>
            <a:off x="4932363" y="1412875"/>
            <a:ext cx="1439862" cy="14398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1" name="Oval 25"/>
          <p:cNvSpPr>
            <a:spLocks noChangeArrowheads="1"/>
          </p:cNvSpPr>
          <p:nvPr/>
        </p:nvSpPr>
        <p:spPr bwMode="auto">
          <a:xfrm>
            <a:off x="3852863" y="2636838"/>
            <a:ext cx="1439862" cy="1439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2" name="Oval 26"/>
          <p:cNvSpPr>
            <a:spLocks noChangeArrowheads="1"/>
          </p:cNvSpPr>
          <p:nvPr/>
        </p:nvSpPr>
        <p:spPr bwMode="auto">
          <a:xfrm>
            <a:off x="2843213" y="1341438"/>
            <a:ext cx="1439862" cy="1439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3" name="Oval 27"/>
          <p:cNvSpPr>
            <a:spLocks noChangeArrowheads="1"/>
          </p:cNvSpPr>
          <p:nvPr/>
        </p:nvSpPr>
        <p:spPr bwMode="auto">
          <a:xfrm>
            <a:off x="827088" y="1341438"/>
            <a:ext cx="1439862" cy="1439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4" name="Oval 28"/>
          <p:cNvSpPr>
            <a:spLocks noChangeArrowheads="1"/>
          </p:cNvSpPr>
          <p:nvPr/>
        </p:nvSpPr>
        <p:spPr bwMode="auto">
          <a:xfrm>
            <a:off x="1836738" y="2636838"/>
            <a:ext cx="1439862" cy="14398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5" name="Oval 29"/>
          <p:cNvSpPr>
            <a:spLocks noChangeArrowheads="1"/>
          </p:cNvSpPr>
          <p:nvPr/>
        </p:nvSpPr>
        <p:spPr bwMode="auto">
          <a:xfrm>
            <a:off x="2844800" y="3933825"/>
            <a:ext cx="1439863" cy="14398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6" name="Text Box 7"/>
          <p:cNvSpPr txBox="1">
            <a:spLocks noChangeArrowheads="1"/>
          </p:cNvSpPr>
          <p:nvPr/>
        </p:nvSpPr>
        <p:spPr bwMode="auto">
          <a:xfrm>
            <a:off x="2987675" y="1844675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Sad</a:t>
            </a:r>
          </a:p>
        </p:txBody>
      </p:sp>
      <p:sp>
        <p:nvSpPr>
          <p:cNvPr id="9237" name="Text Box 20"/>
          <p:cNvSpPr txBox="1">
            <a:spLocks noChangeArrowheads="1"/>
          </p:cNvSpPr>
          <p:nvPr/>
        </p:nvSpPr>
        <p:spPr bwMode="auto">
          <a:xfrm>
            <a:off x="2700338" y="44370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Afraid</a:t>
            </a:r>
          </a:p>
        </p:txBody>
      </p:sp>
      <p:sp>
        <p:nvSpPr>
          <p:cNvPr id="9238" name="Text Box 19"/>
          <p:cNvSpPr txBox="1">
            <a:spLocks noChangeArrowheads="1"/>
          </p:cNvSpPr>
          <p:nvPr/>
        </p:nvSpPr>
        <p:spPr bwMode="auto">
          <a:xfrm>
            <a:off x="1908175" y="3141663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Angry</a:t>
            </a:r>
          </a:p>
        </p:txBody>
      </p:sp>
      <p:sp>
        <p:nvSpPr>
          <p:cNvPr id="9239" name="Text Box 21"/>
          <p:cNvSpPr txBox="1">
            <a:spLocks noChangeArrowheads="1"/>
          </p:cNvSpPr>
          <p:nvPr/>
        </p:nvSpPr>
        <p:spPr bwMode="auto">
          <a:xfrm>
            <a:off x="4859338" y="187960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Worthless</a:t>
            </a:r>
          </a:p>
        </p:txBody>
      </p:sp>
      <p:sp>
        <p:nvSpPr>
          <p:cNvPr id="9240" name="Text Box 22"/>
          <p:cNvSpPr txBox="1">
            <a:spLocks noChangeArrowheads="1"/>
          </p:cNvSpPr>
          <p:nvPr/>
        </p:nvSpPr>
        <p:spPr bwMode="auto">
          <a:xfrm>
            <a:off x="3708400" y="2997200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Not a real person</a:t>
            </a:r>
          </a:p>
        </p:txBody>
      </p:sp>
      <p:sp>
        <p:nvSpPr>
          <p:cNvPr id="9241" name="Text Box 11"/>
          <p:cNvSpPr txBox="1">
            <a:spLocks noChangeArrowheads="1"/>
          </p:cNvSpPr>
          <p:nvPr/>
        </p:nvSpPr>
        <p:spPr bwMode="auto">
          <a:xfrm>
            <a:off x="4787900" y="436562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Lonely</a:t>
            </a:r>
          </a:p>
        </p:txBody>
      </p:sp>
      <p:sp>
        <p:nvSpPr>
          <p:cNvPr id="9242" name="Text Box 30"/>
          <p:cNvSpPr txBox="1">
            <a:spLocks noChangeArrowheads="1"/>
          </p:cNvSpPr>
          <p:nvPr/>
        </p:nvSpPr>
        <p:spPr bwMode="auto">
          <a:xfrm>
            <a:off x="611188" y="184467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643438" y="404813"/>
            <a:ext cx="4105275" cy="5184775"/>
          </a:xfrm>
          <a:prstGeom prst="rect">
            <a:avLst/>
          </a:prstGeom>
          <a:blipFill dpi="0" rotWithShape="1">
            <a:blip r:embed="rId3"/>
            <a:srcRect/>
            <a:stretch>
              <a:fillRect b="-23227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 pitchFamily="34" charset="0"/>
              </a:rPr>
              <a:t>H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 Demi" pitchFamily="34" charset="0"/>
              </a:rPr>
              <a:t>OMELESSNESS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1189038" y="5726113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33CCCC"/>
                </a:solidFill>
              </a:rPr>
              <a:t>AND THE SALVATION ARMY</a:t>
            </a:r>
          </a:p>
        </p:txBody>
      </p:sp>
      <p:pic>
        <p:nvPicPr>
          <p:cNvPr id="10248" name="Picture 7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95288" y="404813"/>
            <a:ext cx="4105275" cy="5184775"/>
          </a:xfrm>
          <a:prstGeom prst="rect">
            <a:avLst/>
          </a:prstGeom>
          <a:blipFill dpi="0" rotWithShape="1">
            <a:blip r:embed="rId5"/>
            <a:srcRect/>
            <a:stretch>
              <a:fillRect b="-23697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10252" name="Picture 6" descr="character page 22 flip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719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186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LouiseMaryDixon</dc:creator>
  <cp:lastModifiedBy>The Salvation Army</cp:lastModifiedBy>
  <cp:revision>63</cp:revision>
  <dcterms:created xsi:type="dcterms:W3CDTF">2010-12-06T12:26:21Z</dcterms:created>
  <dcterms:modified xsi:type="dcterms:W3CDTF">2020-02-17T12:24:18Z</dcterms:modified>
</cp:coreProperties>
</file>