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60" r:id="rId2"/>
    <p:sldId id="261" r:id="rId3"/>
    <p:sldId id="262" r:id="rId4"/>
    <p:sldId id="266" r:id="rId5"/>
    <p:sldId id="257" r:id="rId6"/>
    <p:sldId id="291" r:id="rId7"/>
    <p:sldId id="263" r:id="rId8"/>
    <p:sldId id="267" r:id="rId9"/>
    <p:sldId id="268" r:id="rId10"/>
    <p:sldId id="269" r:id="rId11"/>
    <p:sldId id="272" r:id="rId12"/>
    <p:sldId id="271" r:id="rId13"/>
    <p:sldId id="273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65" r:id="rId24"/>
    <p:sldId id="283" r:id="rId25"/>
    <p:sldId id="284" r:id="rId26"/>
    <p:sldId id="286" r:id="rId27"/>
    <p:sldId id="290" r:id="rId28"/>
    <p:sldId id="287" r:id="rId29"/>
    <p:sldId id="289" r:id="rId30"/>
    <p:sldId id="264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8232"/>
    <a:srgbClr val="417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67482-7B57-46D9-8FE2-7AD5AD1A8091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8BE9D-6835-4636-B5D1-EB8B1AB30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8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3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4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7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1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3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4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3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3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DF88-4EB1-43B8-8E34-F0B0E6DBF88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1421-DAF9-4C77-AAEF-20B1C1E3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2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9592" y="764704"/>
            <a:ext cx="5400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What do you know about…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725" y="2780928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The First World War?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415" y="4221088"/>
            <a:ext cx="963168" cy="1975104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4782"/>
            <a:ext cx="799380" cy="9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9283" y="589766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5740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4234660"/>
            <a:ext cx="122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Homes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7283" y="3412123"/>
            <a:ext cx="5252425" cy="25741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673753"/>
            <a:ext cx="3069676" cy="25422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845" y="692696"/>
            <a:ext cx="2951234" cy="2504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588604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Families welcomed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884" y="1078892"/>
            <a:ext cx="6100240" cy="36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5085184"/>
            <a:ext cx="140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Hostels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187" y="731601"/>
            <a:ext cx="2827275" cy="27830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695019"/>
            <a:ext cx="3161890" cy="27889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3753073"/>
            <a:ext cx="3893809" cy="26642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7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05108" y="60144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Will writing service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436" y="834540"/>
            <a:ext cx="6772154" cy="43226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210" y="1476586"/>
            <a:ext cx="29535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Blackadder ITC" panose="04020505051007020D02" pitchFamily="82" charset="0"/>
              </a:rPr>
              <a:t>Last Will </a:t>
            </a:r>
          </a:p>
          <a:p>
            <a:pPr algn="ctr"/>
            <a:r>
              <a:rPr lang="en-GB" sz="4400" dirty="0" smtClean="0">
                <a:latin typeface="Blackadder ITC" panose="04020505051007020D02" pitchFamily="82" charset="0"/>
              </a:rPr>
              <a:t>and </a:t>
            </a:r>
          </a:p>
          <a:p>
            <a:pPr algn="ctr"/>
            <a:r>
              <a:rPr lang="en-GB" sz="4400" dirty="0" smtClean="0">
                <a:latin typeface="Blackadder ITC" panose="04020505051007020D02" pitchFamily="82" charset="0"/>
              </a:rPr>
              <a:t>Testament </a:t>
            </a:r>
          </a:p>
          <a:p>
            <a:pPr algn="ctr"/>
            <a:r>
              <a:rPr lang="en-GB" sz="4400" dirty="0" smtClean="0">
                <a:latin typeface="Blackadder ITC" panose="04020505051007020D02" pitchFamily="82" charset="0"/>
              </a:rPr>
              <a:t>of</a:t>
            </a:r>
          </a:p>
        </p:txBody>
      </p:sp>
      <p:pic>
        <p:nvPicPr>
          <p:cNvPr id="1027" name="Picture 3" descr="C:\Documents and Settings\fjohnson\Local Settings\Temporary Internet Files\Content.IE5\HIKYVAES\MC9004382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5039">
            <a:off x="3216005" y="2202748"/>
            <a:ext cx="700570" cy="6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fjohnson\Local Settings\Temporary Internet Files\Content.IE5\HIKYVAES\MC9004382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5039">
            <a:off x="3322049" y="3653537"/>
            <a:ext cx="700570" cy="6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fjohnson\Local Settings\Temporary Internet Files\Content.IE5\HIKYVAES\MC9004382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4961" flipH="1">
            <a:off x="5267285" y="2202748"/>
            <a:ext cx="700570" cy="6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fjohnson\Local Settings\Temporary Internet Files\Content.IE5\HIKYVAES\MC9004382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4961" flipH="1">
            <a:off x="5278676" y="3653536"/>
            <a:ext cx="700570" cy="6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5949280"/>
            <a:ext cx="345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Books for service men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335" y="642796"/>
            <a:ext cx="5187635" cy="50427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9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5108" y="6014436"/>
            <a:ext cx="403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Clothes for servicemen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845" y="1113576"/>
            <a:ext cx="6371510" cy="43185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5108" y="6014436"/>
            <a:ext cx="331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Parcels for soldiers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466" y="836712"/>
            <a:ext cx="5463076" cy="45695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7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8513" y="6014436"/>
            <a:ext cx="208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Fundraising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114" y="926242"/>
            <a:ext cx="5501780" cy="41428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074" y="3933056"/>
            <a:ext cx="3899925" cy="2924944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2370" y="5916142"/>
            <a:ext cx="4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Canteens for munitions workers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027" y="908720"/>
            <a:ext cx="4055954" cy="43818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5108" y="60144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Missing soldiers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595" y="692696"/>
            <a:ext cx="3930808" cy="46880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9592" y="764704"/>
            <a:ext cx="5400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What do you know about…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269" y="2780928"/>
            <a:ext cx="7231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The Salvation Army?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260" y="4725144"/>
            <a:ext cx="1195477" cy="1344754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6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0581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9850" y="5447511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Public Kitchens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90" y="1556792"/>
            <a:ext cx="4423817" cy="25732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124744"/>
            <a:ext cx="3129990" cy="38128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5108" y="60144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Emergency Response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836712"/>
            <a:ext cx="4214763" cy="2880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409" y="2780928"/>
            <a:ext cx="4422446" cy="31051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9199" y="47667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Sort the cards by choosing one criteria from this list.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Which aid…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9126" y="2204864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Supports soldiers and sailors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Needs a lot of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Needs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Can be done by anyone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79711" y="5085184"/>
            <a:ext cx="5184576" cy="1216362"/>
          </a:xfrm>
          <a:prstGeom prst="wedgeRoundRectCallout">
            <a:avLst>
              <a:gd name="adj1" fmla="val -61345"/>
              <a:gd name="adj2" fmla="val -174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71267" y="5470549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Which do you think is the most important? Or the most urgent?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085184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Challenge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185837"/>
            <a:ext cx="2308634" cy="46577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923928" y="2052072"/>
            <a:ext cx="4320480" cy="1448936"/>
          </a:xfrm>
          <a:prstGeom prst="wedgeRoundRectCallout">
            <a:avLst>
              <a:gd name="adj1" fmla="val -61345"/>
              <a:gd name="adj2" fmla="val -174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you think The Salvation Army tried to help people and soldiers?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27105" y="4149080"/>
            <a:ext cx="4320480" cy="1448936"/>
          </a:xfrm>
          <a:prstGeom prst="wedgeRoundRectCallout">
            <a:avLst>
              <a:gd name="adj1" fmla="val -60088"/>
              <a:gd name="adj2" fmla="val -399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Love your neighbour.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1539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781555" y="474597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G</a:t>
            </a:r>
            <a:r>
              <a:rPr lang="en-GB" sz="2400" dirty="0" smtClean="0">
                <a:latin typeface="Comic Sans MS" panose="030F0702030302020204" pitchFamily="66" charset="0"/>
              </a:rPr>
              <a:t>ermany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555" y="863569"/>
            <a:ext cx="5580888" cy="26654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789040"/>
            <a:ext cx="3639946" cy="23755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983" y="4541024"/>
            <a:ext cx="1344507" cy="232886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845" y="3861048"/>
            <a:ext cx="1154317" cy="23288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9397" y="692696"/>
            <a:ext cx="7266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Love your neighbour?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67796"/>
            <a:ext cx="2151884" cy="32938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7" y="3861048"/>
            <a:ext cx="134450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1628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i="1" smtClean="0">
                <a:latin typeface="Comic Sans MS" panose="030F0702030302020204" pitchFamily="66" charset="0"/>
              </a:rPr>
              <a:t>‘I know </a:t>
            </a:r>
            <a:r>
              <a:rPr lang="en-GB" sz="2000" i="1" dirty="0">
                <a:latin typeface="Comic Sans MS" panose="030F0702030302020204" pitchFamily="66" charset="0"/>
              </a:rPr>
              <a:t>I must love my enemies but I do not see how I can quite do this, it is very difficult. </a:t>
            </a:r>
            <a:endParaRPr lang="en-GB" sz="2000" i="1" dirty="0" smtClean="0">
              <a:latin typeface="Comic Sans MS" panose="030F0702030302020204" pitchFamily="66" charset="0"/>
            </a:endParaRPr>
          </a:p>
          <a:p>
            <a:r>
              <a:rPr lang="en-GB" sz="2000" i="1" dirty="0" smtClean="0">
                <a:latin typeface="Comic Sans MS" panose="030F0702030302020204" pitchFamily="66" charset="0"/>
              </a:rPr>
              <a:t>The world </a:t>
            </a:r>
            <a:r>
              <a:rPr lang="en-GB" sz="2000" i="1" dirty="0">
                <a:latin typeface="Comic Sans MS" panose="030F0702030302020204" pitchFamily="66" charset="0"/>
              </a:rPr>
              <a:t>seems so full of hate.’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8613" y="3429000"/>
            <a:ext cx="1819470" cy="18722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6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845" y="3861048"/>
            <a:ext cx="1154317" cy="2328862"/>
          </a:xfrm>
          <a:prstGeom prst="rect">
            <a:avLst/>
          </a:prstGeom>
        </p:spPr>
      </p:pic>
      <p:sp>
        <p:nvSpPr>
          <p:cNvPr id="15" name="Flowchart: Data 14"/>
          <p:cNvSpPr/>
          <p:nvPr/>
        </p:nvSpPr>
        <p:spPr>
          <a:xfrm rot="20884114">
            <a:off x="4079597" y="2757141"/>
            <a:ext cx="1181956" cy="932833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9397" y="692696"/>
            <a:ext cx="7266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Love your neighbour?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Flowchart: Data 13"/>
          <p:cNvSpPr/>
          <p:nvPr/>
        </p:nvSpPr>
        <p:spPr>
          <a:xfrm rot="464574">
            <a:off x="4140226" y="2917247"/>
            <a:ext cx="1133297" cy="117167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2162 w 8000"/>
              <a:gd name="connsiteY0" fmla="*/ 916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2162 w 8000"/>
              <a:gd name="connsiteY4" fmla="*/ 91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0" h="10000">
                <a:moveTo>
                  <a:pt x="2162" y="9160"/>
                </a:moveTo>
                <a:lnTo>
                  <a:pt x="0" y="0"/>
                </a:lnTo>
                <a:lnTo>
                  <a:pt x="8000" y="0"/>
                </a:lnTo>
                <a:lnTo>
                  <a:pt x="6000" y="10000"/>
                </a:lnTo>
                <a:lnTo>
                  <a:pt x="2162" y="91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7" y="3861048"/>
            <a:ext cx="1344507" cy="23288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3143" y="3019228"/>
            <a:ext cx="2342991" cy="277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5336134" y="3032956"/>
            <a:ext cx="0" cy="2758203"/>
          </a:xfrm>
          <a:prstGeom prst="line">
            <a:avLst/>
          </a:prstGeom>
          <a:ln w="76200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24982" y="3071438"/>
            <a:ext cx="0" cy="271972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0227" y="3093883"/>
            <a:ext cx="209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happened?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0227" y="4509614"/>
            <a:ext cx="232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do you think happened next?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3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061" y="860079"/>
            <a:ext cx="4363772" cy="51543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897267" y="6014437"/>
            <a:ext cx="3331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Love your neighbour?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To know some of the ways that people were supported during the First World War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To compare the aid given in the UK and in Germany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To reflect on how you can show love to your neighbour during war time.</a:t>
            </a:r>
          </a:p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979711" y="5517232"/>
            <a:ext cx="5184576" cy="892382"/>
          </a:xfrm>
          <a:prstGeom prst="wedgeRoundRectCallout">
            <a:avLst>
              <a:gd name="adj1" fmla="val -61345"/>
              <a:gd name="adj2" fmla="val -174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do the thirty second challenge?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0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43608" y="764704"/>
            <a:ext cx="47708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Guess the Bible phrase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819" y="2975172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1427887" y="2975168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146092" y="2975169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GB" sz="4400" dirty="0"/>
          </a:p>
        </p:txBody>
      </p:sp>
      <p:sp>
        <p:nvSpPr>
          <p:cNvPr id="14" name="Rectangle 13"/>
          <p:cNvSpPr/>
          <p:nvPr/>
        </p:nvSpPr>
        <p:spPr>
          <a:xfrm>
            <a:off x="1751923" y="2975172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GB" sz="4400" dirty="0"/>
          </a:p>
        </p:txBody>
      </p:sp>
      <p:sp>
        <p:nvSpPr>
          <p:cNvPr id="13" name="Rectangle 12"/>
          <p:cNvSpPr/>
          <p:nvPr/>
        </p:nvSpPr>
        <p:spPr>
          <a:xfrm>
            <a:off x="3410209" y="2998783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  <a:endParaRPr lang="en-GB" sz="4400" dirty="0"/>
          </a:p>
        </p:txBody>
      </p:sp>
      <p:sp>
        <p:nvSpPr>
          <p:cNvPr id="8" name="Rectangle 7"/>
          <p:cNvSpPr/>
          <p:nvPr/>
        </p:nvSpPr>
        <p:spPr>
          <a:xfrm>
            <a:off x="3707429" y="2987835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GB" sz="4400" dirty="0"/>
          </a:p>
        </p:txBody>
      </p:sp>
      <p:sp>
        <p:nvSpPr>
          <p:cNvPr id="16" name="Rectangle 15"/>
          <p:cNvSpPr/>
          <p:nvPr/>
        </p:nvSpPr>
        <p:spPr>
          <a:xfrm>
            <a:off x="4041235" y="2987835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endParaRPr lang="en-GB" sz="4400" dirty="0"/>
          </a:p>
        </p:txBody>
      </p:sp>
      <p:sp>
        <p:nvSpPr>
          <p:cNvPr id="15" name="Rectangle 14"/>
          <p:cNvSpPr/>
          <p:nvPr/>
        </p:nvSpPr>
        <p:spPr>
          <a:xfrm>
            <a:off x="4341049" y="2987834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endParaRPr lang="en-GB" sz="4400" dirty="0"/>
          </a:p>
        </p:txBody>
      </p:sp>
      <p:sp>
        <p:nvSpPr>
          <p:cNvPr id="17" name="Rectangle 16"/>
          <p:cNvSpPr/>
          <p:nvPr/>
        </p:nvSpPr>
        <p:spPr>
          <a:xfrm>
            <a:off x="5711999" y="2993310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endParaRPr lang="en-GB" sz="4400" dirty="0"/>
          </a:p>
        </p:txBody>
      </p:sp>
      <p:sp>
        <p:nvSpPr>
          <p:cNvPr id="21" name="Rectangle 20"/>
          <p:cNvSpPr/>
          <p:nvPr/>
        </p:nvSpPr>
        <p:spPr>
          <a:xfrm>
            <a:off x="6039982" y="3024010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GB" sz="4400" dirty="0"/>
          </a:p>
        </p:txBody>
      </p:sp>
      <p:sp>
        <p:nvSpPr>
          <p:cNvPr id="20" name="Rectangle 19"/>
          <p:cNvSpPr/>
          <p:nvPr/>
        </p:nvSpPr>
        <p:spPr>
          <a:xfrm>
            <a:off x="6329213" y="3020317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GB" sz="4400" dirty="0"/>
          </a:p>
        </p:txBody>
      </p:sp>
      <p:sp>
        <p:nvSpPr>
          <p:cNvPr id="19" name="Rectangle 18"/>
          <p:cNvSpPr/>
          <p:nvPr/>
        </p:nvSpPr>
        <p:spPr>
          <a:xfrm>
            <a:off x="6525047" y="3007644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endParaRPr lang="en-GB" sz="4400" dirty="0"/>
          </a:p>
        </p:txBody>
      </p:sp>
      <p:sp>
        <p:nvSpPr>
          <p:cNvPr id="18" name="Rectangle 17"/>
          <p:cNvSpPr/>
          <p:nvPr/>
        </p:nvSpPr>
        <p:spPr>
          <a:xfrm>
            <a:off x="7154544" y="3027492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en-GB" sz="4400" dirty="0"/>
          </a:p>
        </p:txBody>
      </p:sp>
      <p:sp>
        <p:nvSpPr>
          <p:cNvPr id="23" name="Rectangle 22"/>
          <p:cNvSpPr/>
          <p:nvPr/>
        </p:nvSpPr>
        <p:spPr>
          <a:xfrm>
            <a:off x="6816387" y="3027492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GB" sz="4400" dirty="0"/>
          </a:p>
        </p:txBody>
      </p:sp>
      <p:sp>
        <p:nvSpPr>
          <p:cNvPr id="22" name="Rectangle 21"/>
          <p:cNvSpPr/>
          <p:nvPr/>
        </p:nvSpPr>
        <p:spPr>
          <a:xfrm>
            <a:off x="7476533" y="3020317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GB" sz="4400" dirty="0"/>
          </a:p>
        </p:txBody>
      </p:sp>
      <p:sp>
        <p:nvSpPr>
          <p:cNvPr id="25" name="Rectangle 24"/>
          <p:cNvSpPr/>
          <p:nvPr/>
        </p:nvSpPr>
        <p:spPr>
          <a:xfrm>
            <a:off x="7738963" y="3009192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endParaRPr lang="en-GB" sz="4400" dirty="0"/>
          </a:p>
        </p:txBody>
      </p:sp>
      <p:sp>
        <p:nvSpPr>
          <p:cNvPr id="24" name="Rectangle 23"/>
          <p:cNvSpPr/>
          <p:nvPr/>
        </p:nvSpPr>
        <p:spPr>
          <a:xfrm>
            <a:off x="8045250" y="2993309"/>
            <a:ext cx="396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endParaRPr lang="en-GB" sz="4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92915" y="3744613"/>
            <a:ext cx="1404156" cy="1067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32937" y="3787970"/>
            <a:ext cx="1404156" cy="1067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2" idx="2"/>
          </p:cNvCxnSpPr>
          <p:nvPr/>
        </p:nvCxnSpPr>
        <p:spPr>
          <a:xfrm>
            <a:off x="6588224" y="3785988"/>
            <a:ext cx="1086331" cy="377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72975" y="3793451"/>
            <a:ext cx="70207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725134" y="3781031"/>
            <a:ext cx="70207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751923" y="5013176"/>
            <a:ext cx="59057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Who is your neighbour?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anose="030F0702030302020204" pitchFamily="66" charset="0"/>
              </a:rPr>
              <a:t>How do you show them love?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8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3" grpId="0"/>
      <p:bldP spid="8" grpId="0"/>
      <p:bldP spid="16" grpId="0"/>
      <p:bldP spid="15" grpId="0"/>
      <p:bldP spid="17" grpId="0"/>
      <p:bldP spid="21" grpId="0"/>
      <p:bldP spid="20" grpId="0"/>
      <p:bldP spid="19" grpId="0"/>
      <p:bldP spid="18" grpId="0"/>
      <p:bldP spid="23" grpId="0"/>
      <p:bldP spid="22" grpId="0"/>
      <p:bldP spid="25" grpId="0"/>
      <p:bldP spid="24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908720"/>
            <a:ext cx="2308634" cy="465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852" y="908720"/>
            <a:ext cx="2046083" cy="465772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4782"/>
            <a:ext cx="799380" cy="9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9283" y="589766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856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To know some of the ways that people were supported during the First World War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To compare the aid given in the UK and in Germany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To reflect on </a:t>
            </a:r>
            <a:r>
              <a:rPr lang="en-GB" dirty="0" smtClean="0">
                <a:latin typeface="Comic Sans MS" panose="030F0702030302020204" pitchFamily="66" charset="0"/>
              </a:rPr>
              <a:t>how you can show </a:t>
            </a:r>
            <a:r>
              <a:rPr lang="en-GB" dirty="0">
                <a:latin typeface="Comic Sans MS" panose="030F0702030302020204" pitchFamily="66" charset="0"/>
              </a:rPr>
              <a:t>love to your neighbour during war time.</a:t>
            </a:r>
          </a:p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5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35229" y="621233"/>
            <a:ext cx="4073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Private Tom Barker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38794"/>
            <a:ext cx="2664295" cy="529610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9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38957" y="621233"/>
            <a:ext cx="606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How will the boy come home?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946" y="1185837"/>
            <a:ext cx="2181225" cy="465772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99592" y="1556229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lost a leg?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Cloud Callout 10"/>
          <p:cNvSpPr/>
          <p:nvPr/>
        </p:nvSpPr>
        <p:spPr>
          <a:xfrm>
            <a:off x="1691679" y="2575461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lost his eyesight?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Cloud Callout 10"/>
          <p:cNvSpPr/>
          <p:nvPr/>
        </p:nvSpPr>
        <p:spPr>
          <a:xfrm>
            <a:off x="653756" y="3567685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badly scarred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Cloud Callout 10"/>
          <p:cNvSpPr/>
          <p:nvPr/>
        </p:nvSpPr>
        <p:spPr>
          <a:xfrm>
            <a:off x="6531444" y="3636389"/>
            <a:ext cx="2160240" cy="141962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needs everything to be quiet?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Cloud Callout 10"/>
          <p:cNvSpPr/>
          <p:nvPr/>
        </p:nvSpPr>
        <p:spPr>
          <a:xfrm>
            <a:off x="5875170" y="2623453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nervous?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Cloud Callout 10"/>
          <p:cNvSpPr/>
          <p:nvPr/>
        </p:nvSpPr>
        <p:spPr>
          <a:xfrm>
            <a:off x="6228184" y="1500278"/>
            <a:ext cx="2305935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nightmares?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Cloud Callout 10"/>
          <p:cNvSpPr/>
          <p:nvPr/>
        </p:nvSpPr>
        <p:spPr>
          <a:xfrm>
            <a:off x="1187624" y="4686939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bullet wound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Cloud Callout 10"/>
          <p:cNvSpPr/>
          <p:nvPr/>
        </p:nvSpPr>
        <p:spPr>
          <a:xfrm>
            <a:off x="6516215" y="5191568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needs to be alone?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Cloud Callout 10"/>
          <p:cNvSpPr/>
          <p:nvPr/>
        </p:nvSpPr>
        <p:spPr>
          <a:xfrm>
            <a:off x="2589532" y="5498260"/>
            <a:ext cx="1898993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 longer laughs or sings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Cloud Callout 10"/>
          <p:cNvSpPr/>
          <p:nvPr/>
        </p:nvSpPr>
        <p:spPr>
          <a:xfrm>
            <a:off x="4488525" y="5483404"/>
            <a:ext cx="1898993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hardly talks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5693" y="586165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Home visits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265" y="823865"/>
            <a:ext cx="6291080" cy="43333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4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1797" y="666615"/>
            <a:ext cx="4472413" cy="52341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35696" y="602202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Will your Missus look after my </a:t>
            </a:r>
            <a:r>
              <a:rPr lang="en-GB" sz="2400" dirty="0" err="1" smtClean="0">
                <a:latin typeface="Comic Sans MS" panose="030F0702030302020204" pitchFamily="66" charset="0"/>
              </a:rPr>
              <a:t>issus</a:t>
            </a:r>
            <a:r>
              <a:rPr lang="en-GB" sz="2400" dirty="0" smtClean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5108" y="60144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Train station patrols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949" y="606582"/>
            <a:ext cx="3838670" cy="50971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6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369</Words>
  <Application>Microsoft Office PowerPoint</Application>
  <PresentationFormat>On-screen Show (4:3)</PresentationFormat>
  <Paragraphs>97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90</cp:revision>
  <cp:lastPrinted>2014-03-07T15:57:39Z</cp:lastPrinted>
  <dcterms:created xsi:type="dcterms:W3CDTF">2014-02-28T07:52:26Z</dcterms:created>
  <dcterms:modified xsi:type="dcterms:W3CDTF">2014-06-09T08:57:40Z</dcterms:modified>
</cp:coreProperties>
</file>