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9" r:id="rId2"/>
    <p:sldId id="258" r:id="rId3"/>
    <p:sldId id="264" r:id="rId4"/>
    <p:sldId id="265" r:id="rId5"/>
    <p:sldId id="257" r:id="rId6"/>
    <p:sldId id="260" r:id="rId7"/>
    <p:sldId id="261" r:id="rId8"/>
    <p:sldId id="266" r:id="rId9"/>
    <p:sldId id="267" r:id="rId10"/>
    <p:sldId id="262" r:id="rId11"/>
    <p:sldId id="271" r:id="rId12"/>
    <p:sldId id="269" r:id="rId13"/>
    <p:sldId id="275" r:id="rId14"/>
    <p:sldId id="276" r:id="rId15"/>
    <p:sldId id="278" r:id="rId16"/>
    <p:sldId id="277" r:id="rId17"/>
    <p:sldId id="272" r:id="rId18"/>
    <p:sldId id="281" r:id="rId19"/>
    <p:sldId id="268" r:id="rId20"/>
    <p:sldId id="279" r:id="rId21"/>
    <p:sldId id="280" r:id="rId2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00140-C4C4-4856-8ABA-1FD757554B58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CB59F-F61B-47B9-BD44-6062238FC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636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2CB-4717-490D-B0A7-9DDF42E2A7EF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06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2CB-4717-490D-B0A7-9DDF42E2A7EF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51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2CB-4717-490D-B0A7-9DDF42E2A7EF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0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2CB-4717-490D-B0A7-9DDF42E2A7EF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1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2CB-4717-490D-B0A7-9DDF42E2A7EF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70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2CB-4717-490D-B0A7-9DDF42E2A7EF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44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2CB-4717-490D-B0A7-9DDF42E2A7EF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57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2CB-4717-490D-B0A7-9DDF42E2A7EF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2CB-4717-490D-B0A7-9DDF42E2A7EF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0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2CB-4717-490D-B0A7-9DDF42E2A7EF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9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2CB-4717-490D-B0A7-9DDF42E2A7EF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07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A22CB-4717-490D-B0A7-9DDF42E2A7EF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01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7845" y="1988840"/>
            <a:ext cx="45670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By the end of this lesson…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5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-31980" y="1022426"/>
            <a:ext cx="56166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What if…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2315711"/>
            <a:ext cx="1862078" cy="3756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57769"/>
            <a:ext cx="790609" cy="1874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800463" cy="1904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8004" y="4005064"/>
            <a:ext cx="816653" cy="181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0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22004" y="492959"/>
            <a:ext cx="52743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I eventually headed back to the camp. I could not believe my bad luck as I saw the same </a:t>
            </a:r>
            <a:r>
              <a:rPr lang="en-GB" i="1" dirty="0" smtClean="0">
                <a:solidFill>
                  <a:schemeClr val="bg1"/>
                </a:solidFill>
              </a:rPr>
              <a:t>colonel </a:t>
            </a:r>
            <a:r>
              <a:rPr lang="en-GB" i="1" dirty="0">
                <a:solidFill>
                  <a:schemeClr val="bg1"/>
                </a:solidFill>
              </a:rPr>
              <a:t>rushed up to me. I steeled myself, but, he seemed </a:t>
            </a:r>
            <a:r>
              <a:rPr lang="en-GB" i="1" dirty="0" smtClean="0">
                <a:solidFill>
                  <a:schemeClr val="bg1"/>
                </a:solidFill>
              </a:rPr>
              <a:t>happier.</a:t>
            </a:r>
          </a:p>
          <a:p>
            <a:endParaRPr lang="en-GB" i="1" dirty="0">
              <a:solidFill>
                <a:schemeClr val="bg1"/>
              </a:solidFill>
            </a:endParaRPr>
          </a:p>
          <a:p>
            <a:r>
              <a:rPr lang="en-GB" i="1" dirty="0" smtClean="0">
                <a:solidFill>
                  <a:schemeClr val="bg1"/>
                </a:solidFill>
              </a:rPr>
              <a:t>‘</a:t>
            </a:r>
            <a:r>
              <a:rPr lang="en-GB" i="1" dirty="0">
                <a:solidFill>
                  <a:schemeClr val="bg1"/>
                </a:solidFill>
              </a:rPr>
              <a:t>Where have you been? Hiding from me?’ he asked. </a:t>
            </a:r>
            <a:endParaRPr lang="en-GB" i="1" dirty="0" smtClean="0">
              <a:solidFill>
                <a:schemeClr val="bg1"/>
              </a:solidFill>
            </a:endParaRPr>
          </a:p>
          <a:p>
            <a:endParaRPr lang="en-GB" i="1" dirty="0">
              <a:solidFill>
                <a:schemeClr val="bg1"/>
              </a:solidFill>
            </a:endParaRPr>
          </a:p>
          <a:p>
            <a:r>
              <a:rPr lang="en-GB" i="1" dirty="0" smtClean="0">
                <a:solidFill>
                  <a:schemeClr val="bg1"/>
                </a:solidFill>
              </a:rPr>
              <a:t>‘</a:t>
            </a:r>
            <a:r>
              <a:rPr lang="en-GB" i="1" dirty="0">
                <a:solidFill>
                  <a:schemeClr val="bg1"/>
                </a:solidFill>
              </a:rPr>
              <a:t>Can you blame me for not wanting to be shouted at again?’ I replied. </a:t>
            </a:r>
            <a:endParaRPr lang="en-GB" i="1" dirty="0" smtClean="0">
              <a:solidFill>
                <a:schemeClr val="bg1"/>
              </a:solidFill>
            </a:endParaRPr>
          </a:p>
          <a:p>
            <a:endParaRPr lang="en-GB" i="1" dirty="0" smtClean="0">
              <a:solidFill>
                <a:schemeClr val="bg1"/>
              </a:solidFill>
            </a:endParaRPr>
          </a:p>
          <a:p>
            <a:r>
              <a:rPr lang="en-GB" i="1" dirty="0" smtClean="0">
                <a:solidFill>
                  <a:schemeClr val="bg1"/>
                </a:solidFill>
              </a:rPr>
              <a:t>‘</a:t>
            </a:r>
            <a:r>
              <a:rPr lang="en-GB" i="1" dirty="0">
                <a:solidFill>
                  <a:schemeClr val="bg1"/>
                </a:solidFill>
              </a:rPr>
              <a:t>Ah yes</a:t>
            </a:r>
            <a:r>
              <a:rPr lang="en-GB" i="1" dirty="0" smtClean="0">
                <a:solidFill>
                  <a:schemeClr val="bg1"/>
                </a:solidFill>
              </a:rPr>
              <a:t>,’ </a:t>
            </a:r>
            <a:r>
              <a:rPr lang="en-GB" i="1" dirty="0">
                <a:solidFill>
                  <a:schemeClr val="bg1"/>
                </a:solidFill>
              </a:rPr>
              <a:t>he said with a little smile. ‘You still had no business bringing them.’ </a:t>
            </a:r>
            <a:endParaRPr lang="en-GB" i="1" dirty="0" smtClean="0">
              <a:solidFill>
                <a:schemeClr val="bg1"/>
              </a:solidFill>
            </a:endParaRPr>
          </a:p>
          <a:p>
            <a:endParaRPr lang="en-GB" i="1" dirty="0">
              <a:solidFill>
                <a:schemeClr val="bg1"/>
              </a:solidFill>
            </a:endParaRPr>
          </a:p>
          <a:p>
            <a:r>
              <a:rPr lang="en-GB" i="1" dirty="0" smtClean="0">
                <a:solidFill>
                  <a:schemeClr val="bg1"/>
                </a:solidFill>
              </a:rPr>
              <a:t>‘</a:t>
            </a:r>
            <a:r>
              <a:rPr lang="en-GB" i="1" dirty="0">
                <a:solidFill>
                  <a:schemeClr val="bg1"/>
                </a:solidFill>
              </a:rPr>
              <a:t>But didn’t they do fine?’ </a:t>
            </a:r>
            <a:endParaRPr lang="en-GB" i="1" dirty="0" smtClean="0">
              <a:solidFill>
                <a:schemeClr val="bg1"/>
              </a:solidFill>
            </a:endParaRPr>
          </a:p>
          <a:p>
            <a:endParaRPr lang="en-GB" i="1" dirty="0" smtClean="0">
              <a:solidFill>
                <a:schemeClr val="bg1"/>
              </a:solidFill>
            </a:endParaRPr>
          </a:p>
          <a:p>
            <a:r>
              <a:rPr lang="en-GB" i="1" dirty="0" smtClean="0">
                <a:solidFill>
                  <a:schemeClr val="bg1"/>
                </a:solidFill>
              </a:rPr>
              <a:t>‘</a:t>
            </a:r>
            <a:r>
              <a:rPr lang="en-GB" i="1" dirty="0">
                <a:solidFill>
                  <a:schemeClr val="bg1"/>
                </a:solidFill>
              </a:rPr>
              <a:t>Oh yes. Very fine, very fine indeed. </a:t>
            </a:r>
            <a:r>
              <a:rPr lang="en-GB" i="1" dirty="0" smtClean="0">
                <a:solidFill>
                  <a:schemeClr val="bg1"/>
                </a:solidFill>
              </a:rPr>
              <a:t>But, </a:t>
            </a:r>
            <a:r>
              <a:rPr lang="en-GB" i="1" dirty="0">
                <a:solidFill>
                  <a:schemeClr val="bg1"/>
                </a:solidFill>
              </a:rPr>
              <a:t>Major, what if we lost them?’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79710" y="5373216"/>
            <a:ext cx="5400601" cy="1036397"/>
          </a:xfrm>
          <a:prstGeom prst="wedgeRoundRectCallout">
            <a:avLst>
              <a:gd name="adj1" fmla="val -61345"/>
              <a:gd name="adj2" fmla="val -1747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FF0000"/>
                </a:solidFill>
              </a:rPr>
              <a:t>Why did  the colonel still did not want the girls there?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What effect might they have had at the camp?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22004" y="5013274"/>
            <a:ext cx="3542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I replied with, ‘My girls are soldiers.’</a:t>
            </a:r>
          </a:p>
        </p:txBody>
      </p:sp>
    </p:spTree>
    <p:extLst>
      <p:ext uri="{BB962C8B-B14F-4D97-AF65-F5344CB8AC3E}">
        <p14:creationId xmlns:p14="http://schemas.microsoft.com/office/powerpoint/2010/main" val="192132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89" y="1999107"/>
            <a:ext cx="1750429" cy="36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Resource sheet 3C.pdf - Adobe Read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362" y="464685"/>
            <a:ext cx="8389377" cy="58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Resource sheet 3C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404664"/>
            <a:ext cx="8321036" cy="5832648"/>
          </a:xfrm>
        </p:spPr>
      </p:pic>
    </p:spTree>
    <p:extLst>
      <p:ext uri="{BB962C8B-B14F-4D97-AF65-F5344CB8AC3E}">
        <p14:creationId xmlns:p14="http://schemas.microsoft.com/office/powerpoint/2010/main" val="41460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89" y="1999107"/>
            <a:ext cx="1750429" cy="36093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45517" y="692696"/>
            <a:ext cx="19546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Feedback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2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source sheet 3C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664" y="404664"/>
            <a:ext cx="5885233" cy="5904656"/>
          </a:xfrm>
        </p:spPr>
      </p:pic>
    </p:spTree>
    <p:extLst>
      <p:ext uri="{BB962C8B-B14F-4D97-AF65-F5344CB8AC3E}">
        <p14:creationId xmlns:p14="http://schemas.microsoft.com/office/powerpoint/2010/main" val="9284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-31980" y="1022426"/>
            <a:ext cx="56166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What if…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2315711"/>
            <a:ext cx="1862078" cy="3756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99" y="2689429"/>
            <a:ext cx="800463" cy="16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4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87724" y="764704"/>
            <a:ext cx="5040560" cy="468383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To learn about </a:t>
            </a:r>
            <a:r>
              <a:rPr lang="en-GB" dirty="0" smtClean="0"/>
              <a:t>the war </a:t>
            </a:r>
            <a:r>
              <a:rPr lang="en-GB" dirty="0"/>
              <a:t>work </a:t>
            </a:r>
            <a:r>
              <a:rPr lang="en-GB" dirty="0" smtClean="0"/>
              <a:t>of men </a:t>
            </a:r>
            <a:r>
              <a:rPr lang="en-GB" dirty="0"/>
              <a:t>and </a:t>
            </a:r>
            <a:r>
              <a:rPr lang="en-GB" dirty="0" smtClean="0"/>
              <a:t>women 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To examine evidence and draw conclusions about war </a:t>
            </a:r>
            <a:r>
              <a:rPr lang="en-GB" dirty="0" smtClean="0"/>
              <a:t>work</a:t>
            </a:r>
          </a:p>
          <a:p>
            <a:endParaRPr lang="en-GB" dirty="0"/>
          </a:p>
          <a:p>
            <a:r>
              <a:rPr lang="en-GB" dirty="0"/>
              <a:t>To reflect on the actions taken by The Salvation Army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5004" y="1124744"/>
            <a:ext cx="175400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Lesson Objectives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5616" y="1385193"/>
            <a:ext cx="24460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Tell me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5816" y="1052736"/>
            <a:ext cx="20180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three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25843"/>
            <a:ext cx="980588" cy="2325397"/>
          </a:xfrm>
          <a:prstGeom prst="rect">
            <a:avLst/>
          </a:prstGeom>
        </p:spPr>
      </p:pic>
      <p:sp>
        <p:nvSpPr>
          <p:cNvPr id="14" name="Trapezoid 13"/>
          <p:cNvSpPr/>
          <p:nvPr/>
        </p:nvSpPr>
        <p:spPr>
          <a:xfrm>
            <a:off x="5688124" y="5941970"/>
            <a:ext cx="648072" cy="711838"/>
          </a:xfrm>
          <a:prstGeom prst="trapezoi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20" y="4771098"/>
            <a:ext cx="958386" cy="22801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104" y="4721617"/>
            <a:ext cx="1008112" cy="2239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13" y="4918167"/>
            <a:ext cx="1008112" cy="20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6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4840" y="2336577"/>
            <a:ext cx="1154317" cy="2328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63686" y="4958563"/>
            <a:ext cx="56166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I was hungry and you gave me food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1679" y="5420228"/>
            <a:ext cx="58326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I was thirsty and you gave me drink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7664" y="5887144"/>
            <a:ext cx="612067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I was a stranger and you welcomed me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1219" y="1253951"/>
            <a:ext cx="363640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Love your neighbour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7845" y="1988840"/>
            <a:ext cx="45670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By the end of this lesson…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3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03794"/>
            <a:ext cx="1629037" cy="38631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32" y="1649049"/>
            <a:ext cx="1592153" cy="3787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5514" y="1683099"/>
            <a:ext cx="1674762" cy="37198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26" y="1796117"/>
            <a:ext cx="1765726" cy="364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4840" y="2336577"/>
            <a:ext cx="1154317" cy="2328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63686" y="4958563"/>
            <a:ext cx="56166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I was hungry and you gave me food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1679" y="5420228"/>
            <a:ext cx="58326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I was thirsty and you gave me drink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7664" y="5887144"/>
            <a:ext cx="612067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I was a stranger and you welcomed me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05809" y="1245159"/>
            <a:ext cx="363640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your neighbour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0248" y="1253951"/>
            <a:ext cx="363640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Love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27784" y="5215287"/>
            <a:ext cx="363640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action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9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219929" y="1253951"/>
            <a:ext cx="56166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Let us not love in word or speech, 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4840" y="2336577"/>
            <a:ext cx="1154317" cy="23288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80248" y="1253951"/>
            <a:ext cx="363640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Love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27784" y="5215287"/>
            <a:ext cx="363640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action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88704" y="5218377"/>
            <a:ext cx="56166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but in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       and in truth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87724" y="764704"/>
            <a:ext cx="5040560" cy="468383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To learn about </a:t>
            </a:r>
            <a:r>
              <a:rPr lang="en-GB" dirty="0" smtClean="0"/>
              <a:t>the war work of men </a:t>
            </a:r>
            <a:r>
              <a:rPr lang="en-GB" dirty="0"/>
              <a:t>and </a:t>
            </a:r>
            <a:r>
              <a:rPr lang="en-GB" dirty="0" smtClean="0"/>
              <a:t>women</a:t>
            </a:r>
          </a:p>
          <a:p>
            <a:endParaRPr lang="en-GB" dirty="0"/>
          </a:p>
          <a:p>
            <a:r>
              <a:rPr lang="en-GB" dirty="0"/>
              <a:t>To examine evidence and draw conclusions about war </a:t>
            </a:r>
            <a:r>
              <a:rPr lang="en-GB" dirty="0" smtClean="0"/>
              <a:t>work</a:t>
            </a:r>
          </a:p>
          <a:p>
            <a:endParaRPr lang="en-GB" dirty="0"/>
          </a:p>
          <a:p>
            <a:r>
              <a:rPr lang="en-GB" dirty="0"/>
              <a:t>To reflect on the actions taken by The Salvation Army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5004" y="1124744"/>
            <a:ext cx="175400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Lesson Objectives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22004" y="1340768"/>
            <a:ext cx="52743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I had left the girls at the camp a few days ago and dropped by to see how they were settling in. When I arrived I was met by the colonel of the camp first. He was incensed with me. He kept shouting at me, ‘I had no business bringing those girls.’ </a:t>
            </a:r>
            <a:endParaRPr lang="en-GB" i="1" dirty="0" smtClean="0">
              <a:solidFill>
                <a:schemeClr val="bg1"/>
              </a:solidFill>
            </a:endParaRPr>
          </a:p>
          <a:p>
            <a:endParaRPr lang="en-GB" i="1" dirty="0">
              <a:solidFill>
                <a:schemeClr val="bg1"/>
              </a:solidFill>
            </a:endParaRPr>
          </a:p>
          <a:p>
            <a:r>
              <a:rPr lang="en-GB" i="1" dirty="0" smtClean="0">
                <a:solidFill>
                  <a:schemeClr val="bg1"/>
                </a:solidFill>
              </a:rPr>
              <a:t>It </a:t>
            </a:r>
            <a:r>
              <a:rPr lang="en-GB" i="1" dirty="0">
                <a:solidFill>
                  <a:schemeClr val="bg1"/>
                </a:solidFill>
              </a:rPr>
              <a:t>was a right proper </a:t>
            </a:r>
            <a:r>
              <a:rPr lang="en-GB" i="1" dirty="0" smtClean="0">
                <a:solidFill>
                  <a:schemeClr val="bg1"/>
                </a:solidFill>
              </a:rPr>
              <a:t>dress-down </a:t>
            </a:r>
            <a:r>
              <a:rPr lang="en-GB" i="1" dirty="0">
                <a:solidFill>
                  <a:schemeClr val="bg1"/>
                </a:solidFill>
              </a:rPr>
              <a:t>and he was very rude. I have to admit I left as soon as I could, and avoided the place over the next few days.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979711" y="4721617"/>
            <a:ext cx="5184576" cy="1687997"/>
          </a:xfrm>
          <a:prstGeom prst="wedgeRoundRectCallout">
            <a:avLst>
              <a:gd name="adj1" fmla="val -61345"/>
              <a:gd name="adj2" fmla="val -1747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FF0000"/>
                </a:solidFill>
              </a:rPr>
              <a:t>Why was the </a:t>
            </a:r>
            <a:r>
              <a:rPr lang="en-GB" dirty="0" smtClean="0">
                <a:solidFill>
                  <a:srgbClr val="FF0000"/>
                </a:solidFill>
              </a:rPr>
              <a:t>colonel </a:t>
            </a:r>
            <a:r>
              <a:rPr lang="en-GB" dirty="0">
                <a:solidFill>
                  <a:srgbClr val="FF0000"/>
                </a:solidFill>
              </a:rPr>
              <a:t>so angry? 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Why </a:t>
            </a:r>
            <a:r>
              <a:rPr lang="en-GB" dirty="0">
                <a:solidFill>
                  <a:srgbClr val="FF0000"/>
                </a:solidFill>
              </a:rPr>
              <a:t>did he not want women working so close to </a:t>
            </a:r>
            <a:r>
              <a:rPr lang="en-GB" dirty="0" smtClean="0">
                <a:solidFill>
                  <a:srgbClr val="FF0000"/>
                </a:solidFill>
              </a:rPr>
              <a:t>the front line?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What do you think?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3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43" y="1700807"/>
            <a:ext cx="1728881" cy="4099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41" y="1700807"/>
            <a:ext cx="1750429" cy="4164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1700807"/>
            <a:ext cx="1785833" cy="396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08" y="1700807"/>
            <a:ext cx="1698516" cy="40279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15" y="1748959"/>
            <a:ext cx="1727755" cy="41105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00807"/>
            <a:ext cx="1976790" cy="406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08" y="1700807"/>
            <a:ext cx="1698516" cy="40279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15" y="1748959"/>
            <a:ext cx="1727755" cy="41105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00807"/>
            <a:ext cx="1976790" cy="40606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45517" y="692696"/>
            <a:ext cx="19546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Feedback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5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5868 0.01389 C 0.07101 0.01713 0.08941 0.01898 0.10851 0.01898 C 0.13056 0.01898 0.14809 0.01713 0.16042 0.01389 L 0.21945 3.7037E-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-0.05625 -0.04004 C -0.06806 -0.04907 -0.08577 -0.05393 -0.10417 -0.05393 C -0.12518 -0.05393 -0.14202 -0.04907 -0.15382 -0.04004 L -0.21042 -1.48148E-6 " pathEditMode="relative" rAng="10800000" ptsTypes="FffFF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26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576</TotalTime>
  <Words>423</Words>
  <Application>Microsoft Office PowerPoint</Application>
  <PresentationFormat>On-screen Show (4:3)</PresentationFormat>
  <Paragraphs>57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Fiona Johnson</cp:lastModifiedBy>
  <cp:revision>39</cp:revision>
  <dcterms:created xsi:type="dcterms:W3CDTF">2014-04-11T12:53:01Z</dcterms:created>
  <dcterms:modified xsi:type="dcterms:W3CDTF">2014-06-12T10:46:38Z</dcterms:modified>
</cp:coreProperties>
</file>