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58" r:id="rId5"/>
    <p:sldId id="260" r:id="rId6"/>
    <p:sldId id="261" r:id="rId7"/>
    <p:sldId id="263" r:id="rId8"/>
    <p:sldId id="262" r:id="rId9"/>
    <p:sldId id="259" r:id="rId10"/>
    <p:sldId id="264" r:id="rId11"/>
    <p:sldId id="275" r:id="rId12"/>
    <p:sldId id="268" r:id="rId13"/>
    <p:sldId id="276" r:id="rId14"/>
    <p:sldId id="266" r:id="rId15"/>
    <p:sldId id="270" r:id="rId16"/>
    <p:sldId id="277" r:id="rId17"/>
    <p:sldId id="278" r:id="rId1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4F4"/>
    <a:srgbClr val="BE0000"/>
    <a:srgbClr val="0099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707A9F6-7689-46F8-8613-727400E3F21B}" type="slidenum">
              <a:rPr lang="en-GB" altLang="en-US"/>
              <a:pPr/>
              <a:t>‹#›</a:t>
            </a:fld>
            <a:endParaRPr lang="en-GB" altLang="en-US"/>
          </a:p>
        </p:txBody>
      </p:sp>
    </p:spTree>
    <p:extLst>
      <p:ext uri="{BB962C8B-B14F-4D97-AF65-F5344CB8AC3E}">
        <p14:creationId xmlns:p14="http://schemas.microsoft.com/office/powerpoint/2010/main" val="82946878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406DD9D-C088-4301-8D14-27F7403437BC}" type="slidenum">
              <a:rPr lang="en-GB" altLang="en-US"/>
              <a:pPr/>
              <a:t>‹#›</a:t>
            </a:fld>
            <a:endParaRPr lang="en-GB" altLang="en-US"/>
          </a:p>
        </p:txBody>
      </p:sp>
    </p:spTree>
    <p:extLst>
      <p:ext uri="{BB962C8B-B14F-4D97-AF65-F5344CB8AC3E}">
        <p14:creationId xmlns:p14="http://schemas.microsoft.com/office/powerpoint/2010/main" val="1305996132"/>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93C0792-DA33-4667-B7C8-B554A452C28A}" type="slidenum">
              <a:rPr lang="en-GB" altLang="en-US"/>
              <a:pPr/>
              <a:t>‹#›</a:t>
            </a:fld>
            <a:endParaRPr lang="en-GB" altLang="en-US"/>
          </a:p>
        </p:txBody>
      </p:sp>
    </p:spTree>
    <p:extLst>
      <p:ext uri="{BB962C8B-B14F-4D97-AF65-F5344CB8AC3E}">
        <p14:creationId xmlns:p14="http://schemas.microsoft.com/office/powerpoint/2010/main" val="115546528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9B8E77D-BEF3-4379-8CD6-B9BC698ABDE0}" type="slidenum">
              <a:rPr lang="en-GB" altLang="en-US"/>
              <a:pPr/>
              <a:t>‹#›</a:t>
            </a:fld>
            <a:endParaRPr lang="en-GB" altLang="en-US"/>
          </a:p>
        </p:txBody>
      </p:sp>
    </p:spTree>
    <p:extLst>
      <p:ext uri="{BB962C8B-B14F-4D97-AF65-F5344CB8AC3E}">
        <p14:creationId xmlns:p14="http://schemas.microsoft.com/office/powerpoint/2010/main" val="320999606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3DAA2F7-77A7-48B3-B0E4-E11533D9DD1F}" type="slidenum">
              <a:rPr lang="en-GB" altLang="en-US"/>
              <a:pPr/>
              <a:t>‹#›</a:t>
            </a:fld>
            <a:endParaRPr lang="en-GB" altLang="en-US"/>
          </a:p>
        </p:txBody>
      </p:sp>
    </p:spTree>
    <p:extLst>
      <p:ext uri="{BB962C8B-B14F-4D97-AF65-F5344CB8AC3E}">
        <p14:creationId xmlns:p14="http://schemas.microsoft.com/office/powerpoint/2010/main" val="118238712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BABC4FE-EA8F-48B8-B24E-B634E67B226B}" type="slidenum">
              <a:rPr lang="en-GB" altLang="en-US"/>
              <a:pPr/>
              <a:t>‹#›</a:t>
            </a:fld>
            <a:endParaRPr lang="en-GB" altLang="en-US"/>
          </a:p>
        </p:txBody>
      </p:sp>
    </p:spTree>
    <p:extLst>
      <p:ext uri="{BB962C8B-B14F-4D97-AF65-F5344CB8AC3E}">
        <p14:creationId xmlns:p14="http://schemas.microsoft.com/office/powerpoint/2010/main" val="127558795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A1F603EB-D365-44F9-93E5-88CB5CFE0899}" type="slidenum">
              <a:rPr lang="en-GB" altLang="en-US"/>
              <a:pPr/>
              <a:t>‹#›</a:t>
            </a:fld>
            <a:endParaRPr lang="en-GB" altLang="en-US"/>
          </a:p>
        </p:txBody>
      </p:sp>
    </p:spTree>
    <p:extLst>
      <p:ext uri="{BB962C8B-B14F-4D97-AF65-F5344CB8AC3E}">
        <p14:creationId xmlns:p14="http://schemas.microsoft.com/office/powerpoint/2010/main" val="141463748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BBEEF666-927A-4808-B6CA-658EE2FAE2BF}" type="slidenum">
              <a:rPr lang="en-GB" altLang="en-US"/>
              <a:pPr/>
              <a:t>‹#›</a:t>
            </a:fld>
            <a:endParaRPr lang="en-GB" altLang="en-US"/>
          </a:p>
        </p:txBody>
      </p:sp>
    </p:spTree>
    <p:extLst>
      <p:ext uri="{BB962C8B-B14F-4D97-AF65-F5344CB8AC3E}">
        <p14:creationId xmlns:p14="http://schemas.microsoft.com/office/powerpoint/2010/main" val="33640655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2AE2D48A-97B5-4F35-8A16-DA1135AB99D6}" type="slidenum">
              <a:rPr lang="en-GB" altLang="en-US"/>
              <a:pPr/>
              <a:t>‹#›</a:t>
            </a:fld>
            <a:endParaRPr lang="en-GB" altLang="en-US"/>
          </a:p>
        </p:txBody>
      </p:sp>
    </p:spTree>
    <p:extLst>
      <p:ext uri="{BB962C8B-B14F-4D97-AF65-F5344CB8AC3E}">
        <p14:creationId xmlns:p14="http://schemas.microsoft.com/office/powerpoint/2010/main" val="411871452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A734705E-9FA5-40DC-99B2-3124BE6AB588}" type="slidenum">
              <a:rPr lang="en-GB" altLang="en-US"/>
              <a:pPr/>
              <a:t>‹#›</a:t>
            </a:fld>
            <a:endParaRPr lang="en-GB" altLang="en-US"/>
          </a:p>
        </p:txBody>
      </p:sp>
    </p:spTree>
    <p:extLst>
      <p:ext uri="{BB962C8B-B14F-4D97-AF65-F5344CB8AC3E}">
        <p14:creationId xmlns:p14="http://schemas.microsoft.com/office/powerpoint/2010/main" val="39884503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0CD7F13-46F1-4655-891E-24CBAE8021B3}" type="slidenum">
              <a:rPr lang="en-GB" altLang="en-US"/>
              <a:pPr/>
              <a:t>‹#›</a:t>
            </a:fld>
            <a:endParaRPr lang="en-GB" altLang="en-US"/>
          </a:p>
        </p:txBody>
      </p:sp>
    </p:spTree>
    <p:extLst>
      <p:ext uri="{BB962C8B-B14F-4D97-AF65-F5344CB8AC3E}">
        <p14:creationId xmlns:p14="http://schemas.microsoft.com/office/powerpoint/2010/main" val="137558437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E5AAF63-A7FA-4424-AF80-80D6550AA51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wmf"/><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068513"/>
            <a:ext cx="7416800"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31063" y="4660099"/>
            <a:ext cx="1373187" cy="1544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REST b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850" y="908050"/>
            <a:ext cx="4144963" cy="4968875"/>
          </a:xfrm>
          <a:prstGeom prst="rect">
            <a:avLst/>
          </a:prstGeom>
          <a:noFill/>
          <a:extLst>
            <a:ext uri="{909E8E84-426E-40DD-AFC4-6F175D3DCCD1}">
              <a14:hiddenFill xmlns:a14="http://schemas.microsoft.com/office/drawing/2010/main">
                <a:solidFill>
                  <a:srgbClr val="FFFFFF"/>
                </a:solidFill>
              </a14:hiddenFill>
            </a:ext>
          </a:extLst>
        </p:spPr>
      </p:pic>
      <p:pic>
        <p:nvPicPr>
          <p:cNvPr id="225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620713"/>
            <a:ext cx="39941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37242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4" name="Picture 6" descr="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913" y="1989138"/>
            <a:ext cx="5113337" cy="4251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AutoShape 4"/>
          <p:cNvSpPr>
            <a:spLocks noChangeArrowheads="1"/>
          </p:cNvSpPr>
          <p:nvPr/>
        </p:nvSpPr>
        <p:spPr bwMode="auto">
          <a:xfrm>
            <a:off x="611188" y="1916113"/>
            <a:ext cx="3313112" cy="946150"/>
          </a:xfrm>
          <a:prstGeom prst="roundRect">
            <a:avLst>
              <a:gd name="adj" fmla="val 0"/>
            </a:avLst>
          </a:prstGeom>
          <a:solidFill>
            <a:schemeClr val="bg1"/>
          </a:solidFill>
          <a:ln>
            <a:noFill/>
          </a:ln>
          <a:effectLst/>
          <a:extLst>
            <a:ext uri="{91240B29-F687-4F45-9708-019B960494DF}">
              <a14:hiddenLine xmlns:a14="http://schemas.microsoft.com/office/drawing/2010/main" w="635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BLUE</a:t>
            </a:r>
            <a:r>
              <a:rPr lang="en-GB" altLang="en-US" sz="2800"/>
              <a:t> represents the purity of God.</a:t>
            </a:r>
          </a:p>
        </p:txBody>
      </p:sp>
      <p:sp>
        <p:nvSpPr>
          <p:cNvPr id="26629" name="AutoShape 5"/>
          <p:cNvSpPr>
            <a:spLocks noChangeArrowheads="1"/>
          </p:cNvSpPr>
          <p:nvPr/>
        </p:nvSpPr>
        <p:spPr bwMode="auto">
          <a:xfrm>
            <a:off x="611188" y="3141663"/>
            <a:ext cx="3673475" cy="1373187"/>
          </a:xfrm>
          <a:prstGeom prst="roundRect">
            <a:avLst>
              <a:gd name="adj" fmla="val 0"/>
            </a:avLst>
          </a:prstGeom>
          <a:solidFill>
            <a:schemeClr val="bg1"/>
          </a:solidFill>
          <a:ln>
            <a:noFill/>
          </a:ln>
          <a:effectLst/>
          <a:extLst>
            <a:ext uri="{91240B29-F687-4F45-9708-019B960494DF}">
              <a14:hiddenLine xmlns:a14="http://schemas.microsoft.com/office/drawing/2010/main" w="635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RED</a:t>
            </a:r>
            <a:r>
              <a:rPr lang="en-GB" altLang="en-US" sz="2800"/>
              <a:t> stands for the blood of Jesus who died to save people.</a:t>
            </a:r>
          </a:p>
        </p:txBody>
      </p:sp>
      <p:sp>
        <p:nvSpPr>
          <p:cNvPr id="26630" name="AutoShape 6"/>
          <p:cNvSpPr>
            <a:spLocks noChangeArrowheads="1"/>
          </p:cNvSpPr>
          <p:nvPr/>
        </p:nvSpPr>
        <p:spPr bwMode="auto">
          <a:xfrm>
            <a:off x="611188" y="4797425"/>
            <a:ext cx="3790950" cy="1373188"/>
          </a:xfrm>
          <a:prstGeom prst="roundRect">
            <a:avLst>
              <a:gd name="adj" fmla="val 0"/>
            </a:avLst>
          </a:prstGeom>
          <a:solidFill>
            <a:schemeClr val="bg1"/>
          </a:solidFill>
          <a:ln>
            <a:noFill/>
          </a:ln>
          <a:effectLst/>
          <a:extLst>
            <a:ext uri="{91240B29-F687-4F45-9708-019B960494DF}">
              <a14:hiddenLine xmlns:a14="http://schemas.microsoft.com/office/drawing/2010/main" w="63500">
                <a:solidFill>
                  <a:srgbClr val="FF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YELLOW</a:t>
            </a:r>
            <a:r>
              <a:rPr lang="en-GB" altLang="en-US" sz="2800"/>
              <a:t> symbolises the light and fire of God’s Holy Spirit.</a:t>
            </a:r>
          </a:p>
        </p:txBody>
      </p:sp>
      <p:pic>
        <p:nvPicPr>
          <p:cNvPr id="266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37242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4" name="Picture 10" descr="Flag blue on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360613"/>
            <a:ext cx="4283075" cy="3557587"/>
          </a:xfrm>
          <a:prstGeom prst="rect">
            <a:avLst/>
          </a:prstGeom>
          <a:noFill/>
          <a:extLst>
            <a:ext uri="{909E8E84-426E-40DD-AFC4-6F175D3DCCD1}">
              <a14:hiddenFill xmlns:a14="http://schemas.microsoft.com/office/drawing/2010/main">
                <a:solidFill>
                  <a:srgbClr val="FFFFFF"/>
                </a:solidFill>
              </a14:hiddenFill>
            </a:ext>
          </a:extLst>
        </p:spPr>
      </p:pic>
      <p:pic>
        <p:nvPicPr>
          <p:cNvPr id="26635" name="Picture 11" descr="Flag red on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2349500"/>
            <a:ext cx="4271963" cy="3548063"/>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Flag yellow on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288" y="2349500"/>
            <a:ext cx="4271962" cy="3548063"/>
          </a:xfrm>
          <a:prstGeom prst="rect">
            <a:avLst/>
          </a:prstGeom>
          <a:noFill/>
          <a:extLst>
            <a:ext uri="{909E8E84-426E-40DD-AFC4-6F175D3DCCD1}">
              <a14:hiddenFill xmlns:a14="http://schemas.microsoft.com/office/drawing/2010/main">
                <a:solidFill>
                  <a:srgbClr val="FFFFFF"/>
                </a:solidFill>
              </a14:hiddenFill>
            </a:ext>
          </a:extLst>
        </p:spPr>
      </p:pic>
      <p:pic>
        <p:nvPicPr>
          <p:cNvPr id="26637" name="Picture 13" descr="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4513" y="2349500"/>
            <a:ext cx="4249737" cy="353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slide(fromRight)">
                                      <p:cBhvr>
                                        <p:cTn id="7" dur="1000"/>
                                        <p:tgtEl>
                                          <p:spTgt spid="26628"/>
                                        </p:tgtEl>
                                      </p:cBhvr>
                                    </p:animEffect>
                                  </p:childTnLst>
                                </p:cTn>
                              </p:par>
                              <p:par>
                                <p:cTn id="8" presetID="1" presetClass="entr" presetSubtype="0" fill="hold" nodeType="withEffect">
                                  <p:stCondLst>
                                    <p:cond delay="0"/>
                                  </p:stCondLst>
                                  <p:childTnLst>
                                    <p:set>
                                      <p:cBhvr>
                                        <p:cTn id="9" dur="1" fill="hold">
                                          <p:stCondLst>
                                            <p:cond delay="0"/>
                                          </p:stCondLst>
                                        </p:cTn>
                                        <p:tgtEl>
                                          <p:spTgt spid="2663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26629"/>
                                        </p:tgtEl>
                                        <p:attrNameLst>
                                          <p:attrName>style.visibility</p:attrName>
                                        </p:attrNameLst>
                                      </p:cBhvr>
                                      <p:to>
                                        <p:strVal val="visible"/>
                                      </p:to>
                                    </p:set>
                                    <p:animEffect transition="in" filter="slide(fromTop)">
                                      <p:cBhvr>
                                        <p:cTn id="14" dur="1000"/>
                                        <p:tgtEl>
                                          <p:spTgt spid="26629"/>
                                        </p:tgtEl>
                                      </p:cBhvr>
                                    </p:animEffect>
                                  </p:childTnLst>
                                </p:cTn>
                              </p:par>
                              <p:par>
                                <p:cTn id="15" presetID="1" presetClass="entr" presetSubtype="0" fill="hold" nodeType="withEffect">
                                  <p:stCondLst>
                                    <p:cond delay="0"/>
                                  </p:stCondLst>
                                  <p:childTnLst>
                                    <p:set>
                                      <p:cBhvr>
                                        <p:cTn id="16" dur="1" fill="hold">
                                          <p:stCondLst>
                                            <p:cond delay="0"/>
                                          </p:stCondLst>
                                        </p:cTn>
                                        <p:tgtEl>
                                          <p:spTgt spid="266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26630"/>
                                        </p:tgtEl>
                                        <p:attrNameLst>
                                          <p:attrName>style.visibility</p:attrName>
                                        </p:attrNameLst>
                                      </p:cBhvr>
                                      <p:to>
                                        <p:strVal val="visible"/>
                                      </p:to>
                                    </p:set>
                                    <p:animEffect transition="in" filter="slide(fromLeft)">
                                      <p:cBhvr>
                                        <p:cTn id="21" dur="1000"/>
                                        <p:tgtEl>
                                          <p:spTgt spid="26630"/>
                                        </p:tgtEl>
                                      </p:cBhvr>
                                    </p:animEffect>
                                  </p:childTnLst>
                                </p:cTn>
                              </p:par>
                              <p:par>
                                <p:cTn id="22" presetID="1" presetClass="entr" presetSubtype="0" fill="hold" nodeType="withEffect">
                                  <p:stCondLst>
                                    <p:cond delay="0"/>
                                  </p:stCondLst>
                                  <p:childTnLst>
                                    <p:set>
                                      <p:cBhvr>
                                        <p:cTn id="23" dur="1" fill="hold">
                                          <p:stCondLst>
                                            <p:cond delay="0"/>
                                          </p:stCondLst>
                                        </p:cTn>
                                        <p:tgtEl>
                                          <p:spTgt spid="2663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26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37242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descr="Flag colour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916113"/>
            <a:ext cx="5135563" cy="426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64088" y="1931136"/>
            <a:ext cx="3624262" cy="407681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61087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3" name="AutoShape 7"/>
          <p:cNvSpPr>
            <a:spLocks noChangeArrowheads="1"/>
          </p:cNvSpPr>
          <p:nvPr/>
        </p:nvSpPr>
        <p:spPr bwMode="auto">
          <a:xfrm>
            <a:off x="611188" y="1916113"/>
            <a:ext cx="2952750" cy="2227262"/>
          </a:xfrm>
          <a:prstGeom prst="roundRect">
            <a:avLst>
              <a:gd name="adj" fmla="val 0"/>
            </a:avLst>
          </a:prstGeom>
          <a:solidFill>
            <a:schemeClr val="bg1"/>
          </a:solidFill>
          <a:ln>
            <a:noFill/>
          </a:ln>
          <a:effectLst/>
          <a:extLst>
            <a:ext uri="{91240B29-F687-4F45-9708-019B960494DF}">
              <a14:hiddenLine xmlns:a14="http://schemas.microsoft.com/office/drawing/2010/main" w="635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t>The</a:t>
            </a:r>
            <a:r>
              <a:rPr lang="en-GB" altLang="en-US" sz="2800" b="1"/>
              <a:t> </a:t>
            </a:r>
            <a:r>
              <a:rPr lang="en-GB" altLang="en-US" sz="2800"/>
              <a:t>shield symbolises the belief that God protects and saves people.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slide(fromRight)">
                                      <p:cBhvr>
                                        <p:cTn id="7" dur="10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Mercy Seat"/>
          <p:cNvSpPr>
            <a:spLocks noChangeArrowheads="1"/>
          </p:cNvSpPr>
          <p:nvPr/>
        </p:nvSpPr>
        <p:spPr bwMode="auto">
          <a:xfrm>
            <a:off x="4643438" y="2060575"/>
            <a:ext cx="3743325" cy="3960813"/>
          </a:xfrm>
          <a:prstGeom prst="roundRect">
            <a:avLst>
              <a:gd name="adj" fmla="val 0"/>
            </a:avLst>
          </a:prstGeom>
          <a:blipFill dpi="0" rotWithShape="1">
            <a:blip r:embed="rId2"/>
            <a:srcRect/>
            <a:stretch>
              <a:fillRect/>
            </a:stretch>
          </a:blipFill>
          <a:ln>
            <a:noFill/>
          </a:ln>
          <a:effectLst/>
          <a:extLst>
            <a:ext uri="{91240B29-F687-4F45-9708-019B960494DF}">
              <a14:hiddenLine xmlns:a14="http://schemas.microsoft.com/office/drawing/2010/main" w="50800">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558800"/>
            <a:ext cx="6783387"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AutoShape 6"/>
          <p:cNvSpPr>
            <a:spLocks noChangeArrowheads="1"/>
          </p:cNvSpPr>
          <p:nvPr/>
        </p:nvSpPr>
        <p:spPr bwMode="auto">
          <a:xfrm>
            <a:off x="611188" y="1916113"/>
            <a:ext cx="3600450" cy="3722687"/>
          </a:xfrm>
          <a:prstGeom prst="roundRect">
            <a:avLst>
              <a:gd name="adj" fmla="val 0"/>
            </a:avLst>
          </a:prstGeom>
          <a:solidFill>
            <a:schemeClr val="bg1"/>
          </a:solidFill>
          <a:ln>
            <a:noFill/>
          </a:ln>
          <a:effectLst/>
          <a:extLst>
            <a:ext uri="{91240B29-F687-4F45-9708-019B960494DF}">
              <a14:hiddenLine xmlns:a14="http://schemas.microsoft.com/office/drawing/2010/main" w="635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t>The</a:t>
            </a:r>
            <a:r>
              <a:rPr lang="en-GB" altLang="en-US" sz="2800" b="1"/>
              <a:t> </a:t>
            </a:r>
            <a:r>
              <a:rPr lang="en-GB" altLang="en-US" sz="2800"/>
              <a:t>mercy seat symbolises a place where people can meet with and talk to God in a special way.</a:t>
            </a:r>
          </a:p>
          <a:p>
            <a:pPr>
              <a:spcBef>
                <a:spcPct val="50000"/>
              </a:spcBef>
            </a:pPr>
            <a:r>
              <a:rPr lang="en-GB" altLang="en-US" sz="2800"/>
              <a:t>It is found at the front of most Salvation Army churches.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slide(fromRight)">
                                      <p:cBhvr>
                                        <p:cTn id="7" dur="1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611188" y="1916113"/>
            <a:ext cx="4681537" cy="3935412"/>
          </a:xfrm>
          <a:prstGeom prst="roundRect">
            <a:avLst>
              <a:gd name="adj" fmla="val 0"/>
            </a:avLst>
          </a:prstGeom>
          <a:solidFill>
            <a:schemeClr val="bg1"/>
          </a:solidFill>
          <a:ln>
            <a:noFill/>
          </a:ln>
          <a:effectLst/>
          <a:extLst>
            <a:ext uri="{91240B29-F687-4F45-9708-019B960494DF}">
              <a14:hiddenLine xmlns:a14="http://schemas.microsoft.com/office/drawing/2010/main" w="63500">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a:t>The</a:t>
            </a:r>
            <a:r>
              <a:rPr lang="en-GB" altLang="en-US" sz="2800" b="1"/>
              <a:t> </a:t>
            </a:r>
            <a:r>
              <a:rPr lang="en-GB" altLang="en-US" sz="2800"/>
              <a:t>Salvation Army salute is a symbol which members sometimes use to greet each other, especially when they meet members from different countries. It shows they belong to the same church and have the same faith in God.</a:t>
            </a:r>
          </a:p>
        </p:txBody>
      </p:sp>
      <p:pic>
        <p:nvPicPr>
          <p:cNvPr id="40965" name="Picture 5" descr="SA salu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981075"/>
            <a:ext cx="2774950" cy="5114925"/>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96900"/>
            <a:ext cx="4681538"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slide(fromRight)">
                                      <p:cBhvr>
                                        <p:cTn id="7" dur="1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473700"/>
            <a:ext cx="475138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31063" y="4660099"/>
            <a:ext cx="1373187" cy="15446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road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20713"/>
            <a:ext cx="223202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no smoking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76250"/>
            <a:ext cx="2520950" cy="2484438"/>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red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619125"/>
            <a:ext cx="2233612" cy="2233613"/>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descr="Olympic Ring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3789363"/>
            <a:ext cx="2881313" cy="1922462"/>
          </a:xfrm>
          <a:prstGeom prst="rect">
            <a:avLst/>
          </a:prstGeom>
          <a:noFill/>
          <a:extLst>
            <a:ext uri="{909E8E84-426E-40DD-AFC4-6F175D3DCCD1}">
              <a14:hiddenFill xmlns:a14="http://schemas.microsoft.com/office/drawing/2010/main">
                <a:solidFill>
                  <a:srgbClr val="FFFFFF"/>
                </a:solidFill>
              </a14:hiddenFill>
            </a:ext>
          </a:extLst>
        </p:spPr>
      </p:pic>
      <p:pic>
        <p:nvPicPr>
          <p:cNvPr id="31754" name="Picture 10" descr="sco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325" y="3573463"/>
            <a:ext cx="2484438" cy="2439987"/>
          </a:xfrm>
          <a:prstGeom prst="rect">
            <a:avLst/>
          </a:prstGeom>
          <a:noFill/>
          <a:extLst>
            <a:ext uri="{909E8E84-426E-40DD-AFC4-6F175D3DCCD1}">
              <a14:hiddenFill xmlns:a14="http://schemas.microsoft.com/office/drawing/2010/main">
                <a:solidFill>
                  <a:srgbClr val="FFFFFF"/>
                </a:solidFill>
              </a14:hiddenFill>
            </a:ext>
          </a:extLst>
        </p:spPr>
      </p:pic>
      <p:pic>
        <p:nvPicPr>
          <p:cNvPr id="31755" name="Picture 11" descr="Recycling Symb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3573463"/>
            <a:ext cx="2409825" cy="237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7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7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1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Superman_Symbol-BeltBuc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789363"/>
            <a:ext cx="2663825" cy="222885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disabled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765175"/>
            <a:ext cx="207645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32777" name="Picture 9" descr="Fairtrade"/>
          <p:cNvPicPr>
            <a:picLocks noChangeAspect="1" noChangeArrowheads="1"/>
          </p:cNvPicPr>
          <p:nvPr/>
        </p:nvPicPr>
        <p:blipFill>
          <a:blip r:embed="rId4" cstate="print">
            <a:extLst>
              <a:ext uri="{28A0092B-C50C-407E-A947-70E740481C1C}">
                <a14:useLocalDpi xmlns:a14="http://schemas.microsoft.com/office/drawing/2010/main" val="0"/>
              </a:ext>
            </a:extLst>
          </a:blip>
          <a:srcRect b="17288"/>
          <a:stretch>
            <a:fillRect/>
          </a:stretch>
        </p:blipFill>
        <p:spPr bwMode="auto">
          <a:xfrm>
            <a:off x="6469063" y="836613"/>
            <a:ext cx="1990725" cy="1935162"/>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No entry sig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825" y="3687763"/>
            <a:ext cx="2411413" cy="2405062"/>
          </a:xfrm>
          <a:prstGeom prst="rect">
            <a:avLst/>
          </a:prstGeom>
          <a:noFill/>
          <a:extLst>
            <a:ext uri="{909E8E84-426E-40DD-AFC4-6F175D3DCCD1}">
              <a14:hiddenFill xmlns:a14="http://schemas.microsoft.com/office/drawing/2010/main">
                <a:solidFill>
                  <a:srgbClr val="FFFFFF"/>
                </a:solidFill>
              </a14:hiddenFill>
            </a:ext>
          </a:extLst>
        </p:spPr>
      </p:pic>
      <p:pic>
        <p:nvPicPr>
          <p:cNvPr id="32779" name="Picture 11" descr="peace symb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3765550"/>
            <a:ext cx="2327275" cy="2327275"/>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Union ja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8188" y="1125538"/>
            <a:ext cx="2662237" cy="146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27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Crest - 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988" y="1052513"/>
            <a:ext cx="4386262" cy="504190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620713"/>
            <a:ext cx="39941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AutoShape 6"/>
          <p:cNvSpPr>
            <a:spLocks noChangeArrowheads="1"/>
          </p:cNvSpPr>
          <p:nvPr/>
        </p:nvSpPr>
        <p:spPr bwMode="auto">
          <a:xfrm>
            <a:off x="611188" y="2060575"/>
            <a:ext cx="4537075" cy="3294063"/>
          </a:xfrm>
          <a:prstGeom prst="roundRect">
            <a:avLst>
              <a:gd name="adj" fmla="val 0"/>
            </a:avLst>
          </a:prstGeom>
          <a:solidFill>
            <a:schemeClr val="bg1"/>
          </a:solidFill>
          <a:ln>
            <a:noFill/>
          </a:ln>
          <a:effectLst/>
          <a:extLst>
            <a:ext uri="{91240B29-F687-4F45-9708-019B960494DF}">
              <a14:hiddenLine xmlns:a14="http://schemas.microsoft.com/office/drawing/2010/main" w="38100">
                <a:solidFill>
                  <a:srgbClr val="99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800" b="1"/>
              <a:t>CROSS</a:t>
            </a:r>
          </a:p>
          <a:p>
            <a:endParaRPr lang="en-GB" altLang="en-US" sz="1400" b="1"/>
          </a:p>
          <a:p>
            <a:r>
              <a:rPr lang="en-GB" altLang="en-US" sz="2800"/>
              <a:t>Members of The Salvation Army believe that Jesus died on a cross to save people, and that he was brought back to life. This is their most important belief. </a:t>
            </a:r>
          </a:p>
        </p:txBody>
      </p:sp>
      <p:pic>
        <p:nvPicPr>
          <p:cNvPr id="18439" name="Picture 7" descr="cr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844675"/>
            <a:ext cx="3403600" cy="3455988"/>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620713"/>
            <a:ext cx="39941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2"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slide(fromLeft)">
                                      <p:cBhvr>
                                        <p:cTn id="7" dur="1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620713"/>
            <a:ext cx="39941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9" descr="S"/>
          <p:cNvPicPr>
            <a:picLocks noChangeAspect="1" noChangeArrowheads="1"/>
          </p:cNvPicPr>
          <p:nvPr/>
        </p:nvPicPr>
        <p:blipFill>
          <a:blip r:embed="rId3">
            <a:extLst>
              <a:ext uri="{28A0092B-C50C-407E-A947-70E740481C1C}">
                <a14:useLocalDpi xmlns:a14="http://schemas.microsoft.com/office/drawing/2010/main" val="0"/>
              </a:ext>
            </a:extLst>
          </a:blip>
          <a:srcRect l="11102" r="24081" b="4924"/>
          <a:stretch>
            <a:fillRect/>
          </a:stretch>
        </p:blipFill>
        <p:spPr bwMode="auto">
          <a:xfrm>
            <a:off x="5292725" y="1844675"/>
            <a:ext cx="2579688" cy="3168650"/>
          </a:xfrm>
          <a:prstGeom prst="rect">
            <a:avLst/>
          </a:prstGeom>
          <a:noFill/>
          <a:extLst>
            <a:ext uri="{909E8E84-426E-40DD-AFC4-6F175D3DCCD1}">
              <a14:hiddenFill xmlns:a14="http://schemas.microsoft.com/office/drawing/2010/main">
                <a:solidFill>
                  <a:srgbClr val="FFFFFF"/>
                </a:solidFill>
              </a14:hiddenFill>
            </a:ext>
          </a:extLst>
        </p:spPr>
      </p:pic>
      <p:sp>
        <p:nvSpPr>
          <p:cNvPr id="19468" name="AutoShape 12"/>
          <p:cNvSpPr>
            <a:spLocks noChangeArrowheads="1"/>
          </p:cNvSpPr>
          <p:nvPr/>
        </p:nvSpPr>
        <p:spPr bwMode="auto">
          <a:xfrm>
            <a:off x="611188" y="2060575"/>
            <a:ext cx="4537075" cy="3294063"/>
          </a:xfrm>
          <a:prstGeom prst="roundRect">
            <a:avLst>
              <a:gd name="adj" fmla="val 0"/>
            </a:avLst>
          </a:prstGeom>
          <a:solidFill>
            <a:schemeClr val="bg1"/>
          </a:solidFill>
          <a:ln>
            <a:noFill/>
          </a:ln>
          <a:effectLst/>
          <a:extLst>
            <a:ext uri="{91240B29-F687-4F45-9708-019B960494DF}">
              <a14:hiddenLine xmlns:a14="http://schemas.microsoft.com/office/drawing/2010/main" w="38100">
                <a:solidFill>
                  <a:srgbClr val="99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800" b="1"/>
              <a:t>S</a:t>
            </a:r>
          </a:p>
          <a:p>
            <a:endParaRPr lang="en-GB" altLang="en-US" sz="1400" b="1"/>
          </a:p>
          <a:p>
            <a:r>
              <a:rPr lang="en-GB" altLang="en-US" sz="2800"/>
              <a:t>The</a:t>
            </a:r>
            <a:r>
              <a:rPr lang="en-GB" altLang="en-US" sz="2800" b="1"/>
              <a:t> </a:t>
            </a:r>
            <a:r>
              <a:rPr lang="en-GB" altLang="en-US" sz="2800"/>
              <a:t>‘S’</a:t>
            </a:r>
            <a:r>
              <a:rPr lang="en-GB" altLang="en-US" sz="2800" b="1"/>
              <a:t> </a:t>
            </a:r>
            <a:r>
              <a:rPr lang="en-GB" altLang="en-US" sz="2800"/>
              <a:t>stands for ‘Salvation’. Members want to offer salvation to others by telling people about God’s love and by loving and helping those in need.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slide(fromRight)">
                                      <p:cBhvr>
                                        <p:cTn id="7" dur="10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620713"/>
            <a:ext cx="39941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descr="swords"/>
          <p:cNvPicPr>
            <a:picLocks noChangeAspect="1" noChangeArrowheads="1"/>
          </p:cNvPicPr>
          <p:nvPr/>
        </p:nvPicPr>
        <p:blipFill>
          <a:blip r:embed="rId3">
            <a:extLst>
              <a:ext uri="{28A0092B-C50C-407E-A947-70E740481C1C}">
                <a14:useLocalDpi xmlns:a14="http://schemas.microsoft.com/office/drawing/2010/main" val="0"/>
              </a:ext>
            </a:extLst>
          </a:blip>
          <a:srcRect l="9224" t="14951" r="5592" b="6590"/>
          <a:stretch>
            <a:fillRect/>
          </a:stretch>
        </p:blipFill>
        <p:spPr bwMode="auto">
          <a:xfrm>
            <a:off x="5148263" y="2060575"/>
            <a:ext cx="3313112" cy="3024188"/>
          </a:xfrm>
          <a:prstGeom prst="rect">
            <a:avLst/>
          </a:prstGeom>
          <a:noFill/>
          <a:extLst>
            <a:ext uri="{909E8E84-426E-40DD-AFC4-6F175D3DCCD1}">
              <a14:hiddenFill xmlns:a14="http://schemas.microsoft.com/office/drawing/2010/main">
                <a:solidFill>
                  <a:srgbClr val="FFFFFF"/>
                </a:solidFill>
              </a14:hiddenFill>
            </a:ext>
          </a:extLst>
        </p:spPr>
      </p:pic>
      <p:sp>
        <p:nvSpPr>
          <p:cNvPr id="21514" name="AutoShape 10"/>
          <p:cNvSpPr>
            <a:spLocks noChangeArrowheads="1"/>
          </p:cNvSpPr>
          <p:nvPr/>
        </p:nvSpPr>
        <p:spPr bwMode="auto">
          <a:xfrm>
            <a:off x="611188" y="2060575"/>
            <a:ext cx="4248150" cy="2014538"/>
          </a:xfrm>
          <a:prstGeom prst="roundRect">
            <a:avLst>
              <a:gd name="adj" fmla="val 0"/>
            </a:avLst>
          </a:prstGeom>
          <a:solidFill>
            <a:schemeClr val="bg1"/>
          </a:solidFill>
          <a:ln>
            <a:noFill/>
          </a:ln>
          <a:effectLst/>
          <a:extLst>
            <a:ext uri="{91240B29-F687-4F45-9708-019B960494DF}">
              <a14:hiddenLine xmlns:a14="http://schemas.microsoft.com/office/drawing/2010/main" w="38100">
                <a:solidFill>
                  <a:srgbClr val="99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SWORDS</a:t>
            </a:r>
            <a:r>
              <a:rPr lang="en-GB" altLang="en-US" sz="2800"/>
              <a:t> </a:t>
            </a:r>
          </a:p>
          <a:p>
            <a:pPr>
              <a:spcBef>
                <a:spcPct val="50000"/>
              </a:spcBef>
            </a:pPr>
            <a:r>
              <a:rPr lang="en-GB" altLang="en-US" sz="2800"/>
              <a:t>The two swords represent fighting for God with words and actions.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slide(fromTop)">
                                      <p:cBhvr>
                                        <p:cTn id="7" dur="10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7" descr="rings and sun 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25" y="2198688"/>
            <a:ext cx="3527425" cy="317500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620713"/>
            <a:ext cx="39941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90" name="AutoShape 10"/>
          <p:cNvSpPr>
            <a:spLocks noChangeArrowheads="1"/>
          </p:cNvSpPr>
          <p:nvPr/>
        </p:nvSpPr>
        <p:spPr bwMode="auto">
          <a:xfrm>
            <a:off x="611188" y="2060575"/>
            <a:ext cx="4032250" cy="2014538"/>
          </a:xfrm>
          <a:prstGeom prst="roundRect">
            <a:avLst>
              <a:gd name="adj" fmla="val 0"/>
            </a:avLst>
          </a:prstGeom>
          <a:solidFill>
            <a:schemeClr val="bg1"/>
          </a:solidFill>
          <a:ln>
            <a:noFill/>
          </a:ln>
          <a:effectLst/>
          <a:extLst>
            <a:ext uri="{91240B29-F687-4F45-9708-019B960494DF}">
              <a14:hiddenLine xmlns:a14="http://schemas.microsoft.com/office/drawing/2010/main" w="38100">
                <a:solidFill>
                  <a:srgbClr val="99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SUN</a:t>
            </a:r>
            <a:r>
              <a:rPr lang="en-GB" altLang="en-US" sz="2800"/>
              <a:t> </a:t>
            </a:r>
          </a:p>
          <a:p>
            <a:pPr>
              <a:spcBef>
                <a:spcPct val="50000"/>
              </a:spcBef>
            </a:pPr>
            <a:r>
              <a:rPr lang="en-GB" altLang="en-US" sz="2800"/>
              <a:t>The sun is a symbol of light and fire, which represents God’s Spirit.</a:t>
            </a:r>
          </a:p>
        </p:txBody>
      </p:sp>
      <p:sp>
        <p:nvSpPr>
          <p:cNvPr id="20491" name="AutoShape 11"/>
          <p:cNvSpPr>
            <a:spLocks noChangeArrowheads="1"/>
          </p:cNvSpPr>
          <p:nvPr/>
        </p:nvSpPr>
        <p:spPr bwMode="auto">
          <a:xfrm>
            <a:off x="611188" y="4294188"/>
            <a:ext cx="4032250" cy="1160462"/>
          </a:xfrm>
          <a:prstGeom prst="roundRect">
            <a:avLst>
              <a:gd name="adj" fmla="val 0"/>
            </a:avLst>
          </a:prstGeom>
          <a:solidFill>
            <a:schemeClr val="bg1"/>
          </a:solidFill>
          <a:ln>
            <a:noFill/>
          </a:ln>
          <a:effectLst/>
          <a:extLst>
            <a:ext uri="{91240B29-F687-4F45-9708-019B960494DF}">
              <a14:hiddenLine xmlns:a14="http://schemas.microsoft.com/office/drawing/2010/main" w="38100">
                <a:solidFill>
                  <a:srgbClr val="99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BLOOD &amp; FIRE</a:t>
            </a:r>
            <a:r>
              <a:rPr lang="en-GB" altLang="en-US" sz="2800"/>
              <a:t> </a:t>
            </a:r>
          </a:p>
          <a:p>
            <a:pPr>
              <a:spcBef>
                <a:spcPct val="50000"/>
              </a:spcBef>
            </a:pPr>
            <a:r>
              <a:rPr lang="en-GB" altLang="en-US" sz="2800"/>
              <a:t>A Salvation Army motto.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Effect transition="in" filter="slide(fromLeft)">
                                      <p:cBhvr>
                                        <p:cTn id="7" dur="1000"/>
                                        <p:tgtEl>
                                          <p:spTgt spid="204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0491"/>
                                        </p:tgtEl>
                                        <p:attrNameLst>
                                          <p:attrName>style.visibility</p:attrName>
                                        </p:attrNameLst>
                                      </p:cBhvr>
                                      <p:to>
                                        <p:strVal val="visible"/>
                                      </p:to>
                                    </p:set>
                                    <p:animEffect transition="in" filter="slide(fromRight)">
                                      <p:cBhvr>
                                        <p:cTn id="12" dur="10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animBg="1"/>
      <p:bldP spid="204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2" name="Picture 14" descr="crown and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438" y="909638"/>
            <a:ext cx="4684712" cy="5183187"/>
          </a:xfrm>
          <a:prstGeom prst="rect">
            <a:avLst/>
          </a:prstGeom>
          <a:noFill/>
          <a:extLst>
            <a:ext uri="{909E8E84-426E-40DD-AFC4-6F175D3DCCD1}">
              <a14:hiddenFill xmlns:a14="http://schemas.microsoft.com/office/drawing/2010/main">
                <a:solidFill>
                  <a:srgbClr val="FFFFFF"/>
                </a:solidFill>
              </a14:hiddenFill>
            </a:ext>
          </a:extLst>
        </p:spPr>
      </p:pic>
      <p:pic>
        <p:nvPicPr>
          <p:cNvPr id="1742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620713"/>
            <a:ext cx="39941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4" name="AutoShape 16"/>
          <p:cNvSpPr>
            <a:spLocks noChangeArrowheads="1"/>
          </p:cNvSpPr>
          <p:nvPr/>
        </p:nvSpPr>
        <p:spPr bwMode="auto">
          <a:xfrm>
            <a:off x="611188" y="2060575"/>
            <a:ext cx="3744912" cy="3082925"/>
          </a:xfrm>
          <a:prstGeom prst="roundRect">
            <a:avLst>
              <a:gd name="adj" fmla="val 0"/>
            </a:avLst>
          </a:prstGeom>
          <a:solidFill>
            <a:schemeClr val="bg1"/>
          </a:solidFill>
          <a:ln>
            <a:noFill/>
          </a:ln>
          <a:effectLst/>
          <a:extLst>
            <a:ext uri="{91240B29-F687-4F45-9708-019B960494DF}">
              <a14:hiddenLine xmlns:a14="http://schemas.microsoft.com/office/drawing/2010/main" w="38100">
                <a:solidFill>
                  <a:srgbClr val="99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a:t>CROWN</a:t>
            </a:r>
            <a:r>
              <a:rPr lang="en-GB" altLang="en-US" sz="2800"/>
              <a:t> </a:t>
            </a:r>
          </a:p>
          <a:p>
            <a:pPr>
              <a:spcBef>
                <a:spcPct val="50000"/>
              </a:spcBef>
            </a:pPr>
            <a:r>
              <a:rPr lang="en-GB" altLang="en-US" sz="2800"/>
              <a:t>The crown represents a reward from God which Christians will get in heaven.</a:t>
            </a:r>
          </a:p>
          <a:p>
            <a:pPr>
              <a:spcBef>
                <a:spcPct val="50000"/>
              </a:spcBef>
            </a:pPr>
            <a:endParaRPr lang="en-GB" altLang="en-US" sz="280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2" nodeType="clickEffect">
                                  <p:stCondLst>
                                    <p:cond delay="0"/>
                                  </p:stCondLst>
                                  <p:childTnLst>
                                    <p:set>
                                      <p:cBhvr>
                                        <p:cTn id="6" dur="1" fill="hold">
                                          <p:stCondLst>
                                            <p:cond delay="0"/>
                                          </p:stCondLst>
                                        </p:cTn>
                                        <p:tgtEl>
                                          <p:spTgt spid="17424"/>
                                        </p:tgtEl>
                                        <p:attrNameLst>
                                          <p:attrName>style.visibility</p:attrName>
                                        </p:attrNameLst>
                                      </p:cBhvr>
                                      <p:to>
                                        <p:strVal val="visible"/>
                                      </p:to>
                                    </p:set>
                                    <p:animEffect transition="in" filter="slide(fromBottom)">
                                      <p:cBhvr>
                                        <p:cTn id="7" dur="1000"/>
                                        <p:tgtEl>
                                          <p:spTgt spid="17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2"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719</TotalTime>
  <Words>233</Words>
  <Application>Microsoft Office PowerPoint</Application>
  <PresentationFormat>On-screen Show (4:3)</PresentationFormat>
  <Paragraphs>21</Paragraphs>
  <Slides>17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Salvation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Salvation Army</dc:title>
  <dc:creator>defaultuser</dc:creator>
  <cp:lastModifiedBy>The Salvation Army</cp:lastModifiedBy>
  <cp:revision>23</cp:revision>
  <dcterms:created xsi:type="dcterms:W3CDTF">2006-06-27T15:23:11Z</dcterms:created>
  <dcterms:modified xsi:type="dcterms:W3CDTF">2020-02-19T12:02:54Z</dcterms:modified>
</cp:coreProperties>
</file>