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58" r:id="rId7"/>
    <p:sldId id="264" r:id="rId8"/>
    <p:sldId id="267" r:id="rId9"/>
    <p:sldId id="266" r:id="rId10"/>
    <p:sldId id="265" r:id="rId11"/>
    <p:sldId id="260" r:id="rId12"/>
    <p:sldId id="271" r:id="rId13"/>
    <p:sldId id="270" r:id="rId14"/>
    <p:sldId id="272" r:id="rId15"/>
    <p:sldId id="273" r:id="rId16"/>
    <p:sldId id="274" r:id="rId17"/>
    <p:sldId id="269" r:id="rId18"/>
    <p:sldId id="276" r:id="rId19"/>
    <p:sldId id="277" r:id="rId20"/>
    <p:sldId id="275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1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3399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00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9C45-3804-4286-BF67-8FDF75175917}" type="datetimeFigureOut">
              <a:rPr lang="en-GB" smtClean="0"/>
              <a:t>09/03/2015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3555-140F-4BE7-B5BA-FB530233C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61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9C45-3804-4286-BF67-8FDF75175917}" type="datetimeFigureOut">
              <a:rPr lang="en-GB" smtClean="0"/>
              <a:t>09/03/2015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3555-140F-4BE7-B5BA-FB530233C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49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9C45-3804-4286-BF67-8FDF75175917}" type="datetimeFigureOut">
              <a:rPr lang="en-GB" smtClean="0"/>
              <a:t>09/03/2015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3555-140F-4BE7-B5BA-FB530233C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33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9C45-3804-4286-BF67-8FDF75175917}" type="datetimeFigureOut">
              <a:rPr lang="en-GB" smtClean="0"/>
              <a:t>09/03/2015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3555-140F-4BE7-B5BA-FB530233C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52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9C45-3804-4286-BF67-8FDF75175917}" type="datetimeFigureOut">
              <a:rPr lang="en-GB" smtClean="0"/>
              <a:t>09/03/2015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3555-140F-4BE7-B5BA-FB530233C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07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9C45-3804-4286-BF67-8FDF75175917}" type="datetimeFigureOut">
              <a:rPr lang="en-GB" smtClean="0"/>
              <a:t>09/03/2015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3555-140F-4BE7-B5BA-FB530233C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33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9C45-3804-4286-BF67-8FDF75175917}" type="datetimeFigureOut">
              <a:rPr lang="en-GB" smtClean="0"/>
              <a:t>09/03/2015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3555-140F-4BE7-B5BA-FB530233C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40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9C45-3804-4286-BF67-8FDF75175917}" type="datetimeFigureOut">
              <a:rPr lang="en-GB" smtClean="0"/>
              <a:t>09/03/2015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3555-140F-4BE7-B5BA-FB530233C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59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9C45-3804-4286-BF67-8FDF75175917}" type="datetimeFigureOut">
              <a:rPr lang="en-GB" smtClean="0"/>
              <a:t>09/03/2015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3555-140F-4BE7-B5BA-FB530233C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40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9C45-3804-4286-BF67-8FDF75175917}" type="datetimeFigureOut">
              <a:rPr lang="en-GB" smtClean="0"/>
              <a:t>09/03/2015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3555-140F-4BE7-B5BA-FB530233C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69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9C45-3804-4286-BF67-8FDF75175917}" type="datetimeFigureOut">
              <a:rPr lang="en-GB" smtClean="0"/>
              <a:t>09/03/2015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3555-140F-4BE7-B5BA-FB530233C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77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49C45-3804-4286-BF67-8FDF75175917}" type="datetimeFigureOut">
              <a:rPr lang="en-GB" smtClean="0"/>
              <a:t>09/03/2015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73555-140F-4BE7-B5BA-FB530233C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56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.gif"/><Relationship Id="rId3" Type="http://schemas.microsoft.com/office/2007/relationships/hdphoto" Target="../media/hdphoto1.wdp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38.png"/><Relationship Id="rId5" Type="http://schemas.openxmlformats.org/officeDocument/2006/relationships/image" Target="../media/image33.jpeg"/><Relationship Id="rId10" Type="http://schemas.openxmlformats.org/officeDocument/2006/relationships/image" Target="../media/image37.png"/><Relationship Id="rId4" Type="http://schemas.openxmlformats.org/officeDocument/2006/relationships/image" Target="../media/image12.gif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48.jp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5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microsoft.com/office/2007/relationships/hdphoto" Target="../media/hdphoto1.wdp"/><Relationship Id="rId7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tiff"/><Relationship Id="rId11" Type="http://schemas.openxmlformats.org/officeDocument/2006/relationships/image" Target="../media/image2.gif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g"/><Relationship Id="rId9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3.jpg"/><Relationship Id="rId4" Type="http://schemas.openxmlformats.org/officeDocument/2006/relationships/image" Target="../media/image61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tiff"/><Relationship Id="rId4" Type="http://schemas.openxmlformats.org/officeDocument/2006/relationships/image" Target="../media/image63.jp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g"/><Relationship Id="rId5" Type="http://schemas.openxmlformats.org/officeDocument/2006/relationships/image" Target="../media/image67.jpeg"/><Relationship Id="rId4" Type="http://schemas.openxmlformats.org/officeDocument/2006/relationships/image" Target="../media/image66.jp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g"/><Relationship Id="rId4" Type="http://schemas.openxmlformats.org/officeDocument/2006/relationships/image" Target="../media/image69.tiff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microsoft.com/office/2007/relationships/hdphoto" Target="../media/hdphoto1.wdp"/><Relationship Id="rId7" Type="http://schemas.openxmlformats.org/officeDocument/2006/relationships/image" Target="../media/image7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eg"/><Relationship Id="rId5" Type="http://schemas.openxmlformats.org/officeDocument/2006/relationships/image" Target="../media/image75.png"/><Relationship Id="rId4" Type="http://schemas.openxmlformats.org/officeDocument/2006/relationships/image" Target="../media/image74.jp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63.jpg"/><Relationship Id="rId18" Type="http://schemas.openxmlformats.org/officeDocument/2006/relationships/image" Target="../media/image75.png"/><Relationship Id="rId3" Type="http://schemas.microsoft.com/office/2007/relationships/hdphoto" Target="../media/hdphoto1.wdp"/><Relationship Id="rId21" Type="http://schemas.openxmlformats.org/officeDocument/2006/relationships/image" Target="../media/image2.gif"/><Relationship Id="rId7" Type="http://schemas.openxmlformats.org/officeDocument/2006/relationships/image" Target="../media/image45.jpeg"/><Relationship Id="rId12" Type="http://schemas.openxmlformats.org/officeDocument/2006/relationships/image" Target="../media/image81.tiff"/><Relationship Id="rId17" Type="http://schemas.openxmlformats.org/officeDocument/2006/relationships/image" Target="../media/image84.tiff"/><Relationship Id="rId2" Type="http://schemas.openxmlformats.org/officeDocument/2006/relationships/image" Target="../media/image1.png"/><Relationship Id="rId16" Type="http://schemas.openxmlformats.org/officeDocument/2006/relationships/image" Target="../media/image83.jpeg"/><Relationship Id="rId20" Type="http://schemas.openxmlformats.org/officeDocument/2006/relationships/image" Target="../media/image8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80.jpeg"/><Relationship Id="rId5" Type="http://schemas.openxmlformats.org/officeDocument/2006/relationships/image" Target="../media/image46.jpg"/><Relationship Id="rId15" Type="http://schemas.openxmlformats.org/officeDocument/2006/relationships/image" Target="../media/image66.jpg"/><Relationship Id="rId10" Type="http://schemas.openxmlformats.org/officeDocument/2006/relationships/image" Target="../media/image57.jpeg"/><Relationship Id="rId19" Type="http://schemas.openxmlformats.org/officeDocument/2006/relationships/image" Target="../media/image85.tiff"/><Relationship Id="rId4" Type="http://schemas.openxmlformats.org/officeDocument/2006/relationships/image" Target="../media/image78.jpeg"/><Relationship Id="rId9" Type="http://schemas.openxmlformats.org/officeDocument/2006/relationships/image" Target="../media/image52.jpg"/><Relationship Id="rId14" Type="http://schemas.openxmlformats.org/officeDocument/2006/relationships/image" Target="../media/image82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Relationship Id="rId9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microsoft.com/office/2007/relationships/hdphoto" Target="../media/hdphoto1.wdp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10" Type="http://schemas.openxmlformats.org/officeDocument/2006/relationships/image" Target="../media/image2.gif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92696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976639" y="1197329"/>
            <a:ext cx="5118710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What do you know </a:t>
            </a:r>
          </a:p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about a person</a:t>
            </a:r>
          </a:p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by looking </a:t>
            </a:r>
          </a:p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at a photograph?</a:t>
            </a:r>
          </a:p>
          <a:p>
            <a:pPr algn="ctr"/>
            <a:endParaRPr lang="en-US" sz="4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Look for clues!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788276" y="5908447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Schools and</a:t>
            </a:r>
          </a:p>
          <a:p>
            <a:pPr eaLnBrk="1" hangingPunct="1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Colleges</a:t>
            </a:r>
          </a:p>
          <a:p>
            <a:pPr eaLnBrk="1" hangingPunct="1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Unit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00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92696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57808" y="18864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How well did you do?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 descr="C:\Users\Fjohnson\AppData\Local\Microsoft\Windows\Temporary Internet Files\Content.IE5\V73I4898\women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808" y="3701172"/>
            <a:ext cx="1971795" cy="201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Fjohnson\AppData\Local\Microsoft\Windows\Temporary Internet Files\Content.IE5\WC5CELM5\002496_c1ea4a3c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182420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Fjohnson\AppData\Local\Microsoft\Windows\Temporary Internet Files\Content.IE5\WC5CELM5\grandfather_clock_by_accordingtosheblum-d61ot5z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52" y="2712382"/>
            <a:ext cx="981441" cy="29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Fjohnson\AppData\Local\Microsoft\Windows\Temporary Internet Files\Content.IE5\WC5CELM5\Pocket Watch 1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3648" y="1353259"/>
            <a:ext cx="1307478" cy="120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6792" y="2780928"/>
            <a:ext cx="952277" cy="3095001"/>
          </a:xfrm>
          <a:prstGeom prst="rect">
            <a:avLst/>
          </a:prstGeom>
        </p:spPr>
      </p:pic>
      <p:pic>
        <p:nvPicPr>
          <p:cNvPr id="11" name="Picture 2" descr="C:\Users\Fjohnson\AppData\Local\Microsoft\Windows\Temporary Internet Files\Content.IE5\I1SSKPA0\Queen-Victoria[1]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3305" y="1353259"/>
            <a:ext cx="1438936" cy="185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Fjohnson\AppData\Local\Microsoft\Windows\Temporary Internet Files\Content.IE5\WC5CELM5\Book_Icon_01_by_bierwagen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37" y="2564904"/>
            <a:ext cx="1016541" cy="101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Fjohnson\AppData\Local\Microsoft\Windows\Temporary Internet Files\Content.IE5\SX5KLJ0J\vector___phonograph_by_misteraibo-d52lvkn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33376"/>
            <a:ext cx="1895103" cy="189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313" y="3451845"/>
            <a:ext cx="1635711" cy="21442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20688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335241" y="903407"/>
            <a:ext cx="62646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Learning Objectives</a:t>
            </a:r>
          </a:p>
          <a:p>
            <a:pPr algn="ctr"/>
            <a:endParaRPr lang="en-US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74328" y="3841238"/>
            <a:ext cx="6925609" cy="2763569"/>
            <a:chOff x="674328" y="3841238"/>
            <a:chExt cx="6925609" cy="27635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510" y="3858882"/>
              <a:ext cx="1927260" cy="269671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28" y="3932871"/>
              <a:ext cx="3873323" cy="26719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4"/>
            <a:stretch/>
          </p:blipFill>
          <p:spPr>
            <a:xfrm>
              <a:off x="5591766" y="3841238"/>
              <a:ext cx="2008171" cy="2702151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023850" y="1556792"/>
            <a:ext cx="50684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To learn about Catherine Booth’s life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To describe Catherine’s character based on her 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To reflect on the reasons behind Catherine’s actions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3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92696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937829" y="707579"/>
            <a:ext cx="50032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Young Catherine’s </a:t>
            </a:r>
          </a:p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Challenges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0044" y="1966770"/>
            <a:ext cx="1626919" cy="38766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22762" y="2219627"/>
            <a:ext cx="4000055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hat you would do?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Discuss with a partner. 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Record your ideas on the sheet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CB1 A.pdf - Adobe Reader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0152" y="3717032"/>
            <a:ext cx="1491095" cy="2016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92696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727684" y="1019318"/>
            <a:ext cx="56166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When 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I was 13 my back hurt a lot. The doctor said I couldn’t go out of the house, and must </a:t>
            </a:r>
            <a:r>
              <a:rPr lang="en-GB" sz="2000">
                <a:solidFill>
                  <a:schemeClr val="bg1"/>
                </a:solidFill>
                <a:latin typeface="Comic Sans MS" panose="030F0702030302020204" pitchFamily="66" charset="0"/>
              </a:rPr>
              <a:t>lie </a:t>
            </a:r>
            <a:r>
              <a:rPr lang="en-GB" sz="2000" smtClean="0">
                <a:solidFill>
                  <a:schemeClr val="bg1"/>
                </a:solidFill>
                <a:latin typeface="Comic Sans MS" panose="030F0702030302020204" pitchFamily="66" charset="0"/>
              </a:rPr>
              <a:t>on my front, 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for nearly a year</a:t>
            </a: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8470" y="2316798"/>
            <a:ext cx="56166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I left school and stayed in bed. I used the time to study and read. When I went back to school I was ahead of my class.</a:t>
            </a:r>
            <a:endParaRPr lang="en-US" sz="2000" b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7744" y="4841139"/>
            <a:ext cx="56166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I ignored everyone. I went up to the man and said I would be his friend, and I helped him walk to the police station.</a:t>
            </a:r>
            <a:endParaRPr lang="en-US" sz="2000" b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9820" y="3517700"/>
            <a:ext cx="56166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 saw a man acting very foolishly because he was drunk. A policeman came  and tried to arrest him. Everyone was laughing at the man and it made everything worse.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790" y="3369364"/>
            <a:ext cx="550746" cy="1312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074" y="1004333"/>
            <a:ext cx="550746" cy="1312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87" y="3568925"/>
            <a:ext cx="827642" cy="10518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0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92696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727684" y="1152669"/>
            <a:ext cx="56166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 found out that the workers on sugar plantations were treated really badly.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0674" y="2204864"/>
            <a:ext cx="56166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I stopped eating anything with sugar in it. I persuaded lots of other people to protest too, and they also stopped eating sugar.</a:t>
            </a:r>
            <a:endParaRPr lang="en-US" sz="2000" b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7744" y="4533363"/>
            <a:ext cx="56166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I explained to the man that hitting the donkey was the wrong thing to do. The donkey was carrying too much. I helped him understand how to treat animals fairly.</a:t>
            </a:r>
            <a:endParaRPr lang="en-US" sz="2000" b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9820" y="3517700"/>
            <a:ext cx="56166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 saw a donkey carrying a heavy load. His owner kept hitting him because he was travelling very slowly.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790" y="3369364"/>
            <a:ext cx="550746" cy="1312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074" y="1004333"/>
            <a:ext cx="550746" cy="13123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86" y="3573664"/>
            <a:ext cx="936104" cy="9392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619" y="1168044"/>
            <a:ext cx="576120" cy="5808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285" y="1370080"/>
            <a:ext cx="576120" cy="5808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92696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0044" y="1966770"/>
            <a:ext cx="1626919" cy="38766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91605" y="1340768"/>
            <a:ext cx="429011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How would you describe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y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oung Catherine’s character, based on her actions?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48" y="3320988"/>
            <a:ext cx="2063604" cy="1804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6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20688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335241" y="903407"/>
            <a:ext cx="6264696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Learning Objectives</a:t>
            </a:r>
          </a:p>
          <a:p>
            <a:pPr algn="ctr"/>
            <a:endParaRPr lang="en-US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To learn about Catherine Booth’s life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To describe Catherine’s character based on her 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To reflect on the reasons behind Catherine’s 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2" descr="C:\Documents and Settings\fjohnson\Local Settings\Temp\Temporary Internet Files\Content.IE5\922DQO1L\MC90044132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9120"/>
            <a:ext cx="943744" cy="9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fjohnson\Local Settings\Temp\Temporary Internet Files\Content.IE5\B4FMHUNY\MC900441321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943744" cy="9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fjohnson\Local Settings\Temp\Temporary Internet Files\Content.IE5\922DQO1L\MC90044132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4124" y="4626193"/>
            <a:ext cx="943744" cy="943744"/>
          </a:xfrm>
          <a:prstGeom prst="rect">
            <a:avLst/>
          </a:prstGeom>
          <a:noFill/>
          <a:scene3d>
            <a:camera prst="orthographicFront">
              <a:rot lat="0" lon="17699972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59632" y="4062844"/>
            <a:ext cx="6264696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Review progress</a:t>
            </a:r>
            <a:endParaRPr lang="en-US" sz="20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92696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734525" y="980728"/>
            <a:ext cx="56749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Catherine married William Booth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132856"/>
            <a:ext cx="1971572" cy="3017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92696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802652" y="1814189"/>
            <a:ext cx="5538696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Looked after the children and the house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Preached in churches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Organised food for the poor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Visited people and helped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Studied the Bible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Wrote  booklets about faith</a:t>
            </a:r>
          </a:p>
          <a:p>
            <a:pPr marL="514350" indent="-514350">
              <a:buFont typeface="+mj-lt"/>
              <a:buAutoNum type="arabicPeriod"/>
            </a:pPr>
            <a:endParaRPr lang="en-US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46339"/>
            <a:ext cx="2195736" cy="2233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0" y="116632"/>
            <a:ext cx="2484189" cy="1728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6256" y="3435449"/>
            <a:ext cx="1979838" cy="2520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1348" y="162733"/>
            <a:ext cx="1312657" cy="20755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352" y="1200488"/>
            <a:ext cx="1344177" cy="19711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4" t="22159" r="32478"/>
          <a:stretch/>
        </p:blipFill>
        <p:spPr>
          <a:xfrm>
            <a:off x="107504" y="2494333"/>
            <a:ext cx="1479244" cy="2694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7984" y="4246339"/>
            <a:ext cx="2042628" cy="19406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14164" y="1052736"/>
            <a:ext cx="45377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Catherine was busy!</a:t>
            </a:r>
          </a:p>
          <a:p>
            <a:pPr marL="514350" indent="-514350">
              <a:buFont typeface="+mj-lt"/>
              <a:buAutoNum type="arabicPeriod"/>
            </a:pPr>
            <a:endParaRPr lang="en-US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2652" y="1988841"/>
            <a:ext cx="5445112" cy="432048"/>
          </a:xfrm>
          <a:prstGeom prst="rect">
            <a:avLst/>
          </a:prstGeom>
          <a:solidFill>
            <a:srgbClr val="CC3399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802652" y="2420887"/>
            <a:ext cx="3870800" cy="288033"/>
          </a:xfrm>
          <a:prstGeom prst="rect">
            <a:avLst/>
          </a:prstGeom>
          <a:solidFill>
            <a:srgbClr val="CC3399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802652" y="2739592"/>
            <a:ext cx="5445112" cy="351191"/>
          </a:xfrm>
          <a:prstGeom prst="rect">
            <a:avLst/>
          </a:prstGeom>
          <a:solidFill>
            <a:srgbClr val="CC3399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705428" y="3090783"/>
            <a:ext cx="5445112" cy="364221"/>
          </a:xfrm>
          <a:prstGeom prst="rect">
            <a:avLst/>
          </a:prstGeom>
          <a:solidFill>
            <a:srgbClr val="CC3399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781667" y="3394030"/>
            <a:ext cx="5073604" cy="304553"/>
          </a:xfrm>
          <a:prstGeom prst="rect">
            <a:avLst/>
          </a:prstGeom>
          <a:solidFill>
            <a:srgbClr val="CC3399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878341" y="3689858"/>
            <a:ext cx="4925907" cy="303411"/>
          </a:xfrm>
          <a:prstGeom prst="rect">
            <a:avLst/>
          </a:prstGeom>
          <a:solidFill>
            <a:srgbClr val="CC3399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15" y="4246339"/>
            <a:ext cx="2195736" cy="22339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3" y="116632"/>
            <a:ext cx="2484189" cy="17281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4" t="22159" r="32478"/>
          <a:stretch/>
        </p:blipFill>
        <p:spPr>
          <a:xfrm>
            <a:off x="147907" y="2494333"/>
            <a:ext cx="1479244" cy="26944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8387" y="4246339"/>
            <a:ext cx="2042628" cy="19406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9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92696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475656" y="908720"/>
            <a:ext cx="64807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Imagine what Catherine might do in one day.</a:t>
            </a: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Can you recreate her diary?</a:t>
            </a:r>
          </a:p>
          <a:p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2089881"/>
            <a:ext cx="5538696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Looked after the children and the house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Preached in churches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Organised food for the poor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Visited people and helped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Studied the Bible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Wrote  booklets about faith</a:t>
            </a:r>
          </a:p>
          <a:p>
            <a:pPr marL="514350" indent="-514350">
              <a:buFont typeface="+mj-lt"/>
              <a:buAutoNum type="arabicPeriod"/>
            </a:pPr>
            <a:endParaRPr lang="en-US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Fjohnson\AppData\Local\Microsoft\Windows\Temporary Internet Files\Content.IE5\W0V3OOXE\dice_sculpture_photosculpture-p153370965044812109qdjh_400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65104"/>
            <a:ext cx="1400944" cy="14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B1 B.pdf - Adobe Acrobat Pro - \\Remote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2780928"/>
            <a:ext cx="312078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4"/>
          <a:stretch/>
        </p:blipFill>
        <p:spPr>
          <a:xfrm>
            <a:off x="2267744" y="404665"/>
            <a:ext cx="4521127" cy="60835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52661" y="404664"/>
            <a:ext cx="1656184" cy="1224136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700215" y="404664"/>
            <a:ext cx="1656184" cy="1224136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337498" y="404664"/>
            <a:ext cx="1656184" cy="1224136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052661" y="1628800"/>
            <a:ext cx="1656184" cy="1224136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00215" y="1628800"/>
            <a:ext cx="1656184" cy="1224136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337498" y="1628800"/>
            <a:ext cx="1656184" cy="1224136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052661" y="2816932"/>
            <a:ext cx="1656184" cy="1224136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700215" y="2816932"/>
            <a:ext cx="1656184" cy="1224136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337498" y="2816932"/>
            <a:ext cx="1656184" cy="1224136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052661" y="4041068"/>
            <a:ext cx="1656184" cy="1224136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700215" y="4041068"/>
            <a:ext cx="1656184" cy="1224136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337498" y="4041068"/>
            <a:ext cx="1656184" cy="1224136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2052661" y="5264060"/>
            <a:ext cx="1656184" cy="1224136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700215" y="5264060"/>
            <a:ext cx="1656184" cy="1224136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337498" y="5264060"/>
            <a:ext cx="1656184" cy="1224136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232910" y="247291"/>
            <a:ext cx="66781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What did you find out?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5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2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8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900"/>
                            </p:stCondLst>
                            <p:childTnLst>
                              <p:par>
                                <p:cTn id="1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900"/>
                            </p:stCondLst>
                            <p:childTnLst>
                              <p:par>
                                <p:cTn id="2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900"/>
                            </p:stCondLst>
                            <p:childTnLst>
                              <p:par>
                                <p:cTn id="2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900"/>
                            </p:stCondLst>
                            <p:childTnLst>
                              <p:par>
                                <p:cTn id="2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9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9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900"/>
                            </p:stCondLst>
                            <p:childTnLst>
                              <p:par>
                                <p:cTn id="4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900"/>
                            </p:stCondLst>
                            <p:childTnLst>
                              <p:par>
                                <p:cTn id="4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900"/>
                            </p:stCondLst>
                            <p:childTnLst>
                              <p:par>
                                <p:cTn id="4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900"/>
                            </p:stCondLst>
                            <p:childTnLst>
                              <p:par>
                                <p:cTn id="5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8900"/>
                            </p:stCondLst>
                            <p:childTnLst>
                              <p:par>
                                <p:cTn id="5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900"/>
                            </p:stCondLst>
                            <p:childTnLst>
                              <p:par>
                                <p:cTn id="6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49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92696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995936" y="2034505"/>
            <a:ext cx="382027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How would you </a:t>
            </a:r>
          </a:p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describe Catherine </a:t>
            </a:r>
          </a:p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based on her actions?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00" y="1712586"/>
            <a:ext cx="2298954" cy="32168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92696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224564" y="908720"/>
            <a:ext cx="45672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Catherine Booth and</a:t>
            </a:r>
          </a:p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The Salvation Army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2955948" cy="3168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0" t="10545" r="19748" b="39899"/>
          <a:stretch/>
        </p:blipFill>
        <p:spPr>
          <a:xfrm>
            <a:off x="4804395" y="2312690"/>
            <a:ext cx="2552700" cy="3067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352">
            <a:off x="6300642" y="3964282"/>
            <a:ext cx="243979" cy="261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8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92696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347984" y="791126"/>
            <a:ext cx="63760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What did The Salvation Army do?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26" y="3933047"/>
            <a:ext cx="2431928" cy="248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31" y="1436989"/>
            <a:ext cx="2929290" cy="2172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9" y="2523434"/>
            <a:ext cx="1730729" cy="13292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57736" y="1916832"/>
            <a:ext cx="426008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Helped people living in slums</a:t>
            </a:r>
            <a:endParaRPr lang="en-US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67944" y="4377360"/>
            <a:ext cx="426008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Farthing breakfasts</a:t>
            </a:r>
            <a:endParaRPr lang="en-US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92696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347984" y="791126"/>
            <a:ext cx="63760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What did The Salvation Army do?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58" y="1451017"/>
            <a:ext cx="2477367" cy="18650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93" y="3722946"/>
            <a:ext cx="2477367" cy="17704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2" y="4665053"/>
            <a:ext cx="1092588" cy="7709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57736" y="1916832"/>
            <a:ext cx="426008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Shelter for homeless people</a:t>
            </a:r>
            <a:endParaRPr lang="en-US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67944" y="4377360"/>
            <a:ext cx="426008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Better conditions for matchstick makers</a:t>
            </a:r>
            <a:endParaRPr lang="en-US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92696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347984" y="791126"/>
            <a:ext cx="63760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What did The Salvation Army do?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37" y="3610320"/>
            <a:ext cx="2575497" cy="20535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38" y="1361456"/>
            <a:ext cx="2575497" cy="196842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57736" y="1916832"/>
            <a:ext cx="426008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Helped people find employment</a:t>
            </a:r>
            <a:endParaRPr lang="en-US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67944" y="4377360"/>
            <a:ext cx="426008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Told others of their faith</a:t>
            </a:r>
            <a:endParaRPr lang="en-US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2310290"/>
            <a:ext cx="1497574" cy="1262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92696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347984" y="791126"/>
            <a:ext cx="63760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What did else did Catherine do?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70976" y="1938189"/>
            <a:ext cx="426008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Warned of the dangers of alcohol</a:t>
            </a:r>
            <a:endParaRPr lang="en-US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7736" y="4377359"/>
            <a:ext cx="426008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en and women to be treated equally</a:t>
            </a:r>
            <a:endParaRPr lang="en-US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1728192" cy="2259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789040"/>
            <a:ext cx="1635993" cy="26314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5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92696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347984" y="791126"/>
            <a:ext cx="63760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What did else did Catherine do?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70976" y="1938189"/>
            <a:ext cx="426008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Designed the bonnet</a:t>
            </a:r>
            <a:endParaRPr lang="en-US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7736" y="4377359"/>
            <a:ext cx="426008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Designed the flag</a:t>
            </a:r>
            <a:endParaRPr lang="en-US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9314" r="3791" b="11699"/>
          <a:stretch/>
        </p:blipFill>
        <p:spPr>
          <a:xfrm>
            <a:off x="1689750" y="1517924"/>
            <a:ext cx="2181226" cy="1600200"/>
          </a:xfrm>
          <a:prstGeom prst="rect">
            <a:avLst/>
          </a:prstGeom>
        </p:spPr>
      </p:pic>
      <p:pic>
        <p:nvPicPr>
          <p:cNvPr id="11" name="Picture 10" descr="\\BRAMWELL\cclement$\pictures\bonnet 11.bmp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b="7816"/>
          <a:stretch>
            <a:fillRect/>
          </a:stretch>
        </p:blipFill>
        <p:spPr bwMode="auto">
          <a:xfrm>
            <a:off x="591900" y="2003728"/>
            <a:ext cx="1675844" cy="192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081" y="4864895"/>
            <a:ext cx="2128795" cy="17068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5831"/>
            <a:ext cx="2160240" cy="20647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3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92696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834896" y="1935993"/>
            <a:ext cx="371768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Why do you think </a:t>
            </a:r>
          </a:p>
          <a:p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Catherine was called </a:t>
            </a:r>
          </a:p>
          <a:p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the Army mother?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680" y="4293096"/>
            <a:ext cx="58609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Did Catherine make a difference?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0" t="10545" r="19748" b="39899"/>
          <a:stretch/>
        </p:blipFill>
        <p:spPr>
          <a:xfrm>
            <a:off x="1331640" y="1225964"/>
            <a:ext cx="2340002" cy="2811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2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92696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735" y="796905"/>
            <a:ext cx="541716" cy="1290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71" y="3451750"/>
            <a:ext cx="936104" cy="939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05" y="2674233"/>
            <a:ext cx="576120" cy="5808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71" y="2876269"/>
            <a:ext cx="576120" cy="5808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0" y="3472849"/>
            <a:ext cx="827642" cy="10518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7292" y="3569746"/>
            <a:ext cx="866016" cy="13693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45" y="252645"/>
            <a:ext cx="1609010" cy="16369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4" t="22159" r="32478"/>
          <a:stretch/>
        </p:blipFill>
        <p:spPr>
          <a:xfrm>
            <a:off x="3012264" y="3700470"/>
            <a:ext cx="1215556" cy="22141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890" y="4524679"/>
            <a:ext cx="1526758" cy="14505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5793" y="2640506"/>
            <a:ext cx="1544357" cy="19659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32489"/>
            <a:ext cx="1794208" cy="18308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4" y="2043974"/>
            <a:ext cx="1778112" cy="1365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055" y="4725144"/>
            <a:ext cx="1994016" cy="15011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297460"/>
            <a:ext cx="2165155" cy="15473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09" y="1999145"/>
            <a:ext cx="1891382" cy="1508059"/>
          </a:xfrm>
          <a:prstGeom prst="rect">
            <a:avLst/>
          </a:prstGeom>
        </p:spPr>
      </p:pic>
      <p:pic>
        <p:nvPicPr>
          <p:cNvPr id="23" name="Picture 22" descr="\\BRAMWELL\cclement$\pictures\bonnet 11.bmp"/>
          <p:cNvPicPr/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b="7816"/>
          <a:stretch>
            <a:fillRect/>
          </a:stretch>
        </p:blipFill>
        <p:spPr bwMode="auto">
          <a:xfrm>
            <a:off x="1936563" y="3531519"/>
            <a:ext cx="970823" cy="133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64" y="4579040"/>
            <a:ext cx="1723472" cy="16472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CB3398"/>
              </a:clrFrom>
              <a:clrTo>
                <a:srgbClr val="CB339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57" y="1825850"/>
            <a:ext cx="970015" cy="8483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92696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0" t="10545" r="19748" b="39899"/>
          <a:stretch/>
        </p:blipFill>
        <p:spPr>
          <a:xfrm>
            <a:off x="1331640" y="1225964"/>
            <a:ext cx="2340002" cy="28114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78188" y="1988840"/>
            <a:ext cx="3568959" cy="1815882"/>
          </a:xfrm>
          <a:prstGeom prst="rect">
            <a:avLst/>
          </a:prstGeom>
          <a:solidFill>
            <a:srgbClr val="CC3399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What do you think </a:t>
            </a:r>
          </a:p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are the reasons </a:t>
            </a:r>
          </a:p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behind Catherine’s actions?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4"/>
          <a:stretch/>
        </p:blipFill>
        <p:spPr>
          <a:xfrm>
            <a:off x="2267744" y="404665"/>
            <a:ext cx="4521127" cy="608353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232910" y="247291"/>
            <a:ext cx="66781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Meet Catherine Booth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1560" y="2106434"/>
            <a:ext cx="273311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woman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79911" y="4706838"/>
            <a:ext cx="273311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married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03648" y="5589240"/>
            <a:ext cx="273311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reads books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88024" y="2780928"/>
            <a:ext cx="273311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pecial brooch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01185" y="3645024"/>
            <a:ext cx="273311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Victorian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/>
      <p:bldP spid="28" grpId="1"/>
      <p:bldP spid="29" grpId="1"/>
      <p:bldP spid="30" grpId="1"/>
      <p:bldP spid="31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20688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335241" y="903407"/>
            <a:ext cx="6264696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Learning Objectives</a:t>
            </a:r>
          </a:p>
          <a:p>
            <a:pPr algn="ctr"/>
            <a:endParaRPr lang="en-US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To learn about Catherine Booth’s life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To describe Catherine’s character based on her 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To reflect on the reasons behind Catherine’s 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2" descr="C:\Documents and Settings\fjohnson\Local Settings\Temp\Temporary Internet Files\Content.IE5\922DQO1L\MC90044132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9120"/>
            <a:ext cx="943744" cy="9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fjohnson\Local Settings\Temp\Temporary Internet Files\Content.IE5\B4FMHUNY\MC900441321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943744" cy="9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fjohnson\Local Settings\Temp\Temporary Internet Files\Content.IE5\922DQO1L\MC90044132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4124" y="4626193"/>
            <a:ext cx="943744" cy="943744"/>
          </a:xfrm>
          <a:prstGeom prst="rect">
            <a:avLst/>
          </a:prstGeom>
          <a:noFill/>
          <a:scene3d>
            <a:camera prst="orthographicFront">
              <a:rot lat="0" lon="17699972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59632" y="4062844"/>
            <a:ext cx="6264696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Plenary</a:t>
            </a:r>
            <a:endParaRPr lang="en-US" sz="20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92696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0" t="10545" r="19748" b="39899"/>
          <a:stretch/>
        </p:blipFill>
        <p:spPr>
          <a:xfrm>
            <a:off x="1331640" y="1225964"/>
            <a:ext cx="2340002" cy="2811495"/>
          </a:xfrm>
          <a:prstGeom prst="rect">
            <a:avLst/>
          </a:prstGeom>
        </p:spPr>
      </p:pic>
      <p:sp>
        <p:nvSpPr>
          <p:cNvPr id="10" name="Isosceles Triangle 9"/>
          <p:cNvSpPr/>
          <p:nvPr/>
        </p:nvSpPr>
        <p:spPr>
          <a:xfrm>
            <a:off x="2724803" y="2220546"/>
            <a:ext cx="2291168" cy="1584176"/>
          </a:xfrm>
          <a:custGeom>
            <a:avLst/>
            <a:gdLst>
              <a:gd name="connsiteX0" fmla="*/ 0 w 5093096"/>
              <a:gd name="connsiteY0" fmla="*/ 3445982 h 3445982"/>
              <a:gd name="connsiteX1" fmla="*/ 2546548 w 5093096"/>
              <a:gd name="connsiteY1" fmla="*/ 0 h 3445982"/>
              <a:gd name="connsiteX2" fmla="*/ 5093096 w 5093096"/>
              <a:gd name="connsiteY2" fmla="*/ 3445982 h 3445982"/>
              <a:gd name="connsiteX3" fmla="*/ 0 w 5093096"/>
              <a:gd name="connsiteY3" fmla="*/ 3445982 h 3445982"/>
              <a:gd name="connsiteX0" fmla="*/ 0 w 5093096"/>
              <a:gd name="connsiteY0" fmla="*/ 3445982 h 3445982"/>
              <a:gd name="connsiteX1" fmla="*/ 723595 w 5093096"/>
              <a:gd name="connsiteY1" fmla="*/ 2464902 h 3445982"/>
              <a:gd name="connsiteX2" fmla="*/ 2546548 w 5093096"/>
              <a:gd name="connsiteY2" fmla="*/ 0 h 3445982"/>
              <a:gd name="connsiteX3" fmla="*/ 5093096 w 5093096"/>
              <a:gd name="connsiteY3" fmla="*/ 3445982 h 3445982"/>
              <a:gd name="connsiteX4" fmla="*/ 0 w 5093096"/>
              <a:gd name="connsiteY4" fmla="*/ 3445982 h 3445982"/>
              <a:gd name="connsiteX0" fmla="*/ 0 w 5093096"/>
              <a:gd name="connsiteY0" fmla="*/ 3445982 h 3445982"/>
              <a:gd name="connsiteX1" fmla="*/ 723595 w 5093096"/>
              <a:gd name="connsiteY1" fmla="*/ 2464902 h 3445982"/>
              <a:gd name="connsiteX2" fmla="*/ 2546548 w 5093096"/>
              <a:gd name="connsiteY2" fmla="*/ 0 h 3445982"/>
              <a:gd name="connsiteX3" fmla="*/ 4346689 w 5093096"/>
              <a:gd name="connsiteY3" fmla="*/ 2456276 h 3445982"/>
              <a:gd name="connsiteX4" fmla="*/ 5093096 w 5093096"/>
              <a:gd name="connsiteY4" fmla="*/ 3445982 h 3445982"/>
              <a:gd name="connsiteX5" fmla="*/ 0 w 5093096"/>
              <a:gd name="connsiteY5" fmla="*/ 3445982 h 3445982"/>
              <a:gd name="connsiteX0" fmla="*/ 4369501 w 4369501"/>
              <a:gd name="connsiteY0" fmla="*/ 3445982 h 3445982"/>
              <a:gd name="connsiteX1" fmla="*/ 0 w 4369501"/>
              <a:gd name="connsiteY1" fmla="*/ 2464902 h 3445982"/>
              <a:gd name="connsiteX2" fmla="*/ 1822953 w 4369501"/>
              <a:gd name="connsiteY2" fmla="*/ 0 h 3445982"/>
              <a:gd name="connsiteX3" fmla="*/ 3623094 w 4369501"/>
              <a:gd name="connsiteY3" fmla="*/ 2456276 h 3445982"/>
              <a:gd name="connsiteX4" fmla="*/ 4369501 w 4369501"/>
              <a:gd name="connsiteY4" fmla="*/ 3445982 h 3445982"/>
              <a:gd name="connsiteX0" fmla="*/ 3623094 w 3623094"/>
              <a:gd name="connsiteY0" fmla="*/ 2456276 h 2464902"/>
              <a:gd name="connsiteX1" fmla="*/ 0 w 3623094"/>
              <a:gd name="connsiteY1" fmla="*/ 2464902 h 2464902"/>
              <a:gd name="connsiteX2" fmla="*/ 1822953 w 3623094"/>
              <a:gd name="connsiteY2" fmla="*/ 0 h 2464902"/>
              <a:gd name="connsiteX3" fmla="*/ 3623094 w 3623094"/>
              <a:gd name="connsiteY3" fmla="*/ 2456276 h 2464902"/>
              <a:gd name="connsiteX0" fmla="*/ 3623094 w 3623094"/>
              <a:gd name="connsiteY0" fmla="*/ 2456276 h 2464902"/>
              <a:gd name="connsiteX1" fmla="*/ 0 w 3623094"/>
              <a:gd name="connsiteY1" fmla="*/ 2464902 h 2464902"/>
              <a:gd name="connsiteX2" fmla="*/ 750498 w 3623094"/>
              <a:gd name="connsiteY2" fmla="*/ 1464238 h 2464902"/>
              <a:gd name="connsiteX3" fmla="*/ 1822953 w 3623094"/>
              <a:gd name="connsiteY3" fmla="*/ 0 h 2464902"/>
              <a:gd name="connsiteX4" fmla="*/ 3623094 w 3623094"/>
              <a:gd name="connsiteY4" fmla="*/ 2456276 h 2464902"/>
              <a:gd name="connsiteX0" fmla="*/ 3623094 w 3623094"/>
              <a:gd name="connsiteY0" fmla="*/ 2456276 h 2464902"/>
              <a:gd name="connsiteX1" fmla="*/ 0 w 3623094"/>
              <a:gd name="connsiteY1" fmla="*/ 2464902 h 2464902"/>
              <a:gd name="connsiteX2" fmla="*/ 750498 w 3623094"/>
              <a:gd name="connsiteY2" fmla="*/ 1464238 h 2464902"/>
              <a:gd name="connsiteX3" fmla="*/ 1822953 w 3623094"/>
              <a:gd name="connsiteY3" fmla="*/ 0 h 2464902"/>
              <a:gd name="connsiteX4" fmla="*/ 2889849 w 3623094"/>
              <a:gd name="connsiteY4" fmla="*/ 1455612 h 2464902"/>
              <a:gd name="connsiteX5" fmla="*/ 3623094 w 3623094"/>
              <a:gd name="connsiteY5" fmla="*/ 2456276 h 2464902"/>
              <a:gd name="connsiteX0" fmla="*/ 2872596 w 2872596"/>
              <a:gd name="connsiteY0" fmla="*/ 2456276 h 2456276"/>
              <a:gd name="connsiteX1" fmla="*/ 0 w 2872596"/>
              <a:gd name="connsiteY1" fmla="*/ 1464238 h 2456276"/>
              <a:gd name="connsiteX2" fmla="*/ 1072455 w 2872596"/>
              <a:gd name="connsiteY2" fmla="*/ 0 h 2456276"/>
              <a:gd name="connsiteX3" fmla="*/ 2139351 w 2872596"/>
              <a:gd name="connsiteY3" fmla="*/ 1455612 h 2456276"/>
              <a:gd name="connsiteX4" fmla="*/ 2872596 w 2872596"/>
              <a:gd name="connsiteY4" fmla="*/ 2456276 h 2456276"/>
              <a:gd name="connsiteX0" fmla="*/ 2872596 w 2872596"/>
              <a:gd name="connsiteY0" fmla="*/ 2456276 h 2456276"/>
              <a:gd name="connsiteX1" fmla="*/ 2846717 w 2872596"/>
              <a:gd name="connsiteY1" fmla="*/ 2456276 h 2456276"/>
              <a:gd name="connsiteX2" fmla="*/ 0 w 2872596"/>
              <a:gd name="connsiteY2" fmla="*/ 1464238 h 2456276"/>
              <a:gd name="connsiteX3" fmla="*/ 1072455 w 2872596"/>
              <a:gd name="connsiteY3" fmla="*/ 0 h 2456276"/>
              <a:gd name="connsiteX4" fmla="*/ 2139351 w 2872596"/>
              <a:gd name="connsiteY4" fmla="*/ 1455612 h 2456276"/>
              <a:gd name="connsiteX5" fmla="*/ 2872596 w 2872596"/>
              <a:gd name="connsiteY5" fmla="*/ 2456276 h 2456276"/>
              <a:gd name="connsiteX0" fmla="*/ 2139351 w 2846717"/>
              <a:gd name="connsiteY0" fmla="*/ 1455612 h 2456276"/>
              <a:gd name="connsiteX1" fmla="*/ 2846717 w 2846717"/>
              <a:gd name="connsiteY1" fmla="*/ 2456276 h 2456276"/>
              <a:gd name="connsiteX2" fmla="*/ 0 w 2846717"/>
              <a:gd name="connsiteY2" fmla="*/ 1464238 h 2456276"/>
              <a:gd name="connsiteX3" fmla="*/ 1072455 w 2846717"/>
              <a:gd name="connsiteY3" fmla="*/ 0 h 2456276"/>
              <a:gd name="connsiteX4" fmla="*/ 2139351 w 2846717"/>
              <a:gd name="connsiteY4" fmla="*/ 1455612 h 2456276"/>
              <a:gd name="connsiteX0" fmla="*/ 2139351 w 2139351"/>
              <a:gd name="connsiteY0" fmla="*/ 1455612 h 1464238"/>
              <a:gd name="connsiteX1" fmla="*/ 0 w 2139351"/>
              <a:gd name="connsiteY1" fmla="*/ 1464238 h 1464238"/>
              <a:gd name="connsiteX2" fmla="*/ 1072455 w 2139351"/>
              <a:gd name="connsiteY2" fmla="*/ 0 h 1464238"/>
              <a:gd name="connsiteX3" fmla="*/ 2139351 w 2139351"/>
              <a:gd name="connsiteY3" fmla="*/ 1455612 h 146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9351" h="1464238">
                <a:moveTo>
                  <a:pt x="2139351" y="1455612"/>
                </a:moveTo>
                <a:lnTo>
                  <a:pt x="0" y="1464238"/>
                </a:lnTo>
                <a:lnTo>
                  <a:pt x="1072455" y="0"/>
                </a:lnTo>
                <a:lnTo>
                  <a:pt x="2139351" y="1455612"/>
                </a:lnTo>
                <a:close/>
              </a:path>
            </a:pathLst>
          </a:cu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/>
          <p:cNvSpPr/>
          <p:nvPr/>
        </p:nvSpPr>
        <p:spPr>
          <a:xfrm>
            <a:off x="1331640" y="4509120"/>
            <a:ext cx="5133634" cy="1162235"/>
          </a:xfrm>
          <a:custGeom>
            <a:avLst/>
            <a:gdLst>
              <a:gd name="connsiteX0" fmla="*/ 0 w 5093096"/>
              <a:gd name="connsiteY0" fmla="*/ 3445982 h 3445982"/>
              <a:gd name="connsiteX1" fmla="*/ 2546548 w 5093096"/>
              <a:gd name="connsiteY1" fmla="*/ 0 h 3445982"/>
              <a:gd name="connsiteX2" fmla="*/ 5093096 w 5093096"/>
              <a:gd name="connsiteY2" fmla="*/ 3445982 h 3445982"/>
              <a:gd name="connsiteX3" fmla="*/ 0 w 5093096"/>
              <a:gd name="connsiteY3" fmla="*/ 3445982 h 3445982"/>
              <a:gd name="connsiteX0" fmla="*/ 0 w 5093096"/>
              <a:gd name="connsiteY0" fmla="*/ 3445982 h 3445982"/>
              <a:gd name="connsiteX1" fmla="*/ 861981 w 5093096"/>
              <a:gd name="connsiteY1" fmla="*/ 2283747 h 3445982"/>
              <a:gd name="connsiteX2" fmla="*/ 2546548 w 5093096"/>
              <a:gd name="connsiteY2" fmla="*/ 0 h 3445982"/>
              <a:gd name="connsiteX3" fmla="*/ 5093096 w 5093096"/>
              <a:gd name="connsiteY3" fmla="*/ 3445982 h 3445982"/>
              <a:gd name="connsiteX4" fmla="*/ 0 w 5093096"/>
              <a:gd name="connsiteY4" fmla="*/ 3445982 h 3445982"/>
              <a:gd name="connsiteX0" fmla="*/ 0 w 5093096"/>
              <a:gd name="connsiteY0" fmla="*/ 3445982 h 3445982"/>
              <a:gd name="connsiteX1" fmla="*/ 861981 w 5093096"/>
              <a:gd name="connsiteY1" fmla="*/ 2283747 h 3445982"/>
              <a:gd name="connsiteX2" fmla="*/ 2546548 w 5093096"/>
              <a:gd name="connsiteY2" fmla="*/ 0 h 3445982"/>
              <a:gd name="connsiteX3" fmla="*/ 4226283 w 5093096"/>
              <a:gd name="connsiteY3" fmla="*/ 2309627 h 3445982"/>
              <a:gd name="connsiteX4" fmla="*/ 5093096 w 5093096"/>
              <a:gd name="connsiteY4" fmla="*/ 3445982 h 3445982"/>
              <a:gd name="connsiteX5" fmla="*/ 0 w 5093096"/>
              <a:gd name="connsiteY5" fmla="*/ 3445982 h 3445982"/>
              <a:gd name="connsiteX0" fmla="*/ 0 w 5093096"/>
              <a:gd name="connsiteY0" fmla="*/ 3445982 h 3445982"/>
              <a:gd name="connsiteX1" fmla="*/ 861981 w 5093096"/>
              <a:gd name="connsiteY1" fmla="*/ 2283747 h 3445982"/>
              <a:gd name="connsiteX2" fmla="*/ 2546548 w 5093096"/>
              <a:gd name="connsiteY2" fmla="*/ 0 h 3445982"/>
              <a:gd name="connsiteX3" fmla="*/ 4226283 w 5093096"/>
              <a:gd name="connsiteY3" fmla="*/ 2309627 h 3445982"/>
              <a:gd name="connsiteX4" fmla="*/ 5093096 w 5093096"/>
              <a:gd name="connsiteY4" fmla="*/ 3445982 h 3445982"/>
              <a:gd name="connsiteX5" fmla="*/ 0 w 5093096"/>
              <a:gd name="connsiteY5" fmla="*/ 3445982 h 3445982"/>
              <a:gd name="connsiteX0" fmla="*/ 0 w 5093096"/>
              <a:gd name="connsiteY0" fmla="*/ 1162235 h 1162235"/>
              <a:gd name="connsiteX1" fmla="*/ 861981 w 5093096"/>
              <a:gd name="connsiteY1" fmla="*/ 0 h 1162235"/>
              <a:gd name="connsiteX2" fmla="*/ 4226283 w 5093096"/>
              <a:gd name="connsiteY2" fmla="*/ 25880 h 1162235"/>
              <a:gd name="connsiteX3" fmla="*/ 5093096 w 5093096"/>
              <a:gd name="connsiteY3" fmla="*/ 1162235 h 1162235"/>
              <a:gd name="connsiteX4" fmla="*/ 0 w 5093096"/>
              <a:gd name="connsiteY4" fmla="*/ 1162235 h 116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3096" h="1162235">
                <a:moveTo>
                  <a:pt x="0" y="1162235"/>
                </a:moveTo>
                <a:lnTo>
                  <a:pt x="861981" y="0"/>
                </a:lnTo>
                <a:lnTo>
                  <a:pt x="4226283" y="25880"/>
                </a:lnTo>
                <a:lnTo>
                  <a:pt x="5093096" y="1162235"/>
                </a:lnTo>
                <a:lnTo>
                  <a:pt x="0" y="116223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9"/>
          <p:cNvSpPr/>
          <p:nvPr/>
        </p:nvSpPr>
        <p:spPr>
          <a:xfrm>
            <a:off x="2123728" y="3804722"/>
            <a:ext cx="3493319" cy="792088"/>
          </a:xfrm>
          <a:custGeom>
            <a:avLst/>
            <a:gdLst>
              <a:gd name="connsiteX0" fmla="*/ 0 w 5093096"/>
              <a:gd name="connsiteY0" fmla="*/ 3445982 h 3445982"/>
              <a:gd name="connsiteX1" fmla="*/ 2546548 w 5093096"/>
              <a:gd name="connsiteY1" fmla="*/ 0 h 3445982"/>
              <a:gd name="connsiteX2" fmla="*/ 5093096 w 5093096"/>
              <a:gd name="connsiteY2" fmla="*/ 3445982 h 3445982"/>
              <a:gd name="connsiteX3" fmla="*/ 0 w 5093096"/>
              <a:gd name="connsiteY3" fmla="*/ 3445982 h 3445982"/>
              <a:gd name="connsiteX0" fmla="*/ 0 w 5093096"/>
              <a:gd name="connsiteY0" fmla="*/ 3445982 h 3445982"/>
              <a:gd name="connsiteX1" fmla="*/ 723595 w 5093096"/>
              <a:gd name="connsiteY1" fmla="*/ 2464902 h 3445982"/>
              <a:gd name="connsiteX2" fmla="*/ 2546548 w 5093096"/>
              <a:gd name="connsiteY2" fmla="*/ 0 h 3445982"/>
              <a:gd name="connsiteX3" fmla="*/ 5093096 w 5093096"/>
              <a:gd name="connsiteY3" fmla="*/ 3445982 h 3445982"/>
              <a:gd name="connsiteX4" fmla="*/ 0 w 5093096"/>
              <a:gd name="connsiteY4" fmla="*/ 3445982 h 3445982"/>
              <a:gd name="connsiteX0" fmla="*/ 0 w 5093096"/>
              <a:gd name="connsiteY0" fmla="*/ 3445982 h 3445982"/>
              <a:gd name="connsiteX1" fmla="*/ 723595 w 5093096"/>
              <a:gd name="connsiteY1" fmla="*/ 2464902 h 3445982"/>
              <a:gd name="connsiteX2" fmla="*/ 2546548 w 5093096"/>
              <a:gd name="connsiteY2" fmla="*/ 0 h 3445982"/>
              <a:gd name="connsiteX3" fmla="*/ 4346689 w 5093096"/>
              <a:gd name="connsiteY3" fmla="*/ 2456276 h 3445982"/>
              <a:gd name="connsiteX4" fmla="*/ 5093096 w 5093096"/>
              <a:gd name="connsiteY4" fmla="*/ 3445982 h 3445982"/>
              <a:gd name="connsiteX5" fmla="*/ 0 w 5093096"/>
              <a:gd name="connsiteY5" fmla="*/ 3445982 h 3445982"/>
              <a:gd name="connsiteX0" fmla="*/ 4369501 w 4369501"/>
              <a:gd name="connsiteY0" fmla="*/ 3445982 h 3445982"/>
              <a:gd name="connsiteX1" fmla="*/ 0 w 4369501"/>
              <a:gd name="connsiteY1" fmla="*/ 2464902 h 3445982"/>
              <a:gd name="connsiteX2" fmla="*/ 1822953 w 4369501"/>
              <a:gd name="connsiteY2" fmla="*/ 0 h 3445982"/>
              <a:gd name="connsiteX3" fmla="*/ 3623094 w 4369501"/>
              <a:gd name="connsiteY3" fmla="*/ 2456276 h 3445982"/>
              <a:gd name="connsiteX4" fmla="*/ 4369501 w 4369501"/>
              <a:gd name="connsiteY4" fmla="*/ 3445982 h 3445982"/>
              <a:gd name="connsiteX0" fmla="*/ 3623094 w 3623094"/>
              <a:gd name="connsiteY0" fmla="*/ 2456276 h 2464902"/>
              <a:gd name="connsiteX1" fmla="*/ 0 w 3623094"/>
              <a:gd name="connsiteY1" fmla="*/ 2464902 h 2464902"/>
              <a:gd name="connsiteX2" fmla="*/ 1822953 w 3623094"/>
              <a:gd name="connsiteY2" fmla="*/ 0 h 2464902"/>
              <a:gd name="connsiteX3" fmla="*/ 3623094 w 3623094"/>
              <a:gd name="connsiteY3" fmla="*/ 2456276 h 2464902"/>
              <a:gd name="connsiteX0" fmla="*/ 3623094 w 3623094"/>
              <a:gd name="connsiteY0" fmla="*/ 2456276 h 2464902"/>
              <a:gd name="connsiteX1" fmla="*/ 0 w 3623094"/>
              <a:gd name="connsiteY1" fmla="*/ 2464902 h 2464902"/>
              <a:gd name="connsiteX2" fmla="*/ 615660 w 3623094"/>
              <a:gd name="connsiteY2" fmla="*/ 1636767 h 2464902"/>
              <a:gd name="connsiteX3" fmla="*/ 1822953 w 3623094"/>
              <a:gd name="connsiteY3" fmla="*/ 0 h 2464902"/>
              <a:gd name="connsiteX4" fmla="*/ 3623094 w 3623094"/>
              <a:gd name="connsiteY4" fmla="*/ 2456276 h 2464902"/>
              <a:gd name="connsiteX0" fmla="*/ 3623094 w 3623094"/>
              <a:gd name="connsiteY0" fmla="*/ 2456276 h 2464902"/>
              <a:gd name="connsiteX1" fmla="*/ 0 w 3623094"/>
              <a:gd name="connsiteY1" fmla="*/ 2464902 h 2464902"/>
              <a:gd name="connsiteX2" fmla="*/ 615660 w 3623094"/>
              <a:gd name="connsiteY2" fmla="*/ 1636767 h 2464902"/>
              <a:gd name="connsiteX3" fmla="*/ 1822953 w 3623094"/>
              <a:gd name="connsiteY3" fmla="*/ 0 h 2464902"/>
              <a:gd name="connsiteX4" fmla="*/ 3013803 w 3623094"/>
              <a:gd name="connsiteY4" fmla="*/ 1628140 h 2464902"/>
              <a:gd name="connsiteX5" fmla="*/ 3623094 w 3623094"/>
              <a:gd name="connsiteY5" fmla="*/ 2456276 h 2464902"/>
              <a:gd name="connsiteX0" fmla="*/ 3623094 w 3623094"/>
              <a:gd name="connsiteY0" fmla="*/ 828136 h 836762"/>
              <a:gd name="connsiteX1" fmla="*/ 0 w 3623094"/>
              <a:gd name="connsiteY1" fmla="*/ 836762 h 836762"/>
              <a:gd name="connsiteX2" fmla="*/ 615660 w 3623094"/>
              <a:gd name="connsiteY2" fmla="*/ 8627 h 836762"/>
              <a:gd name="connsiteX3" fmla="*/ 3013803 w 3623094"/>
              <a:gd name="connsiteY3" fmla="*/ 0 h 836762"/>
              <a:gd name="connsiteX4" fmla="*/ 3623094 w 3623094"/>
              <a:gd name="connsiteY4" fmla="*/ 828136 h 83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094" h="836762">
                <a:moveTo>
                  <a:pt x="3623094" y="828136"/>
                </a:moveTo>
                <a:lnTo>
                  <a:pt x="0" y="836762"/>
                </a:lnTo>
                <a:lnTo>
                  <a:pt x="615660" y="8627"/>
                </a:lnTo>
                <a:lnTo>
                  <a:pt x="3013803" y="0"/>
                </a:lnTo>
                <a:lnTo>
                  <a:pt x="3623094" y="82813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615050" y="4674738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3</a:t>
            </a:r>
            <a:endParaRPr lang="en-GB" sz="4800" b="1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5347" y="3765813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2</a:t>
            </a:r>
            <a:endParaRPr lang="en-GB" sz="4800" b="1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3755" y="2814027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1</a:t>
            </a:r>
            <a:endParaRPr lang="en-GB" sz="48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2161" y="4828627"/>
            <a:ext cx="48965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hings yo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u have learnt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70387" y="3985900"/>
            <a:ext cx="48965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hings yo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u will remember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92639" y="2945032"/>
            <a:ext cx="513803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q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uestion you would like 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to know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788276" y="5908447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Schools and</a:t>
            </a:r>
          </a:p>
          <a:p>
            <a:pPr eaLnBrk="1" hangingPunct="1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Colleges</a:t>
            </a:r>
          </a:p>
          <a:p>
            <a:pPr eaLnBrk="1" hangingPunct="1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Unit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00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4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92696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57808" y="18864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Find the Victorian!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5856" y="2245678"/>
            <a:ext cx="1055043" cy="3429000"/>
          </a:xfrm>
          <a:prstGeom prst="rect">
            <a:avLst/>
          </a:prstGeom>
        </p:spPr>
      </p:pic>
      <p:pic>
        <p:nvPicPr>
          <p:cNvPr id="6146" name="Picture 2" descr="C:\Users\Fjohnson\AppData\Local\Microsoft\Windows\Temporary Internet Files\Content.IE5\V73I4898\man-in-suit-silhouette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76399"/>
            <a:ext cx="2732792" cy="328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Fjohnson\AppData\Local\Microsoft\Windows\Temporary Internet Files\Content.IE5\I1SSKPA0\manwithluggage[1]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83" y="925126"/>
            <a:ext cx="2606005" cy="320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Fjohnson\AppData\Local\Microsoft\Windows\Temporary Internet Files\Content.IE5\I1SSKPA0\oldsil2[1]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80" y="2420888"/>
            <a:ext cx="1746312" cy="312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92696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57808" y="18864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Find the Victorian!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101" name="Picture 5" descr="C:\Users\Fjohnson\AppData\Local\Microsoft\Windows\Temporary Internet Files\Content.IE5\I1SSKPA0\934876_49014050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5421" y="3320988"/>
            <a:ext cx="2189135" cy="238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Fjohnson\AppData\Local\Microsoft\Windows\Temporary Internet Files\Content.IE5\WC5CELM5\tudor-house-in-england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47" y="3320988"/>
            <a:ext cx="2928938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Fjohnson\AppData\Local\Microsoft\Windows\Temporary Internet Files\Content.IE5\WC5CELM5\002496_c1ea4a3c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05" y="1268760"/>
            <a:ext cx="2423930" cy="181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Fjohnson\AppData\Local\Microsoft\Windows\Temporary Internet Files\Content.IE5\SX5KLJ0J\modern-office-building-112771229908ZQ8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95085" y="896526"/>
            <a:ext cx="1470007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92696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57808" y="18864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Find the Victorian!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 descr="C:\Users\Fjohnson\AppData\Local\Microsoft\Windows\Temporary Internet Files\Content.IE5\V73I4898\women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61357"/>
            <a:ext cx="24669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0988"/>
            <a:ext cx="1583026" cy="2564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29" y="863387"/>
            <a:ext cx="1316534" cy="2633067"/>
          </a:xfrm>
          <a:prstGeom prst="rect">
            <a:avLst/>
          </a:prstGeom>
        </p:spPr>
      </p:pic>
      <p:pic>
        <p:nvPicPr>
          <p:cNvPr id="3076" name="Picture 4" descr="C:\Users\Fjohnson\AppData\Local\Microsoft\Windows\Temporary Internet Files\Content.IE5\I1SSKPA0\clothes3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0011"/>
            <a:ext cx="1440160" cy="238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1120011"/>
            <a:ext cx="1945589" cy="25504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92696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57808" y="18864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Find the Victorian!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5" name="Picture 7" descr="C:\Users\Fjohnson\AppData\Local\Microsoft\Windows\Temporary Internet Files\Content.IE5\WC5CELM5\grandfather_clock_by_accordingtosheblum-d61ot5z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1351732" cy="409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Fjohnson\AppData\Local\Microsoft\Windows\Temporary Internet Files\Content.IE5\I1SSKPA0\analog-clock-15922-larg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09966"/>
            <a:ext cx="1876345" cy="187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Fjohnson\AppData\Local\Microsoft\Windows\Temporary Internet Files\Content.IE5\WC5CELM5\Pocket Watch 1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66953" y="1196752"/>
            <a:ext cx="1634296" cy="150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Fjohnson\AppData\Local\Microsoft\Windows\Temporary Internet Files\Content.IE5\WC5CELM5\Digital_Rainmeter_Clock_by_UltraBE[1]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83617" y="3908103"/>
            <a:ext cx="2975746" cy="138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Fjohnson\AppData\Local\Microsoft\Windows\Temporary Internet Files\Content.IE5\I1SSKPA0\Alarm-Clock-1292327152_28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3140968"/>
            <a:ext cx="1777558" cy="243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92696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57808" y="18864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Find the Victorian!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170" name="Picture 2" descr="C:\Users\Fjohnson\AppData\Local\Microsoft\Windows\Temporary Internet Files\Content.IE5\I1SSKPA0\Queen-Victoria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672" y="1268760"/>
            <a:ext cx="1764457" cy="22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Fjohnson\AppData\Local\Microsoft\Windows\Temporary Internet Files\Content.IE5\V73I4898\3798849998_1904873b4b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173" y="906795"/>
            <a:ext cx="1556304" cy="197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Fjohnson\AppData\Local\Microsoft\Windows\Temporary Internet Files\Content.IE5\V73I4898\queen-elizabeth-royal-baby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77072"/>
            <a:ext cx="2796398" cy="158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Fjohnson\AppData\Local\Microsoft\Windows\Temporary Internet Files\Content.IE5\I1SSKPA0\QueenElizabethCoronation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45" y="1580707"/>
            <a:ext cx="1673510" cy="233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Fjohnson\AppData\Local\Microsoft\Windows\Temporary Internet Files\Content.IE5\WC5CELM5\4034393207_58c8913b8a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0173" y="3047784"/>
            <a:ext cx="1535319" cy="261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71600" y="692696"/>
            <a:ext cx="7128792" cy="5256584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57808" y="188640"/>
            <a:ext cx="8028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Find the Victorian!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Fjohnson\AppData\Local\Microsoft\Windows\Temporary Internet Files\Content.IE5\WC5CELM5\Book_Icon_01_by_bierwagen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76" y="1606533"/>
            <a:ext cx="1822467" cy="182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Fjohnson\AppData\Local\Microsoft\Windows\Temporary Internet Files\Content.IE5\V73I4898\Cartoon-Computer-and-Desktop[1]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75" y="896526"/>
            <a:ext cx="3249118" cy="259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Fjohnson\AppData\Local\Microsoft\Windows\Temporary Internet Files\Content.IE5\I1SSKPA0\SquidooTV[1].gif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955" y="3933054"/>
            <a:ext cx="2489536" cy="172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Fjohnson\AppData\Local\Microsoft\Windows\Temporary Internet Files\Content.IE5\SX5KLJ0J\vector___phonograph_by_misteraibo-d52lvkn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07271"/>
            <a:ext cx="234888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Fjohnson\AppData\Local\Microsoft\Windows\Temporary Internet Files\Content.IE5\V73I4898\ipod-touch[1]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384" y="1131193"/>
            <a:ext cx="1257775" cy="211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Fjohnson\AppData\Local\Microsoft\Windows\Temporary Internet Files\Content.IE5\I1SSKPA0\parchment%20scroll[1]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9572" y="3244255"/>
            <a:ext cx="1862605" cy="172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613</Words>
  <Application>Microsoft Office PowerPoint</Application>
  <PresentationFormat>On-screen Show (4:3)</PresentationFormat>
  <Paragraphs>115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78</cp:revision>
  <dcterms:created xsi:type="dcterms:W3CDTF">2015-02-06T10:19:05Z</dcterms:created>
  <dcterms:modified xsi:type="dcterms:W3CDTF">2015-03-09T12:01:01Z</dcterms:modified>
</cp:coreProperties>
</file>