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78" r:id="rId8"/>
    <p:sldId id="271" r:id="rId9"/>
    <p:sldId id="272" r:id="rId10"/>
    <p:sldId id="267" r:id="rId11"/>
    <p:sldId id="268" r:id="rId12"/>
    <p:sldId id="269" r:id="rId13"/>
    <p:sldId id="266" r:id="rId14"/>
    <p:sldId id="270" r:id="rId15"/>
    <p:sldId id="263" r:id="rId16"/>
    <p:sldId id="262" r:id="rId17"/>
    <p:sldId id="264" r:id="rId18"/>
    <p:sldId id="279" r:id="rId19"/>
    <p:sldId id="280" r:id="rId20"/>
    <p:sldId id="281" r:id="rId21"/>
    <p:sldId id="265" r:id="rId22"/>
    <p:sldId id="275" r:id="rId23"/>
    <p:sldId id="276" r:id="rId24"/>
    <p:sldId id="277" r:id="rId25"/>
    <p:sldId id="282" r:id="rId26"/>
    <p:sldId id="285" r:id="rId27"/>
    <p:sldId id="283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8" autoAdjust="0"/>
    <p:restoredTop sz="94705" autoAdjust="0"/>
  </p:normalViewPr>
  <p:slideViewPr>
    <p:cSldViewPr>
      <p:cViewPr>
        <p:scale>
          <a:sx n="110" d="100"/>
          <a:sy n="110" d="100"/>
        </p:scale>
        <p:origin x="-3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1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00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4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66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84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19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1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55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72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72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288F0-091B-40CF-B71B-58F87BAD0C24}" type="datetimeFigureOut">
              <a:rPr lang="en-GB" smtClean="0"/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76F3-F3BC-4A8D-96D2-1FB8B6C92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56.tmp"/><Relationship Id="rId3" Type="http://schemas.openxmlformats.org/officeDocument/2006/relationships/image" Target="../media/image41.PNG"/><Relationship Id="rId7" Type="http://schemas.openxmlformats.org/officeDocument/2006/relationships/image" Target="../media/image29.jpg"/><Relationship Id="rId12" Type="http://schemas.openxmlformats.org/officeDocument/2006/relationships/image" Target="../media/image4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24.jpg"/><Relationship Id="rId5" Type="http://schemas.openxmlformats.org/officeDocument/2006/relationships/image" Target="../media/image33.jpg"/><Relationship Id="rId10" Type="http://schemas.openxmlformats.org/officeDocument/2006/relationships/image" Target="../media/image55.jpeg"/><Relationship Id="rId4" Type="http://schemas.openxmlformats.org/officeDocument/2006/relationships/image" Target="../media/image34.jpeg"/><Relationship Id="rId9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56.tmp"/><Relationship Id="rId3" Type="http://schemas.openxmlformats.org/officeDocument/2006/relationships/image" Target="../media/image41.PNG"/><Relationship Id="rId7" Type="http://schemas.openxmlformats.org/officeDocument/2006/relationships/image" Target="../media/image29.jpg"/><Relationship Id="rId12" Type="http://schemas.openxmlformats.org/officeDocument/2006/relationships/image" Target="../media/image4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24.jpg"/><Relationship Id="rId5" Type="http://schemas.openxmlformats.org/officeDocument/2006/relationships/image" Target="../media/image33.jpg"/><Relationship Id="rId10" Type="http://schemas.openxmlformats.org/officeDocument/2006/relationships/image" Target="../media/image55.jpeg"/><Relationship Id="rId4" Type="http://schemas.openxmlformats.org/officeDocument/2006/relationships/image" Target="../media/image34.jpeg"/><Relationship Id="rId9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12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5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>
            <a:off x="7262371" y="3861048"/>
            <a:ext cx="1881629" cy="3023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7" b="14416"/>
          <a:stretch/>
        </p:blipFill>
        <p:spPr>
          <a:xfrm rot="21292329" flipH="1">
            <a:off x="504803" y="1906127"/>
            <a:ext cx="2078185" cy="3127891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8"/>
          <a:stretch/>
        </p:blipFill>
        <p:spPr>
          <a:xfrm rot="311596">
            <a:off x="2818057" y="446181"/>
            <a:ext cx="4347392" cy="6047782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6228184" y="1885896"/>
            <a:ext cx="2792983" cy="1584176"/>
          </a:xfrm>
          <a:prstGeom prst="wedgeRoundRectCallout">
            <a:avLst>
              <a:gd name="adj1" fmla="val -3799"/>
              <a:gd name="adj2" fmla="val 756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2044005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What do you know about William Booth?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9812"/>
            <a:ext cx="743831" cy="8367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9010" y="5986205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>
                <a:latin typeface="Trebuchet MS" pitchFamily="34" charset="0"/>
              </a:rPr>
              <a:t>Schools and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Colleges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1462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62220"/>
            <a:ext cx="743831" cy="836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8" y="2378752"/>
            <a:ext cx="5220072" cy="4479248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92" y="22798"/>
            <a:ext cx="5193992" cy="4105922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3888432" y="4811107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>
            <a:off x="6578803" y="3861048"/>
            <a:ext cx="1881629" cy="3023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4456" y="4849449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Homeless shelters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8689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t="18128" r="23411" b="15498"/>
          <a:stretch/>
        </p:blipFill>
        <p:spPr>
          <a:xfrm rot="20991848">
            <a:off x="5687648" y="50"/>
            <a:ext cx="2440633" cy="3075266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21274" r="17093" b="15633"/>
          <a:stretch/>
        </p:blipFill>
        <p:spPr>
          <a:xfrm rot="318507">
            <a:off x="6385047" y="3108181"/>
            <a:ext cx="2802239" cy="3520911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8640"/>
          <a:stretch/>
        </p:blipFill>
        <p:spPr>
          <a:xfrm rot="21409365">
            <a:off x="165697" y="112929"/>
            <a:ext cx="4169857" cy="3420593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17974" r="14121" b="8080"/>
          <a:stretch/>
        </p:blipFill>
        <p:spPr>
          <a:xfrm rot="21375672">
            <a:off x="3044924" y="2610774"/>
            <a:ext cx="3265206" cy="22578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251520" y="3862095"/>
            <a:ext cx="1881629" cy="302328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 flipH="1">
            <a:off x="2250625" y="4868636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2261" y="5081351"/>
            <a:ext cx="264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Safe houses</a:t>
            </a:r>
            <a:endParaRPr lang="en-GB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5085" r="7955" b="12338"/>
          <a:stretch/>
        </p:blipFill>
        <p:spPr>
          <a:xfrm rot="21404559">
            <a:off x="157338" y="201516"/>
            <a:ext cx="7256337" cy="5744361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>
            <a:off x="6526962" y="3861048"/>
            <a:ext cx="1881629" cy="3023289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635896" y="4797152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7175" y="4834083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Missing People</a:t>
            </a:r>
            <a:endParaRPr lang="en-GB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6209" r="21591" b="4600"/>
          <a:stretch/>
        </p:blipFill>
        <p:spPr>
          <a:xfrm>
            <a:off x="5620829" y="0"/>
            <a:ext cx="3523171" cy="2770735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7" b="17690"/>
          <a:stretch/>
        </p:blipFill>
        <p:spPr>
          <a:xfrm rot="21409365">
            <a:off x="112424" y="409643"/>
            <a:ext cx="5475695" cy="3577883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>
          <a:xfrm rot="269749">
            <a:off x="4878269" y="2734730"/>
            <a:ext cx="3260435" cy="4267812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251520" y="3862095"/>
            <a:ext cx="1881629" cy="302328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2250625" y="4868636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4641" y="5152574"/>
            <a:ext cx="264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Prison work</a:t>
            </a:r>
            <a:endParaRPr lang="en-GB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62220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6"/>
          <a:stretch/>
        </p:blipFill>
        <p:spPr>
          <a:xfrm>
            <a:off x="107504" y="116632"/>
            <a:ext cx="3694071" cy="3950686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246">
            <a:off x="4461766" y="3107117"/>
            <a:ext cx="4058737" cy="3058257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365">
            <a:off x="4217929" y="254958"/>
            <a:ext cx="3820184" cy="2919729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251520" y="3862095"/>
            <a:ext cx="1881629" cy="3023289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 flipH="1">
            <a:off x="2250625" y="4868636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4641" y="5152574"/>
            <a:ext cx="264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Employment</a:t>
            </a:r>
            <a:endParaRPr lang="en-GB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3112" r="3241" b="6043"/>
          <a:stretch/>
        </p:blipFill>
        <p:spPr>
          <a:xfrm rot="21409365">
            <a:off x="194508" y="209648"/>
            <a:ext cx="4187376" cy="3255624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4486" r="6371" b="11842"/>
          <a:stretch/>
        </p:blipFill>
        <p:spPr>
          <a:xfrm rot="375288">
            <a:off x="4654540" y="219981"/>
            <a:ext cx="4237033" cy="363951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>
            <a:off x="6588224" y="3861048"/>
            <a:ext cx="1881629" cy="302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478">
            <a:off x="263667" y="3217569"/>
            <a:ext cx="4049058" cy="2849126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3779912" y="4779860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4849449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Hadleigh </a:t>
            </a:r>
          </a:p>
          <a:p>
            <a:r>
              <a:rPr lang="en-GB" sz="3200" b="1" dirty="0" smtClean="0"/>
              <a:t>farm</a:t>
            </a:r>
            <a:endParaRPr lang="en-GB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4"/>
          <a:stretch/>
        </p:blipFill>
        <p:spPr>
          <a:xfrm rot="21409365">
            <a:off x="186990" y="121768"/>
            <a:ext cx="5096508" cy="3009609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"/>
          <a:stretch/>
        </p:blipFill>
        <p:spPr>
          <a:xfrm rot="21409365">
            <a:off x="4838894" y="953538"/>
            <a:ext cx="4395828" cy="3107104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0"/>
          <a:stretch/>
        </p:blipFill>
        <p:spPr>
          <a:xfrm rot="21409365">
            <a:off x="1622117" y="2781112"/>
            <a:ext cx="4012085" cy="2797923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64913"/>
            <a:ext cx="2577436" cy="1818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251520" y="3862095"/>
            <a:ext cx="1881629" cy="302328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 flipH="1">
            <a:off x="2250625" y="4868636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632" y="4906353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Match factories</a:t>
            </a:r>
            <a:endParaRPr lang="en-GB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13" y="21742"/>
            <a:ext cx="4811174" cy="6814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37235"/>
          <a:stretch/>
        </p:blipFill>
        <p:spPr>
          <a:xfrm>
            <a:off x="-4168" y="-33753"/>
            <a:ext cx="2185957" cy="3071302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6" b="6080"/>
          <a:stretch/>
        </p:blipFill>
        <p:spPr>
          <a:xfrm>
            <a:off x="7160738" y="22814"/>
            <a:ext cx="1983262" cy="3322997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6812" r="27273" b="44197"/>
          <a:stretch/>
        </p:blipFill>
        <p:spPr>
          <a:xfrm>
            <a:off x="-4167" y="4910375"/>
            <a:ext cx="1892175" cy="1937136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11179" r="14163" b="4654"/>
          <a:stretch/>
        </p:blipFill>
        <p:spPr>
          <a:xfrm>
            <a:off x="1892174" y="-19450"/>
            <a:ext cx="2780478" cy="2368346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/>
          <a:stretch/>
        </p:blipFill>
        <p:spPr>
          <a:xfrm>
            <a:off x="1892173" y="4444896"/>
            <a:ext cx="3102991" cy="2406245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7386" r="1788" b="613"/>
          <a:stretch/>
        </p:blipFill>
        <p:spPr>
          <a:xfrm>
            <a:off x="1892174" y="2348880"/>
            <a:ext cx="2729851" cy="21853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9243" r="8301" b="18939"/>
          <a:stretch/>
        </p:blipFill>
        <p:spPr>
          <a:xfrm>
            <a:off x="4672652" y="2359724"/>
            <a:ext cx="2475024" cy="2189120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"/>
          <a:stretch/>
        </p:blipFill>
        <p:spPr>
          <a:xfrm>
            <a:off x="4672652" y="0"/>
            <a:ext cx="2520277" cy="2326662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 t="5374" r="13474" b="20379"/>
          <a:stretch/>
        </p:blipFill>
        <p:spPr>
          <a:xfrm>
            <a:off x="0" y="3038693"/>
            <a:ext cx="1835696" cy="2047356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r="9554"/>
          <a:stretch/>
        </p:blipFill>
        <p:spPr>
          <a:xfrm>
            <a:off x="7192929" y="3301433"/>
            <a:ext cx="2019437" cy="3569233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24593" r="41161" b="16578"/>
          <a:stretch/>
        </p:blipFill>
        <p:spPr>
          <a:xfrm>
            <a:off x="4629015" y="4557894"/>
            <a:ext cx="2518661" cy="2289617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" y="-32584"/>
            <a:ext cx="9218102" cy="69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37235"/>
          <a:stretch/>
        </p:blipFill>
        <p:spPr>
          <a:xfrm>
            <a:off x="-4168" y="-33753"/>
            <a:ext cx="2185957" cy="3071302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6" b="6080"/>
          <a:stretch/>
        </p:blipFill>
        <p:spPr>
          <a:xfrm>
            <a:off x="7160738" y="22814"/>
            <a:ext cx="1983262" cy="3322997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6812" r="27273" b="44197"/>
          <a:stretch/>
        </p:blipFill>
        <p:spPr>
          <a:xfrm>
            <a:off x="-4167" y="4910375"/>
            <a:ext cx="1892175" cy="1937136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11179" r="14163" b="4654"/>
          <a:stretch/>
        </p:blipFill>
        <p:spPr>
          <a:xfrm>
            <a:off x="1892174" y="-19450"/>
            <a:ext cx="2780478" cy="2368346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/>
          <a:stretch/>
        </p:blipFill>
        <p:spPr>
          <a:xfrm>
            <a:off x="1892173" y="4444896"/>
            <a:ext cx="3102991" cy="2406245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7386" r="1788" b="613"/>
          <a:stretch/>
        </p:blipFill>
        <p:spPr>
          <a:xfrm>
            <a:off x="1892174" y="2348880"/>
            <a:ext cx="2729851" cy="21853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9243" r="8301" b="18939"/>
          <a:stretch/>
        </p:blipFill>
        <p:spPr>
          <a:xfrm>
            <a:off x="4672652" y="2359724"/>
            <a:ext cx="2475024" cy="2189120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"/>
          <a:stretch/>
        </p:blipFill>
        <p:spPr>
          <a:xfrm>
            <a:off x="4672652" y="0"/>
            <a:ext cx="2520277" cy="2326662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 t="5374" r="13474" b="20379"/>
          <a:stretch/>
        </p:blipFill>
        <p:spPr>
          <a:xfrm>
            <a:off x="0" y="3038693"/>
            <a:ext cx="1835696" cy="2047356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r="9554"/>
          <a:stretch/>
        </p:blipFill>
        <p:spPr>
          <a:xfrm>
            <a:off x="7192929" y="3301433"/>
            <a:ext cx="2019437" cy="3569233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24593" r="41161" b="16578"/>
          <a:stretch/>
        </p:blipFill>
        <p:spPr>
          <a:xfrm>
            <a:off x="4629015" y="4557894"/>
            <a:ext cx="2518661" cy="2289617"/>
          </a:xfrm>
          <a:prstGeom prst="rect">
            <a:avLst/>
          </a:prstGeom>
          <a:ln w="38100" cmpd="thickThin">
            <a:solidFill>
              <a:schemeClr val="bg1"/>
            </a:solidFill>
          </a:ln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" y="-32584"/>
            <a:ext cx="9218102" cy="69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>
            <a:off x="6660232" y="3819351"/>
            <a:ext cx="1881629" cy="302328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228184" y="1885896"/>
            <a:ext cx="2792983" cy="1584176"/>
          </a:xfrm>
          <a:prstGeom prst="wedgeRoundRectCallout">
            <a:avLst>
              <a:gd name="adj1" fmla="val -3799"/>
              <a:gd name="adj2" fmla="val 756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2044005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What do you know about the Victorians?</a:t>
            </a:r>
            <a:endParaRPr lang="en-GB" sz="2800" b="1" dirty="0"/>
          </a:p>
        </p:txBody>
      </p:sp>
      <p:pic>
        <p:nvPicPr>
          <p:cNvPr id="5" name="Picture 4" descr="C:\Users\Fjohnson\AppData\Local\Microsoft\Windows\Temporary Internet Files\Content.IE5\V73I4898\women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796">
            <a:off x="2859147" y="188640"/>
            <a:ext cx="2939404" cy="30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9594" y="4827693"/>
            <a:ext cx="1625129" cy="2130385"/>
          </a:xfrm>
          <a:prstGeom prst="rect">
            <a:avLst/>
          </a:prstGeom>
        </p:spPr>
      </p:pic>
      <p:pic>
        <p:nvPicPr>
          <p:cNvPr id="7" name="Picture 2" descr="C:\Users\Fjohnson\AppData\Local\Microsoft\Windows\Temporary Internet Files\Content.IE5\I1SSKPA0\Queen-Victoria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965" y="3670488"/>
            <a:ext cx="2317980" cy="29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Fjohnson\AppData\Local\Microsoft\Windows\Temporary Internet Files\Content.IE5\SX5KLJ0J\vector___phonograph_by_misteraibo-d52lvkn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827">
            <a:off x="6107473" y="5609"/>
            <a:ext cx="1801870" cy="18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Fjohnson\AppData\Local\Microsoft\Windows\Temporary Internet Files\Content.IE5\WC5CELM5\grandfather_clock_by_accordingtosheblum-d61ot5z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294">
            <a:off x="339513" y="296986"/>
            <a:ext cx="981441" cy="297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Fjohnson\AppData\Local\Microsoft\Windows\Temporary Internet Files\Content.IE5\WC5CELM5\Pocket Watch 1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55103">
            <a:off x="5358419" y="3412101"/>
            <a:ext cx="1307478" cy="12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johnson\AppData\Local\Microsoft\Windows\Temporary Internet Files\Content.IE5\HFL92TXI\penny-farthing-152349_640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500">
            <a:off x="3223361" y="3272368"/>
            <a:ext cx="1923353" cy="16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johnson\AppData\Local\Microsoft\Windows\Temporary Internet Files\Content.IE5\QL851BGK\13526395813294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3613"/>
            <a:ext cx="1367835" cy="20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45" y="4594039"/>
            <a:ext cx="2701362" cy="18592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1212" b="15890"/>
          <a:stretch/>
        </p:blipFill>
        <p:spPr>
          <a:xfrm>
            <a:off x="-169280" y="-109505"/>
            <a:ext cx="9561278" cy="70416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27584" y="2924944"/>
            <a:ext cx="7572585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3418" y="3083053"/>
            <a:ext cx="74867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How is The Salvation Army helping people today?</a:t>
            </a:r>
          </a:p>
          <a:p>
            <a:r>
              <a:rPr lang="en-GB" sz="2800" b="1" dirty="0" smtClean="0"/>
              <a:t>What has stayed the same?</a:t>
            </a:r>
          </a:p>
          <a:p>
            <a:r>
              <a:rPr lang="en-GB" sz="2800" b="1" dirty="0"/>
              <a:t>What is different?</a:t>
            </a:r>
          </a:p>
          <a:p>
            <a:endParaRPr lang="en-GB" sz="2800" b="1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34470" r="51492" b="34989"/>
          <a:stretch/>
        </p:blipFill>
        <p:spPr>
          <a:xfrm rot="21260059">
            <a:off x="1700911" y="95389"/>
            <a:ext cx="2018806" cy="1745673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7" t="34961" r="26358" b="35270"/>
          <a:stretch/>
        </p:blipFill>
        <p:spPr>
          <a:xfrm rot="468194">
            <a:off x="5364560" y="4892487"/>
            <a:ext cx="1983179" cy="1710047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35202" r="51733" b="34615"/>
          <a:stretch/>
        </p:blipFill>
        <p:spPr>
          <a:xfrm rot="21395829">
            <a:off x="3422512" y="4933103"/>
            <a:ext cx="1982556" cy="1733797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34854" r="25811" b="34605"/>
          <a:stretch/>
        </p:blipFill>
        <p:spPr>
          <a:xfrm rot="384559">
            <a:off x="3530867" y="511888"/>
            <a:ext cx="2018806" cy="1745673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8" t="69584" r="26145" b="233"/>
          <a:stretch/>
        </p:blipFill>
        <p:spPr>
          <a:xfrm rot="21395829">
            <a:off x="6935753" y="3710928"/>
            <a:ext cx="1982556" cy="1733797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t="70903" r="25343" b="-1444"/>
          <a:stretch/>
        </p:blipFill>
        <p:spPr>
          <a:xfrm rot="384559">
            <a:off x="-181820" y="1135601"/>
            <a:ext cx="2018806" cy="1745673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79" y="12244"/>
            <a:ext cx="9171859" cy="68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47664" y="2636912"/>
            <a:ext cx="6552728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795021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Drama Challenge:</a:t>
            </a:r>
          </a:p>
          <a:p>
            <a:r>
              <a:rPr lang="en-GB" sz="2800" b="1" dirty="0" smtClean="0"/>
              <a:t>Create a group drama based on a William Booth quote.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3725033" y="4157961"/>
            <a:ext cx="1719833" cy="2763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7923" r="8690" b="6096"/>
          <a:stretch/>
        </p:blipFill>
        <p:spPr>
          <a:xfrm>
            <a:off x="1979712" y="4401006"/>
            <a:ext cx="1902550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77" y="3897998"/>
            <a:ext cx="2286346" cy="2960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johnson\AppData\Local\Microsoft\Windows\Temporary Internet Files\Content.IE5\KBH8KXSP\gi01a20140124130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6" y="0"/>
            <a:ext cx="7673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47664" y="2636912"/>
            <a:ext cx="6552728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795021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Poster Challenge:</a:t>
            </a:r>
          </a:p>
          <a:p>
            <a:r>
              <a:rPr lang="en-GB" sz="2800" b="1" dirty="0" smtClean="0"/>
              <a:t>Create a group poster based on a William Booth quote.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3725033" y="4157961"/>
            <a:ext cx="1719833" cy="2763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7923" r="8690" b="6096"/>
          <a:stretch/>
        </p:blipFill>
        <p:spPr>
          <a:xfrm>
            <a:off x="1979712" y="4401006"/>
            <a:ext cx="1902550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7" y="4077072"/>
            <a:ext cx="2882621" cy="2780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johnson\AppData\Local\Microsoft\Windows\Temporary Internet Files\Content.IE5\KBH8KXSP\gi01a20140124130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6" y="0"/>
            <a:ext cx="7673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57806" y="620688"/>
            <a:ext cx="6552728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1822" y="778797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Speech Challenge:</a:t>
            </a:r>
          </a:p>
          <a:p>
            <a:r>
              <a:rPr lang="en-GB" sz="2800" b="1" dirty="0" smtClean="0"/>
              <a:t>Explain in words and/or pictures what William was meaning.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3725033" y="4157961"/>
            <a:ext cx="1719833" cy="2763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7923" r="8690" b="6096"/>
          <a:stretch/>
        </p:blipFill>
        <p:spPr>
          <a:xfrm>
            <a:off x="1979712" y="4401006"/>
            <a:ext cx="1902550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7" y="4077072"/>
            <a:ext cx="2882621" cy="278092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80044" y="2429769"/>
            <a:ext cx="6552728" cy="13592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4060" y="258787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Write your own ‘I’ll fight’ speech.</a:t>
            </a:r>
          </a:p>
          <a:p>
            <a:r>
              <a:rPr lang="en-GB" sz="2800" b="1" dirty="0" smtClean="0"/>
              <a:t>What should we fight against today?</a:t>
            </a:r>
            <a:endParaRPr lang="en-GB" sz="2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79" y="12244"/>
            <a:ext cx="9171859" cy="68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971600" y="2348880"/>
            <a:ext cx="7380396" cy="21602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5" y="2506989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Drama Challenge:</a:t>
            </a:r>
          </a:p>
          <a:p>
            <a:r>
              <a:rPr lang="en-GB" sz="2800" b="1" dirty="0"/>
              <a:t>C</a:t>
            </a:r>
            <a:r>
              <a:rPr lang="en-GB" sz="2800" b="1" dirty="0" smtClean="0"/>
              <a:t>reate </a:t>
            </a:r>
            <a:r>
              <a:rPr lang="en-GB" sz="2800" b="1" dirty="0"/>
              <a:t>a mini drama based on what someone’s life might have been like before and after The Salvation Army has helped them.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597" y="3956876"/>
            <a:ext cx="2038399" cy="2901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395536" y="3822906"/>
            <a:ext cx="2685046" cy="3116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3" t="10952" b="36966"/>
          <a:stretch/>
        </p:blipFill>
        <p:spPr>
          <a:xfrm>
            <a:off x="3779912" y="4924931"/>
            <a:ext cx="3070500" cy="2014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239" b="57453"/>
          <a:stretch/>
        </p:blipFill>
        <p:spPr>
          <a:xfrm>
            <a:off x="1907704" y="4153462"/>
            <a:ext cx="2232248" cy="270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59632" y="2420888"/>
            <a:ext cx="6552728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2578997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William Booth and The Salvation Army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3725033" y="4157961"/>
            <a:ext cx="1719833" cy="2763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7923" r="8690" b="6096"/>
          <a:stretch/>
        </p:blipFill>
        <p:spPr>
          <a:xfrm>
            <a:off x="1979712" y="4401006"/>
            <a:ext cx="1902550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7" y="4077072"/>
            <a:ext cx="2882621" cy="2780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1232367" y="341040"/>
            <a:ext cx="2304256" cy="158417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3834795"/>
            <a:ext cx="410445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Learning Objectives</a:t>
            </a:r>
            <a:endParaRPr lang="en-GB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9692" y="871518"/>
            <a:ext cx="116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Why?</a:t>
            </a:r>
            <a:endParaRPr lang="en-GB" sz="2800" b="1" dirty="0"/>
          </a:p>
        </p:txBody>
      </p:sp>
      <p:sp>
        <p:nvSpPr>
          <p:cNvPr id="15" name="Cloud 14"/>
          <p:cNvSpPr/>
          <p:nvPr/>
        </p:nvSpPr>
        <p:spPr>
          <a:xfrm>
            <a:off x="3536623" y="602650"/>
            <a:ext cx="2304256" cy="158417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5209" y="1133128"/>
            <a:ext cx="1340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Which?</a:t>
            </a:r>
            <a:endParaRPr lang="en-GB" sz="2800" b="1" dirty="0"/>
          </a:p>
        </p:txBody>
      </p:sp>
      <p:sp>
        <p:nvSpPr>
          <p:cNvPr id="17" name="Cloud 16"/>
          <p:cNvSpPr/>
          <p:nvPr/>
        </p:nvSpPr>
        <p:spPr>
          <a:xfrm>
            <a:off x="5790623" y="341040"/>
            <a:ext cx="2304256" cy="158417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7948" y="871518"/>
            <a:ext cx="116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What?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49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0322" y="83671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60" y="5595134"/>
            <a:ext cx="816268" cy="1309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7923" r="8690" b="6096"/>
          <a:stretch/>
        </p:blipFill>
        <p:spPr>
          <a:xfrm>
            <a:off x="1403648" y="5484568"/>
            <a:ext cx="1054533" cy="139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561607"/>
            <a:ext cx="1368152" cy="1319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5216" y="84017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92618" y="83671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0322" y="249289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45216" y="249635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2618" y="249635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63688" y="4116908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30822" y="4116908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897" y="123362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London</a:t>
            </a:r>
            <a:endParaRPr lang="en-GB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96817" y="123708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Christian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4219" y="956626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p</a:t>
            </a:r>
            <a:r>
              <a:rPr lang="en-GB" sz="3600" b="1" dirty="0" smtClean="0"/>
              <a:t>oor people</a:t>
            </a:r>
            <a:endParaRPr lang="en-GB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0322" y="2893270"/>
            <a:ext cx="267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Nottingham</a:t>
            </a:r>
            <a:endParaRPr lang="en-GB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396817" y="289327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1865</a:t>
            </a:r>
            <a:endParaRPr lang="en-GB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92618" y="2636912"/>
            <a:ext cx="26794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/>
              <a:t>The Salvation Army</a:t>
            </a:r>
            <a:endParaRPr lang="en-GB" sz="3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763688" y="4221088"/>
            <a:ext cx="2679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The Christian Mission</a:t>
            </a:r>
            <a:endParaRPr lang="en-GB" sz="3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882423" y="451382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minister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8564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0322" y="119329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99" y="5060050"/>
            <a:ext cx="1373888" cy="1821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66930"/>
            <a:ext cx="2088232" cy="2014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5216" y="119675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92618" y="119329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0322" y="284947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45216" y="285293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2618" y="285293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897" y="159020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Soup</a:t>
            </a:r>
            <a:endParaRPr lang="en-GB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96817" y="159366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Soap</a:t>
            </a:r>
            <a:endParaRPr lang="en-GB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244219" y="159020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I’ll fight</a:t>
            </a:r>
            <a:endParaRPr lang="en-GB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01923" y="299695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To the very end</a:t>
            </a:r>
            <a:endParaRPr lang="en-GB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396817" y="324985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God</a:t>
            </a:r>
            <a:endParaRPr lang="en-GB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244219" y="324985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Salvation</a:t>
            </a:r>
            <a:endParaRPr lang="en-GB" sz="36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4905828"/>
            <a:ext cx="1245883" cy="19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0322" y="83671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60" y="5595134"/>
            <a:ext cx="816268" cy="1309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7923" r="8690" b="6096"/>
          <a:stretch/>
        </p:blipFill>
        <p:spPr>
          <a:xfrm>
            <a:off x="1403648" y="5484568"/>
            <a:ext cx="1054533" cy="139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561607"/>
            <a:ext cx="1368152" cy="1319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5216" y="84017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92618" y="836712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0322" y="249289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45216" y="249635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2618" y="2496356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897" y="932527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</a:t>
            </a:r>
            <a:r>
              <a:rPr lang="en-GB" sz="3600" b="1" dirty="0" smtClean="0"/>
              <a:t>harity shops</a:t>
            </a:r>
            <a:endParaRPr lang="en-GB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96817" y="98072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h</a:t>
            </a:r>
            <a:r>
              <a:rPr lang="en-GB" sz="3600" b="1" dirty="0" smtClean="0"/>
              <a:t>omeless shelters</a:t>
            </a:r>
            <a:endParaRPr lang="en-GB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244219" y="956626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Hadleigh farm</a:t>
            </a:r>
            <a:endParaRPr lang="en-GB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0322" y="2893270"/>
            <a:ext cx="267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training</a:t>
            </a:r>
            <a:endParaRPr lang="en-GB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396817" y="26369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</a:t>
            </a:r>
            <a:r>
              <a:rPr lang="en-GB" sz="3600" b="1" dirty="0" smtClean="0"/>
              <a:t>heap meals</a:t>
            </a:r>
            <a:endParaRPr lang="en-GB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92618" y="2885455"/>
            <a:ext cx="267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h</a:t>
            </a:r>
            <a:r>
              <a:rPr lang="en-GB" sz="3600" b="1" dirty="0" smtClean="0"/>
              <a:t>ome visits</a:t>
            </a:r>
            <a:endParaRPr lang="en-GB" sz="36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251121" y="4145620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46015" y="4149080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093417" y="4149080"/>
            <a:ext cx="267946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121" y="4293096"/>
            <a:ext cx="2679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f</a:t>
            </a:r>
            <a:r>
              <a:rPr lang="en-GB" sz="3600" b="1" dirty="0" smtClean="0"/>
              <a:t>arthing breakfasts</a:t>
            </a:r>
            <a:endParaRPr lang="en-GB" sz="3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397616" y="4244895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m</a:t>
            </a:r>
            <a:r>
              <a:rPr lang="en-GB" sz="3600" b="1" dirty="0" smtClean="0"/>
              <a:t>atch factories</a:t>
            </a:r>
            <a:endParaRPr lang="en-GB" sz="3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093417" y="4545994"/>
            <a:ext cx="267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safe houses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0994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3" y="-99392"/>
            <a:ext cx="9682319" cy="693528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81155" y="77638"/>
            <a:ext cx="2501660" cy="1043796"/>
          </a:xfrm>
          <a:custGeom>
            <a:avLst/>
            <a:gdLst>
              <a:gd name="connsiteX0" fmla="*/ 879894 w 2501660"/>
              <a:gd name="connsiteY0" fmla="*/ 17253 h 1043796"/>
              <a:gd name="connsiteX1" fmla="*/ 741871 w 2501660"/>
              <a:gd name="connsiteY1" fmla="*/ 34505 h 1043796"/>
              <a:gd name="connsiteX2" fmla="*/ 603849 w 2501660"/>
              <a:gd name="connsiteY2" fmla="*/ 60385 h 1043796"/>
              <a:gd name="connsiteX3" fmla="*/ 465826 w 2501660"/>
              <a:gd name="connsiteY3" fmla="*/ 77637 h 1043796"/>
              <a:gd name="connsiteX4" fmla="*/ 388188 w 2501660"/>
              <a:gd name="connsiteY4" fmla="*/ 103517 h 1043796"/>
              <a:gd name="connsiteX5" fmla="*/ 353683 w 2501660"/>
              <a:gd name="connsiteY5" fmla="*/ 120770 h 1043796"/>
              <a:gd name="connsiteX6" fmla="*/ 319177 w 2501660"/>
              <a:gd name="connsiteY6" fmla="*/ 129396 h 1043796"/>
              <a:gd name="connsiteX7" fmla="*/ 224287 w 2501660"/>
              <a:gd name="connsiteY7" fmla="*/ 172528 h 1043796"/>
              <a:gd name="connsiteX8" fmla="*/ 155275 w 2501660"/>
              <a:gd name="connsiteY8" fmla="*/ 241539 h 1043796"/>
              <a:gd name="connsiteX9" fmla="*/ 129396 w 2501660"/>
              <a:gd name="connsiteY9" fmla="*/ 293298 h 1043796"/>
              <a:gd name="connsiteX10" fmla="*/ 112143 w 2501660"/>
              <a:gd name="connsiteY10" fmla="*/ 327804 h 1043796"/>
              <a:gd name="connsiteX11" fmla="*/ 86264 w 2501660"/>
              <a:gd name="connsiteY11" fmla="*/ 353683 h 1043796"/>
              <a:gd name="connsiteX12" fmla="*/ 60385 w 2501660"/>
              <a:gd name="connsiteY12" fmla="*/ 405441 h 1043796"/>
              <a:gd name="connsiteX13" fmla="*/ 25879 w 2501660"/>
              <a:gd name="connsiteY13" fmla="*/ 457200 h 1043796"/>
              <a:gd name="connsiteX14" fmla="*/ 17253 w 2501660"/>
              <a:gd name="connsiteY14" fmla="*/ 526211 h 1043796"/>
              <a:gd name="connsiteX15" fmla="*/ 0 w 2501660"/>
              <a:gd name="connsiteY15" fmla="*/ 629728 h 1043796"/>
              <a:gd name="connsiteX16" fmla="*/ 17253 w 2501660"/>
              <a:gd name="connsiteY16" fmla="*/ 785004 h 1043796"/>
              <a:gd name="connsiteX17" fmla="*/ 138022 w 2501660"/>
              <a:gd name="connsiteY17" fmla="*/ 983411 h 1043796"/>
              <a:gd name="connsiteX18" fmla="*/ 207034 w 2501660"/>
              <a:gd name="connsiteY18" fmla="*/ 1000664 h 1043796"/>
              <a:gd name="connsiteX19" fmla="*/ 552090 w 2501660"/>
              <a:gd name="connsiteY19" fmla="*/ 1043796 h 1043796"/>
              <a:gd name="connsiteX20" fmla="*/ 974785 w 2501660"/>
              <a:gd name="connsiteY20" fmla="*/ 1017917 h 1043796"/>
              <a:gd name="connsiteX21" fmla="*/ 1112807 w 2501660"/>
              <a:gd name="connsiteY21" fmla="*/ 992037 h 1043796"/>
              <a:gd name="connsiteX22" fmla="*/ 1173192 w 2501660"/>
              <a:gd name="connsiteY22" fmla="*/ 974785 h 1043796"/>
              <a:gd name="connsiteX23" fmla="*/ 1207698 w 2501660"/>
              <a:gd name="connsiteY23" fmla="*/ 966158 h 1043796"/>
              <a:gd name="connsiteX24" fmla="*/ 1233577 w 2501660"/>
              <a:gd name="connsiteY24" fmla="*/ 957532 h 1043796"/>
              <a:gd name="connsiteX25" fmla="*/ 1302588 w 2501660"/>
              <a:gd name="connsiteY25" fmla="*/ 948905 h 1043796"/>
              <a:gd name="connsiteX26" fmla="*/ 1992702 w 2501660"/>
              <a:gd name="connsiteY26" fmla="*/ 923026 h 1043796"/>
              <a:gd name="connsiteX27" fmla="*/ 2070339 w 2501660"/>
              <a:gd name="connsiteY27" fmla="*/ 914400 h 1043796"/>
              <a:gd name="connsiteX28" fmla="*/ 2191109 w 2501660"/>
              <a:gd name="connsiteY28" fmla="*/ 845388 h 1043796"/>
              <a:gd name="connsiteX29" fmla="*/ 2260120 w 2501660"/>
              <a:gd name="connsiteY29" fmla="*/ 776377 h 1043796"/>
              <a:gd name="connsiteX30" fmla="*/ 2303253 w 2501660"/>
              <a:gd name="connsiteY30" fmla="*/ 733245 h 1043796"/>
              <a:gd name="connsiteX31" fmla="*/ 2346385 w 2501660"/>
              <a:gd name="connsiteY31" fmla="*/ 715992 h 1043796"/>
              <a:gd name="connsiteX32" fmla="*/ 2441275 w 2501660"/>
              <a:gd name="connsiteY32" fmla="*/ 638354 h 1043796"/>
              <a:gd name="connsiteX33" fmla="*/ 2501660 w 2501660"/>
              <a:gd name="connsiteY33" fmla="*/ 526211 h 1043796"/>
              <a:gd name="connsiteX34" fmla="*/ 2475781 w 2501660"/>
              <a:gd name="connsiteY34" fmla="*/ 336430 h 1043796"/>
              <a:gd name="connsiteX35" fmla="*/ 2406770 w 2501660"/>
              <a:gd name="connsiteY35" fmla="*/ 267419 h 1043796"/>
              <a:gd name="connsiteX36" fmla="*/ 2320505 w 2501660"/>
              <a:gd name="connsiteY36" fmla="*/ 172528 h 1043796"/>
              <a:gd name="connsiteX37" fmla="*/ 2216988 w 2501660"/>
              <a:gd name="connsiteY37" fmla="*/ 120770 h 1043796"/>
              <a:gd name="connsiteX38" fmla="*/ 2070339 w 2501660"/>
              <a:gd name="connsiteY38" fmla="*/ 77637 h 1043796"/>
              <a:gd name="connsiteX39" fmla="*/ 2001328 w 2501660"/>
              <a:gd name="connsiteY39" fmla="*/ 69011 h 1043796"/>
              <a:gd name="connsiteX40" fmla="*/ 1777041 w 2501660"/>
              <a:gd name="connsiteY40" fmla="*/ 60385 h 1043796"/>
              <a:gd name="connsiteX41" fmla="*/ 1716656 w 2501660"/>
              <a:gd name="connsiteY41" fmla="*/ 43132 h 1043796"/>
              <a:gd name="connsiteX42" fmla="*/ 1630392 w 2501660"/>
              <a:gd name="connsiteY42" fmla="*/ 34505 h 1043796"/>
              <a:gd name="connsiteX43" fmla="*/ 1431985 w 2501660"/>
              <a:gd name="connsiteY43" fmla="*/ 17253 h 1043796"/>
              <a:gd name="connsiteX44" fmla="*/ 1242203 w 2501660"/>
              <a:gd name="connsiteY44" fmla="*/ 0 h 1043796"/>
              <a:gd name="connsiteX45" fmla="*/ 793630 w 2501660"/>
              <a:gd name="connsiteY45" fmla="*/ 8626 h 104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01660" h="1043796">
                <a:moveTo>
                  <a:pt x="879894" y="17253"/>
                </a:moveTo>
                <a:cubicBezTo>
                  <a:pt x="833886" y="23004"/>
                  <a:pt x="787681" y="27347"/>
                  <a:pt x="741871" y="34505"/>
                </a:cubicBezTo>
                <a:cubicBezTo>
                  <a:pt x="695623" y="41731"/>
                  <a:pt x="649966" y="52365"/>
                  <a:pt x="603849" y="60385"/>
                </a:cubicBezTo>
                <a:cubicBezTo>
                  <a:pt x="560302" y="67958"/>
                  <a:pt x="509098" y="72829"/>
                  <a:pt x="465826" y="77637"/>
                </a:cubicBezTo>
                <a:cubicBezTo>
                  <a:pt x="439947" y="86264"/>
                  <a:pt x="413649" y="93724"/>
                  <a:pt x="388188" y="103517"/>
                </a:cubicBezTo>
                <a:cubicBezTo>
                  <a:pt x="376186" y="108133"/>
                  <a:pt x="365724" y="116255"/>
                  <a:pt x="353683" y="120770"/>
                </a:cubicBezTo>
                <a:cubicBezTo>
                  <a:pt x="342582" y="124933"/>
                  <a:pt x="330185" y="124993"/>
                  <a:pt x="319177" y="129396"/>
                </a:cubicBezTo>
                <a:cubicBezTo>
                  <a:pt x="286918" y="142300"/>
                  <a:pt x="255917" y="158151"/>
                  <a:pt x="224287" y="172528"/>
                </a:cubicBezTo>
                <a:cubicBezTo>
                  <a:pt x="201283" y="195532"/>
                  <a:pt x="165562" y="210676"/>
                  <a:pt x="155275" y="241539"/>
                </a:cubicBezTo>
                <a:cubicBezTo>
                  <a:pt x="139460" y="288988"/>
                  <a:pt x="156152" y="246476"/>
                  <a:pt x="129396" y="293298"/>
                </a:cubicBezTo>
                <a:cubicBezTo>
                  <a:pt x="123016" y="304463"/>
                  <a:pt x="119617" y="317340"/>
                  <a:pt x="112143" y="327804"/>
                </a:cubicBezTo>
                <a:cubicBezTo>
                  <a:pt x="105052" y="337731"/>
                  <a:pt x="93031" y="343532"/>
                  <a:pt x="86264" y="353683"/>
                </a:cubicBezTo>
                <a:cubicBezTo>
                  <a:pt x="75564" y="369732"/>
                  <a:pt x="70104" y="388780"/>
                  <a:pt x="60385" y="405441"/>
                </a:cubicBezTo>
                <a:cubicBezTo>
                  <a:pt x="49937" y="423352"/>
                  <a:pt x="25879" y="457200"/>
                  <a:pt x="25879" y="457200"/>
                </a:cubicBezTo>
                <a:cubicBezTo>
                  <a:pt x="23004" y="480204"/>
                  <a:pt x="20692" y="503285"/>
                  <a:pt x="17253" y="526211"/>
                </a:cubicBezTo>
                <a:cubicBezTo>
                  <a:pt x="12064" y="560806"/>
                  <a:pt x="0" y="594746"/>
                  <a:pt x="0" y="629728"/>
                </a:cubicBezTo>
                <a:cubicBezTo>
                  <a:pt x="0" y="681805"/>
                  <a:pt x="4984" y="734393"/>
                  <a:pt x="17253" y="785004"/>
                </a:cubicBezTo>
                <a:cubicBezTo>
                  <a:pt x="35869" y="861796"/>
                  <a:pt x="67833" y="939543"/>
                  <a:pt x="138022" y="983411"/>
                </a:cubicBezTo>
                <a:cubicBezTo>
                  <a:pt x="158130" y="995978"/>
                  <a:pt x="183929" y="995332"/>
                  <a:pt x="207034" y="1000664"/>
                </a:cubicBezTo>
                <a:cubicBezTo>
                  <a:pt x="414115" y="1048452"/>
                  <a:pt x="321300" y="1033306"/>
                  <a:pt x="552090" y="1043796"/>
                </a:cubicBezTo>
                <a:cubicBezTo>
                  <a:pt x="692988" y="1035170"/>
                  <a:pt x="834220" y="1030892"/>
                  <a:pt x="974785" y="1017917"/>
                </a:cubicBezTo>
                <a:cubicBezTo>
                  <a:pt x="1021396" y="1013614"/>
                  <a:pt x="1067066" y="1001981"/>
                  <a:pt x="1112807" y="992037"/>
                </a:cubicBezTo>
                <a:cubicBezTo>
                  <a:pt x="1133263" y="987590"/>
                  <a:pt x="1152996" y="980293"/>
                  <a:pt x="1173192" y="974785"/>
                </a:cubicBezTo>
                <a:cubicBezTo>
                  <a:pt x="1184630" y="971666"/>
                  <a:pt x="1196298" y="969415"/>
                  <a:pt x="1207698" y="966158"/>
                </a:cubicBezTo>
                <a:cubicBezTo>
                  <a:pt x="1216441" y="963660"/>
                  <a:pt x="1224631" y="959159"/>
                  <a:pt x="1233577" y="957532"/>
                </a:cubicBezTo>
                <a:cubicBezTo>
                  <a:pt x="1256386" y="953385"/>
                  <a:pt x="1279584" y="951781"/>
                  <a:pt x="1302588" y="948905"/>
                </a:cubicBezTo>
                <a:cubicBezTo>
                  <a:pt x="1558152" y="863722"/>
                  <a:pt x="1313694" y="939388"/>
                  <a:pt x="1992702" y="923026"/>
                </a:cubicBezTo>
                <a:cubicBezTo>
                  <a:pt x="2018733" y="922399"/>
                  <a:pt x="2044460" y="917275"/>
                  <a:pt x="2070339" y="914400"/>
                </a:cubicBezTo>
                <a:cubicBezTo>
                  <a:pt x="2129560" y="894660"/>
                  <a:pt x="2138883" y="897614"/>
                  <a:pt x="2191109" y="845388"/>
                </a:cubicBezTo>
                <a:lnTo>
                  <a:pt x="2260120" y="776377"/>
                </a:lnTo>
                <a:cubicBezTo>
                  <a:pt x="2274498" y="762000"/>
                  <a:pt x="2284374" y="740797"/>
                  <a:pt x="2303253" y="733245"/>
                </a:cubicBezTo>
                <a:cubicBezTo>
                  <a:pt x="2317630" y="727494"/>
                  <a:pt x="2332535" y="722917"/>
                  <a:pt x="2346385" y="715992"/>
                </a:cubicBezTo>
                <a:cubicBezTo>
                  <a:pt x="2373731" y="702319"/>
                  <a:pt x="2435120" y="645022"/>
                  <a:pt x="2441275" y="638354"/>
                </a:cubicBezTo>
                <a:cubicBezTo>
                  <a:pt x="2472379" y="604659"/>
                  <a:pt x="2484036" y="567335"/>
                  <a:pt x="2501660" y="526211"/>
                </a:cubicBezTo>
                <a:cubicBezTo>
                  <a:pt x="2493034" y="462951"/>
                  <a:pt x="2497760" y="396373"/>
                  <a:pt x="2475781" y="336430"/>
                </a:cubicBezTo>
                <a:cubicBezTo>
                  <a:pt x="2464582" y="305886"/>
                  <a:pt x="2427093" y="292822"/>
                  <a:pt x="2406770" y="267419"/>
                </a:cubicBezTo>
                <a:cubicBezTo>
                  <a:pt x="2372062" y="224035"/>
                  <a:pt x="2365351" y="212392"/>
                  <a:pt x="2320505" y="172528"/>
                </a:cubicBezTo>
                <a:cubicBezTo>
                  <a:pt x="2297081" y="151706"/>
                  <a:pt x="2233029" y="126323"/>
                  <a:pt x="2216988" y="120770"/>
                </a:cubicBezTo>
                <a:cubicBezTo>
                  <a:pt x="2168838" y="104103"/>
                  <a:pt x="2119886" y="89528"/>
                  <a:pt x="2070339" y="77637"/>
                </a:cubicBezTo>
                <a:cubicBezTo>
                  <a:pt x="2047796" y="72227"/>
                  <a:pt x="2024471" y="70372"/>
                  <a:pt x="2001328" y="69011"/>
                </a:cubicBezTo>
                <a:cubicBezTo>
                  <a:pt x="1926639" y="64618"/>
                  <a:pt x="1851803" y="63260"/>
                  <a:pt x="1777041" y="60385"/>
                </a:cubicBezTo>
                <a:cubicBezTo>
                  <a:pt x="1756913" y="54634"/>
                  <a:pt x="1737271" y="46770"/>
                  <a:pt x="1716656" y="43132"/>
                </a:cubicBezTo>
                <a:cubicBezTo>
                  <a:pt x="1688198" y="38110"/>
                  <a:pt x="1659171" y="37121"/>
                  <a:pt x="1630392" y="34505"/>
                </a:cubicBezTo>
                <a:lnTo>
                  <a:pt x="1431985" y="17253"/>
                </a:lnTo>
                <a:lnTo>
                  <a:pt x="1242203" y="0"/>
                </a:lnTo>
                <a:cubicBezTo>
                  <a:pt x="828139" y="9001"/>
                  <a:pt x="977691" y="8626"/>
                  <a:pt x="793630" y="8626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859" y="-164730"/>
            <a:ext cx="2052511" cy="2016224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5082" r="76231" b="85017"/>
          <a:stretch/>
        </p:blipFill>
        <p:spPr>
          <a:xfrm>
            <a:off x="1547664" y="-105937"/>
            <a:ext cx="1423358" cy="9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068036"/>
            <a:ext cx="410445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Learning Objectives</a:t>
            </a:r>
            <a:endParaRPr lang="en-GB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827584" y="2163129"/>
            <a:ext cx="7056784" cy="2896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2488192"/>
            <a:ext cx="6768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To learn what The Salvation Army did to support people during Victorian </a:t>
            </a:r>
            <a:r>
              <a:rPr lang="en-GB" sz="2800" b="1" dirty="0" smtClean="0"/>
              <a:t>times</a:t>
            </a:r>
          </a:p>
          <a:p>
            <a:endParaRPr lang="en-GB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To investigate why William Booth helped others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7923" r="8690" b="6096"/>
          <a:stretch/>
        </p:blipFill>
        <p:spPr>
          <a:xfrm>
            <a:off x="899592" y="1504900"/>
            <a:ext cx="4061707" cy="538048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572000" y="620688"/>
            <a:ext cx="2792983" cy="1584176"/>
          </a:xfrm>
          <a:prstGeom prst="wedgeRoundRectCallout">
            <a:avLst>
              <a:gd name="adj1" fmla="val -61598"/>
              <a:gd name="adj2" fmla="val 884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778797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/>
              <a:t>God shall have all there is of William </a:t>
            </a:r>
            <a:r>
              <a:rPr lang="en-GB" sz="2800" b="1" i="1" dirty="0" smtClean="0"/>
              <a:t>Booth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62220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4844"/>
          <a:stretch/>
        </p:blipFill>
        <p:spPr>
          <a:xfrm>
            <a:off x="-1" y="-315415"/>
            <a:ext cx="9144001" cy="7173416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r="11606" b="35400"/>
          <a:stretch/>
        </p:blipFill>
        <p:spPr>
          <a:xfrm>
            <a:off x="4427984" y="2649768"/>
            <a:ext cx="4720701" cy="420823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012160" y="908720"/>
            <a:ext cx="2792983" cy="1584176"/>
          </a:xfrm>
          <a:prstGeom prst="wedgeRoundRectCallout">
            <a:avLst>
              <a:gd name="adj1" fmla="val 11156"/>
              <a:gd name="adj2" fmla="val 884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1162199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Soup, Soap and Salvation!</a:t>
            </a:r>
            <a:endParaRPr lang="en-GB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62220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62220"/>
            <a:ext cx="743831" cy="836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365">
            <a:off x="268083" y="162008"/>
            <a:ext cx="4652621" cy="3325073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1599"/>
            <a:ext cx="3672408" cy="3454074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505">
            <a:off x="5217260" y="205569"/>
            <a:ext cx="3193256" cy="388474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>
            <a:off x="6564346" y="3875643"/>
            <a:ext cx="1881629" cy="3023289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854806" y="4903189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4868636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Feeding the hungry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5168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62220"/>
            <a:ext cx="743831" cy="836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5597" b="15685"/>
          <a:stretch/>
        </p:blipFill>
        <p:spPr>
          <a:xfrm>
            <a:off x="-137635" y="0"/>
            <a:ext cx="9680438" cy="450912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>
            <a:off x="6578803" y="3861833"/>
            <a:ext cx="1881629" cy="3023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7536" r="2373" b="16471"/>
          <a:stretch/>
        </p:blipFill>
        <p:spPr>
          <a:xfrm rot="259202">
            <a:off x="2620756" y="3276440"/>
            <a:ext cx="2692839" cy="269656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3635896" y="5372692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7175" y="5409623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Farthing breakfasts</a:t>
            </a:r>
            <a:endParaRPr lang="en-GB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559">
            <a:off x="-57082" y="3435936"/>
            <a:ext cx="2861720" cy="2920238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52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6"/>
          <a:stretch/>
        </p:blipFill>
        <p:spPr>
          <a:xfrm>
            <a:off x="-32823" y="260648"/>
            <a:ext cx="4539506" cy="4077072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t="20621" r="31857" b="5045"/>
          <a:stretch/>
        </p:blipFill>
        <p:spPr>
          <a:xfrm>
            <a:off x="4548979" y="2842156"/>
            <a:ext cx="4595021" cy="4043228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6651"/>
            <a:ext cx="2109241" cy="2563773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sp>
        <p:nvSpPr>
          <p:cNvPr id="8" name="Rounded Rectangular Callout 7"/>
          <p:cNvSpPr/>
          <p:nvPr/>
        </p:nvSpPr>
        <p:spPr>
          <a:xfrm flipH="1">
            <a:off x="2250625" y="4868636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5148481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Visiting People</a:t>
            </a:r>
            <a:endParaRPr lang="en-GB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251520" y="3862095"/>
            <a:ext cx="1881629" cy="3023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21288"/>
            <a:ext cx="74383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9" y="6062220"/>
            <a:ext cx="743831" cy="836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148">
            <a:off x="4659831" y="3289435"/>
            <a:ext cx="3995102" cy="2967123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365">
            <a:off x="5148525" y="198881"/>
            <a:ext cx="3820184" cy="3058257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473" r="8284" b="22333"/>
          <a:stretch/>
        </p:blipFill>
        <p:spPr>
          <a:xfrm rot="307543">
            <a:off x="290122" y="203847"/>
            <a:ext cx="4703345" cy="312796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7547" r="9305" b="14203"/>
          <a:stretch/>
        </p:blipFill>
        <p:spPr>
          <a:xfrm rot="21358492">
            <a:off x="424229" y="3240325"/>
            <a:ext cx="3922335" cy="3007049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 flipH="1">
            <a:off x="2250625" y="4868636"/>
            <a:ext cx="2792983" cy="1152652"/>
          </a:xfrm>
          <a:prstGeom prst="wedgeRoundRectCallout">
            <a:avLst>
              <a:gd name="adj1" fmla="val 55845"/>
              <a:gd name="adj2" fmla="val -352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824" y="4944070"/>
            <a:ext cx="264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Recycling and Re-using</a:t>
            </a:r>
            <a:endParaRPr lang="en-GB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5809" r="31697" b="37558"/>
          <a:stretch/>
        </p:blipFill>
        <p:spPr>
          <a:xfrm flipH="1">
            <a:off x="251520" y="3862095"/>
            <a:ext cx="1881629" cy="302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236</Words>
  <Application>Microsoft Office PowerPoint</Application>
  <PresentationFormat>On-screen Show (4:3)</PresentationFormat>
  <Paragraphs>64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The Salvation Army</cp:lastModifiedBy>
  <cp:revision>91</cp:revision>
  <dcterms:created xsi:type="dcterms:W3CDTF">2016-02-15T11:45:24Z</dcterms:created>
  <dcterms:modified xsi:type="dcterms:W3CDTF">2016-05-06T11:19:49Z</dcterms:modified>
</cp:coreProperties>
</file>