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68" r:id="rId4"/>
    <p:sldId id="264" r:id="rId5"/>
    <p:sldId id="265" r:id="rId6"/>
    <p:sldId id="271" r:id="rId7"/>
    <p:sldId id="259" r:id="rId8"/>
    <p:sldId id="266" r:id="rId9"/>
    <p:sldId id="272" r:id="rId10"/>
    <p:sldId id="261" r:id="rId11"/>
    <p:sldId id="262" r:id="rId1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FF0066"/>
    <a:srgbClr val="000066"/>
    <a:srgbClr val="FFCC00"/>
    <a:srgbClr val="FFFF00"/>
    <a:srgbClr val="0033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 autoAdjust="0"/>
    <p:restoredTop sz="94660"/>
  </p:normalViewPr>
  <p:slideViewPr>
    <p:cSldViewPr>
      <p:cViewPr>
        <p:scale>
          <a:sx n="100" d="100"/>
          <a:sy n="100" d="100"/>
        </p:scale>
        <p:origin x="-195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D6FBF6-AAC9-4574-8E2C-35227028FA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543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28858-CBE0-4207-A4EA-52BB4D023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2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DDE44-E7D7-4863-B326-8F6F46E341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4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3253A-7130-43A5-A1BA-3B80C40F16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7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E202D-C25B-4F99-8DFD-B1BED58F02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889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CAC4D-0D1F-4FA1-82F1-0DDE60468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60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F96F-0F89-468E-B286-2682F6E766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18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BDD32-BE7B-4917-95AC-6B93EAA57C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13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D252E-A138-4F88-8DE3-B74AE626F1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10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E0FA6-D425-48D6-A652-C8A1E9F64B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1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11ADB-D39F-412E-A938-F5EC050F1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3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5F63C-1184-4FF7-A657-4E4D113B47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3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D208-B0E1-4CC2-9B0D-DF19B28C87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2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C77E1-0B39-45B8-8957-E058343A93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2E64F-ACF2-4305-B7EB-2D044968CB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48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363540E-A9BD-429E-A34C-FFD85BBF2A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SA education_FC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0" t="93245" r="5238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 bwMode="auto">
          <a:xfrm>
            <a:off x="2124075" y="2284413"/>
            <a:ext cx="5184775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AutoShape 8"/>
          <p:cNvSpPr>
            <a:spLocks noChangeArrowheads="1"/>
          </p:cNvSpPr>
          <p:nvPr/>
        </p:nvSpPr>
        <p:spPr bwMode="auto">
          <a:xfrm flipH="1">
            <a:off x="2268538" y="188913"/>
            <a:ext cx="4967287" cy="2349500"/>
          </a:xfrm>
          <a:prstGeom prst="wedgeEllipseCallout">
            <a:avLst>
              <a:gd name="adj1" fmla="val -13972"/>
              <a:gd name="adj2" fmla="val 77431"/>
            </a:avLst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00"/>
                </a:solidFill>
              </a:rPr>
              <a:t>Beth yw’r Byddin yr Iachawdwriaeth?</a:t>
            </a:r>
            <a:endParaRPr lang="en-GB" altLang="en-US" b="1">
              <a:solidFill>
                <a:srgbClr val="FF0000"/>
              </a:solidFill>
            </a:endParaRPr>
          </a:p>
        </p:txBody>
      </p:sp>
      <p:pic>
        <p:nvPicPr>
          <p:cNvPr id="2052" name="Picture 5" descr="SA education_Welsh_2014_AW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5732463"/>
            <a:ext cx="9350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547813" y="2060575"/>
            <a:ext cx="6337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" name="AutoShape 8"/>
          <p:cNvSpPr>
            <a:spLocks noChangeArrowheads="1"/>
          </p:cNvSpPr>
          <p:nvPr/>
        </p:nvSpPr>
        <p:spPr bwMode="auto">
          <a:xfrm>
            <a:off x="250825" y="1557338"/>
            <a:ext cx="5905500" cy="2951162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y-GB" altLang="en-US" sz="1800" b="1">
                <a:solidFill>
                  <a:srgbClr val="002060"/>
                </a:solidFill>
                <a:latin typeface="Trebuchet MS" pitchFamily="34" charset="0"/>
              </a:rPr>
              <a:t>Dylunio corfflu dy hun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002060"/>
              </a:solidFill>
              <a:latin typeface="Trebuchet MS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Yn awr mae gennych y dasg o ddylunio corfflu dy hun. </a:t>
            </a:r>
          </a:p>
          <a:p>
            <a:pPr>
              <a:spcBef>
                <a:spcPct val="0"/>
              </a:spcBef>
              <a:buFontTx/>
              <a:buNone/>
            </a:pPr>
            <a:endParaRPr lang="cy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Gallwch cynnwys unrhyw beth tu fewn i’r corfflu,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ond mae angen i chi ei labeli ac esbonio sut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mae hyn yn helpu aelodau i ddangos cariad at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bobl eraill.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</p:txBody>
      </p:sp>
      <p:sp>
        <p:nvSpPr>
          <p:cNvPr id="11269" name="AutoShape 9"/>
          <p:cNvSpPr>
            <a:spLocks noChangeArrowheads="1"/>
          </p:cNvSpPr>
          <p:nvPr/>
        </p:nvSpPr>
        <p:spPr bwMode="auto">
          <a:xfrm>
            <a:off x="2555875" y="333375"/>
            <a:ext cx="3311525" cy="865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y-GB" altLang="en-US" sz="3600">
                <a:solidFill>
                  <a:srgbClr val="FF0000"/>
                </a:solidFill>
              </a:rPr>
              <a:t>Gweithgaredd</a:t>
            </a:r>
            <a:endParaRPr lang="en-GB" altLang="en-US" sz="3600" b="1">
              <a:solidFill>
                <a:srgbClr val="FF0000"/>
              </a:solidFill>
            </a:endParaRPr>
          </a:p>
        </p:txBody>
      </p:sp>
      <p:pic>
        <p:nvPicPr>
          <p:cNvPr id="11270" name="Picture 2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725" y="4365625"/>
            <a:ext cx="1300163" cy="2349500"/>
          </a:xfrm>
          <a:noFill/>
        </p:spPr>
      </p:pic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3492500" y="5049838"/>
            <a:ext cx="3671888" cy="129540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2400" b="1">
                <a:solidFill>
                  <a:schemeClr val="bg1"/>
                </a:solidFill>
                <a:latin typeface="Trebuchet MS" pitchFamily="34" charset="0"/>
              </a:rPr>
              <a:t>Iesu</a:t>
            </a:r>
            <a:r>
              <a:rPr lang="en-GB" altLang="en-US" sz="2400" b="1">
                <a:solidFill>
                  <a:schemeClr val="bg1"/>
                </a:solidFill>
                <a:latin typeface="Trebuchet MS" pitchFamily="34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2400" b="1">
                <a:solidFill>
                  <a:schemeClr val="bg1"/>
                </a:solidFill>
              </a:rPr>
              <a:t>‘Carwch eich gilydd’</a:t>
            </a:r>
            <a:endParaRPr lang="en-GB" altLang="en-US" sz="24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1272" name="AutoShape 6"/>
          <p:cNvSpPr>
            <a:spLocks noChangeArrowheads="1"/>
          </p:cNvSpPr>
          <p:nvPr/>
        </p:nvSpPr>
        <p:spPr bwMode="auto">
          <a:xfrm>
            <a:off x="468313" y="4797425"/>
            <a:ext cx="2663825" cy="1800225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I ddeall beth yw’r Byddin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yr Iachawdwriaeth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I esbonio beth yw’r Byddin yr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Iachawdwriaeth,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a rhoi enghreifftiau o ddau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peth mae aelod Byddin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yr Iachawdwriaeth yn ei wneud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I adlewyrchu ar beth mae corfflu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Byddin yr Iachawdwriaeth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yn cael ei ddefnyddio am,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a sut hoffech eich corfflu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Byddin yr Iachawdwriaeth i helpu bobl</a:t>
            </a:r>
            <a:endParaRPr lang="en-GB" altLang="en-US" sz="80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127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73238"/>
            <a:ext cx="25177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3063" y="5661025"/>
            <a:ext cx="808037" cy="968375"/>
          </a:xfrm>
          <a:noFill/>
        </p:spPr>
      </p:pic>
      <p:sp>
        <p:nvSpPr>
          <p:cNvPr id="12292" name="AutoShape 10"/>
          <p:cNvSpPr>
            <a:spLocks noChangeArrowheads="1"/>
          </p:cNvSpPr>
          <p:nvPr/>
        </p:nvSpPr>
        <p:spPr bwMode="auto">
          <a:xfrm>
            <a:off x="2124075" y="260350"/>
            <a:ext cx="3671888" cy="1008063"/>
          </a:xfrm>
          <a:prstGeom prst="wedgeRoundRectCallout">
            <a:avLst>
              <a:gd name="adj1" fmla="val 42685"/>
              <a:gd name="adj2" fmla="val 142755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y-GB" altLang="en-US" sz="3600" b="1">
                <a:solidFill>
                  <a:srgbClr val="FF0000"/>
                </a:solidFill>
              </a:rPr>
              <a:t>Cyfarfod Llawn</a:t>
            </a:r>
            <a:endParaRPr lang="en-GB" altLang="en-US" sz="3600" b="1">
              <a:solidFill>
                <a:srgbClr val="FF0000"/>
              </a:solidFill>
            </a:endParaRPr>
          </a:p>
        </p:txBody>
      </p:sp>
      <p:pic>
        <p:nvPicPr>
          <p:cNvPr id="12293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484313"/>
            <a:ext cx="2655888" cy="4525962"/>
          </a:xfrm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5516563"/>
            <a:ext cx="9604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6"/>
          <p:cNvSpPr>
            <a:spLocks noChangeArrowheads="1"/>
          </p:cNvSpPr>
          <p:nvPr/>
        </p:nvSpPr>
        <p:spPr bwMode="auto">
          <a:xfrm>
            <a:off x="684213" y="1641475"/>
            <a:ext cx="4176712" cy="4970463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ddeall beth yw’r Byddin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yr Iachawdwriaeth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esbonio beth yw’r Byddin yr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Iachawdwriaeth,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a rhoi enghreifftiau o ddau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peth mae aelod Byddin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yr Iachawdwriaeth yn ei wneud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adlewyrchu ar beth mae corfflu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Byddin yr Iachawdwriaeth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yn cael ei ddefnyddio am,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a sut hoffech eich corfflu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Byddin yr Iachawdwriaeth i helpu bobl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>
              <a:buFontTx/>
              <a:buNone/>
            </a:pPr>
            <a:endParaRPr lang="en-GB" altLang="en-US" sz="280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>
          <a:xfrm>
            <a:off x="179388" y="3141663"/>
            <a:ext cx="3455987" cy="3298825"/>
          </a:xfrm>
          <a:noFill/>
        </p:spPr>
      </p:pic>
      <p:sp>
        <p:nvSpPr>
          <p:cNvPr id="3077" name="AutoShape 6"/>
          <p:cNvSpPr>
            <a:spLocks noChangeArrowheads="1"/>
          </p:cNvSpPr>
          <p:nvPr/>
        </p:nvSpPr>
        <p:spPr bwMode="auto">
          <a:xfrm flipH="1">
            <a:off x="323850" y="0"/>
            <a:ext cx="4535488" cy="2349500"/>
          </a:xfrm>
          <a:prstGeom prst="wedgeEllipseCallout">
            <a:avLst>
              <a:gd name="adj1" fmla="val 24519"/>
              <a:gd name="adj2" fmla="val 91079"/>
            </a:avLst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00"/>
                </a:solidFill>
              </a:rPr>
              <a:t>Mae Byddin yr Iachawdwriaeth yn </a:t>
            </a:r>
            <a:r>
              <a:rPr lang="en-GB" altLang="en-US" b="1">
                <a:solidFill>
                  <a:srgbClr val="FF0000"/>
                </a:solidFill>
              </a:rPr>
              <a:t>…..</a:t>
            </a:r>
          </a:p>
        </p:txBody>
      </p:sp>
      <p:sp>
        <p:nvSpPr>
          <p:cNvPr id="3078" name="AutoShape 7"/>
          <p:cNvSpPr>
            <a:spLocks noChangeArrowheads="1"/>
          </p:cNvSpPr>
          <p:nvPr/>
        </p:nvSpPr>
        <p:spPr bwMode="auto">
          <a:xfrm>
            <a:off x="4643438" y="1700213"/>
            <a:ext cx="4105275" cy="3960812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800" b="1">
                <a:solidFill>
                  <a:srgbClr val="003366"/>
                </a:solidFill>
                <a:latin typeface="Trebuchet MS" pitchFamily="34" charset="0"/>
              </a:rPr>
              <a:t> </a:t>
            </a:r>
            <a:r>
              <a:rPr lang="cy-GB" altLang="en-US" sz="1800" b="1">
                <a:solidFill>
                  <a:srgbClr val="002060"/>
                </a:solidFill>
                <a:latin typeface="Trebuchet MS" pitchFamily="34" charset="0"/>
              </a:rPr>
              <a:t>Grŵp o bobl sy’n helpu pobl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y-GB" altLang="en-US" sz="1800" b="1">
                <a:solidFill>
                  <a:srgbClr val="002060"/>
                </a:solidFill>
                <a:latin typeface="Trebuchet MS" pitchFamily="34" charset="0"/>
              </a:rPr>
              <a:t>di-gartref oherwydd mae nhw’n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y-GB" altLang="en-US" sz="1800" b="1">
                <a:solidFill>
                  <a:srgbClr val="002060"/>
                </a:solidFill>
                <a:latin typeface="Trebuchet MS" pitchFamily="34" charset="0"/>
              </a:rPr>
              <a:t>credu mae’n rhywbeth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y-GB" altLang="en-US" sz="1800" b="1">
                <a:solidFill>
                  <a:srgbClr val="002060"/>
                </a:solidFill>
                <a:latin typeface="Trebuchet MS" pitchFamily="34" charset="0"/>
              </a:rPr>
              <a:t>dda i wneud </a:t>
            </a:r>
            <a:endParaRPr lang="en-GB" altLang="en-US" sz="1800" b="1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GB" altLang="en-US" sz="1800" b="1">
              <a:solidFill>
                <a:srgbClr val="003366"/>
              </a:solidFill>
              <a:latin typeface="Trebuchet MS" pitchFamily="34" charset="0"/>
            </a:endParaRPr>
          </a:p>
          <a:p>
            <a:pPr algn="ctr">
              <a:spcBef>
                <a:spcPct val="0"/>
              </a:spcBef>
            </a:pPr>
            <a:r>
              <a:rPr lang="cy-GB" altLang="en-US" sz="1800" b="1">
                <a:solidFill>
                  <a:srgbClr val="002060"/>
                </a:solidFill>
                <a:latin typeface="Trebuchet MS" pitchFamily="34" charset="0"/>
              </a:rPr>
              <a:t>Eglwys ac Elusen Cristnogol </a:t>
            </a:r>
            <a:endParaRPr lang="en-GB" altLang="en-US" sz="1800" b="1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0033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cy-GB" altLang="en-US" sz="1800" b="1">
                <a:solidFill>
                  <a:srgbClr val="002060"/>
                </a:solidFill>
                <a:latin typeface="Trebuchet MS" pitchFamily="34" charset="0"/>
              </a:rPr>
              <a:t>Byddin milwrol sy’n ymladd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 b="1">
                <a:solidFill>
                  <a:srgbClr val="002060"/>
                </a:solidFill>
                <a:latin typeface="Trebuchet MS" pitchFamily="34" charset="0"/>
              </a:rPr>
              <a:t>brwydrau hefo arfau </a:t>
            </a:r>
            <a:endParaRPr lang="en-GB" altLang="en-US" sz="1800" b="1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3079" name="Picture 2" descr="SA education_Welsh_2014_AW.pdf - Adobe Read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7016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852738"/>
            <a:ext cx="1844675" cy="3336925"/>
          </a:xfrm>
          <a:noFill/>
        </p:spPr>
      </p:pic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900113" y="1628775"/>
            <a:ext cx="4176712" cy="4970463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ddeall beth yw’r Byddin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yr Iachawdwriaeth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esbonio beth yw’r Byddin yr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Iachawdwriaeth,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a rhoi enghreifftiau o ddau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peth mae aelod Byddin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yr Iachawdwriaeth yn ei wneud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adlewyrchu ar beth mae corfflu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Byddin yr Iachawdwriaeth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yn cael ei ddefnyddio am,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a sut hoffech eich corfflu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Byddin yr Iachawdwriaeth i helpu bobl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4101" name="AutoShape 8"/>
          <p:cNvSpPr>
            <a:spLocks noChangeArrowheads="1"/>
          </p:cNvSpPr>
          <p:nvPr/>
        </p:nvSpPr>
        <p:spPr bwMode="auto">
          <a:xfrm>
            <a:off x="4716463" y="765175"/>
            <a:ext cx="3095625" cy="1368425"/>
          </a:xfrm>
          <a:prstGeom prst="wedgeRoundRectCallout">
            <a:avLst>
              <a:gd name="adj1" fmla="val 14306"/>
              <a:gd name="adj2" fmla="val 12784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00"/>
                </a:solidFill>
              </a:rPr>
              <a:t>Canlyniadau’r Gwers </a:t>
            </a:r>
            <a:endParaRPr lang="en-GB" altLang="en-US" b="1">
              <a:solidFill>
                <a:srgbClr val="FF0000"/>
              </a:solidFill>
            </a:endParaRPr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473700"/>
            <a:ext cx="960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1"/>
          <a:stretch>
            <a:fillRect/>
          </a:stretch>
        </p:blipFill>
        <p:spPr>
          <a:xfrm>
            <a:off x="0" y="1701800"/>
            <a:ext cx="9144000" cy="5156200"/>
          </a:xfr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3200" dirty="0">
                <a:solidFill>
                  <a:srgbClr val="FF0000"/>
                </a:solidFill>
              </a:rPr>
              <a:t>         </a:t>
            </a:r>
            <a:r>
              <a:rPr lang="cy-GB" sz="3600" dirty="0">
                <a:solidFill>
                  <a:srgbClr val="FF0000"/>
                </a:solidFill>
              </a:rPr>
              <a:t>Beth yw’r Byddin yr Iachawdwriaeth?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512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9604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6147" name="AutoShape 4"/>
          <p:cNvSpPr>
            <a:spLocks noChangeArrowheads="1"/>
          </p:cNvSpPr>
          <p:nvPr>
            <p:ph type="body" idx="1"/>
          </p:nvPr>
        </p:nvSpPr>
        <p:spPr>
          <a:xfrm>
            <a:off x="2627313" y="620713"/>
            <a:ext cx="3384550" cy="865187"/>
          </a:xfrm>
          <a:prstGeom prst="wedgeRoundRectCallout">
            <a:avLst>
              <a:gd name="adj1" fmla="val -39296"/>
              <a:gd name="adj2" fmla="val 1092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cy-GB" altLang="en-US" sz="3600" b="1" smtClean="0">
                <a:solidFill>
                  <a:srgbClr val="FF0000"/>
                </a:solidFill>
              </a:rPr>
              <a:t>Gweithgaredd</a:t>
            </a:r>
            <a:r>
              <a:rPr lang="en-GB" altLang="en-US" sz="3600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3635375" y="1916113"/>
            <a:ext cx="5329238" cy="2736850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y-GB" altLang="en-US" sz="2400"/>
              <a:t>Yn eich grŵp cysylltwch y geiriau,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y-GB" altLang="en-US" sz="2400"/>
              <a:t>yr esboniad a’r llun cywir at ei gilydd</a:t>
            </a: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2927350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940425" y="4797425"/>
            <a:ext cx="2663825" cy="1800225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I ddeall beth yw’r Byddin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yr Iachawdwriaeth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I esbonio beth yw’r Byddin yr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Iachawdwriaeth,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a rhoi enghreifftiau o ddau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peth mae aelod Byddin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yr Iachawdwriaeth yn ei wneud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I adlewyrchu ar beth mae corfflu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Byddin yr Iachawdwriaeth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yn cael ei ddefnyddio am,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a sut hoffech eich corfflu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Byddin yr Iachawdwriaeth i helpu bobl</a:t>
            </a:r>
            <a:endParaRPr lang="en-GB" altLang="en-US" sz="80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6151" name="Picture 7" descr="SA education_Welsh_2014_AW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573463"/>
            <a:ext cx="3508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852738"/>
            <a:ext cx="1844675" cy="3336925"/>
          </a:xfrm>
          <a:noFill/>
        </p:spPr>
      </p:pic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900113" y="1628775"/>
            <a:ext cx="4176712" cy="4970463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ddeall beth yw’r Byddin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yr Iachawdwriaeth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esbonio beth yw’r Byddin yr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Iachawdwriaeth,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a rhoi enghreifftiau o ddau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peth mae aelod Byddin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yr Iachawdwriaeth yn ei wneud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adlewyrchu ar beth mae corfflu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Byddin yr Iachawdwriaeth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yn cael ei ddefnyddio am,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a sut hoffech eich corfflu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Byddin yr Iachawdwriaeth i helpu bobl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7173" name="AutoShape 8"/>
          <p:cNvSpPr>
            <a:spLocks noChangeArrowheads="1"/>
          </p:cNvSpPr>
          <p:nvPr/>
        </p:nvSpPr>
        <p:spPr bwMode="auto">
          <a:xfrm>
            <a:off x="5289550" y="652463"/>
            <a:ext cx="3095625" cy="1368425"/>
          </a:xfrm>
          <a:prstGeom prst="wedgeRoundRectCallout">
            <a:avLst>
              <a:gd name="adj1" fmla="val 14306"/>
              <a:gd name="adj2" fmla="val 12784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00"/>
                </a:solidFill>
              </a:rPr>
              <a:t>Canlyniadau’r Gwers </a:t>
            </a:r>
            <a:endParaRPr lang="en-GB" altLang="en-US" b="1">
              <a:solidFill>
                <a:srgbClr val="FF0000"/>
              </a:solidFill>
            </a:endParaRPr>
          </a:p>
        </p:txBody>
      </p:sp>
      <p:pic>
        <p:nvPicPr>
          <p:cNvPr id="71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473700"/>
            <a:ext cx="960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84138"/>
            <a:ext cx="4303713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460057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"/>
          <a:stretch>
            <a:fillRect/>
          </a:stretch>
        </p:blipFill>
        <p:spPr>
          <a:xfrm>
            <a:off x="5472113" y="1628775"/>
            <a:ext cx="2128837" cy="3049588"/>
          </a:xfrm>
          <a:noFill/>
        </p:spPr>
      </p:pic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611188" y="1628775"/>
            <a:ext cx="4105275" cy="2736850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y-GB" altLang="en-US" sz="2400" b="1">
                <a:solidFill>
                  <a:srgbClr val="002060"/>
                </a:solidFill>
                <a:latin typeface="Trebuchet MS" pitchFamily="34" charset="0"/>
              </a:rPr>
              <a:t>Beth mae Tom yn wneud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y-GB" altLang="en-US" sz="2400" b="1">
                <a:solidFill>
                  <a:srgbClr val="002060"/>
                </a:solidFill>
                <a:latin typeface="Trebuchet MS" pitchFamily="34" charset="0"/>
              </a:rPr>
              <a:t>ar Ddydd Sadwrn yn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y-GB" altLang="en-US" sz="2400" b="1">
                <a:solidFill>
                  <a:srgbClr val="002060"/>
                </a:solidFill>
                <a:latin typeface="Trebuchet MS" pitchFamily="34" charset="0"/>
              </a:rPr>
              <a:t>ei corfflu?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y-GB" altLang="en-US" sz="2400" b="1">
              <a:solidFill>
                <a:srgbClr val="002060"/>
              </a:solidFill>
              <a:latin typeface="Trebuchet MS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y-GB" altLang="en-US" sz="2400" b="1">
                <a:solidFill>
                  <a:srgbClr val="002060"/>
                </a:solidFill>
                <a:latin typeface="Trebuchet MS" pitchFamily="34" charset="0"/>
              </a:rPr>
              <a:t>Pam wyt ti’n credu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y-GB" altLang="en-US" sz="2400" b="1">
                <a:solidFill>
                  <a:srgbClr val="002060"/>
                </a:solidFill>
                <a:latin typeface="Trebuchet MS" pitchFamily="34" charset="0"/>
              </a:rPr>
              <a:t>mae Tom yn wneud hyn?</a:t>
            </a:r>
            <a:endParaRPr lang="en-GB" altLang="en-US" sz="2400" b="1">
              <a:solidFill>
                <a:srgbClr val="002060"/>
              </a:solidFill>
              <a:latin typeface="Trebuchet MS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3276600" y="549275"/>
            <a:ext cx="3455988" cy="865188"/>
          </a:xfrm>
          <a:prstGeom prst="wedgeRoundRectCallout">
            <a:avLst>
              <a:gd name="adj1" fmla="val 27782"/>
              <a:gd name="adj2" fmla="val 13660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y-GB" altLang="en-US" sz="2800" b="1">
                <a:solidFill>
                  <a:srgbClr val="FF0000"/>
                </a:solidFill>
              </a:rPr>
              <a:t>Amser Cwestiynau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3635375" y="5013325"/>
            <a:ext cx="3671888" cy="129540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2400" b="1">
                <a:solidFill>
                  <a:schemeClr val="bg1"/>
                </a:solidFill>
                <a:latin typeface="Trebuchet MS" pitchFamily="34" charset="0"/>
              </a:rPr>
              <a:t>Iesu</a:t>
            </a:r>
            <a:r>
              <a:rPr lang="en-GB" altLang="en-US" sz="2400" b="1">
                <a:solidFill>
                  <a:schemeClr val="bg1"/>
                </a:solidFill>
                <a:latin typeface="Trebuchet MS" pitchFamily="34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2400" b="1">
                <a:solidFill>
                  <a:schemeClr val="bg1"/>
                </a:solidFill>
              </a:rPr>
              <a:t>‘Carwch eich gilydd’</a:t>
            </a:r>
            <a:endParaRPr lang="en-GB" altLang="en-US" sz="24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224" name="AutoShape 6"/>
          <p:cNvSpPr>
            <a:spLocks noChangeArrowheads="1"/>
          </p:cNvSpPr>
          <p:nvPr/>
        </p:nvSpPr>
        <p:spPr bwMode="auto">
          <a:xfrm>
            <a:off x="395288" y="4797425"/>
            <a:ext cx="2663825" cy="1800225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I ddeall beth yw’r Byddin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yr Iachawdwriaeth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I esbonio beth yw’r Byddin yr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Iachawdwriaeth,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a rhoi enghreifftiau o ddau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peth mae aelod Byddin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yr Iachawdwriaeth yn ei wneud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I adlewyrchu ar beth mae corfflu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Byddin yr Iachawdwriaeth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yn cael ei ddefnyddio am,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a sut hoffech eich corfflu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800">
                <a:solidFill>
                  <a:srgbClr val="002060"/>
                </a:solidFill>
                <a:latin typeface="Trebuchet MS" pitchFamily="34" charset="0"/>
              </a:rPr>
              <a:t>Byddin yr Iachawdwriaeth i helpu bobl</a:t>
            </a:r>
            <a:endParaRPr lang="en-GB" altLang="en-US" sz="80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922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5445125"/>
            <a:ext cx="9604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1"/>
          <a:stretch>
            <a:fillRect/>
          </a:stretch>
        </p:blipFill>
        <p:spPr>
          <a:xfrm>
            <a:off x="0" y="1701800"/>
            <a:ext cx="9144000" cy="5156200"/>
          </a:xfr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3200" dirty="0">
                <a:solidFill>
                  <a:srgbClr val="FF0000"/>
                </a:solidFill>
              </a:rPr>
              <a:t>         </a:t>
            </a:r>
            <a:r>
              <a:rPr lang="cy-GB" sz="3600" dirty="0">
                <a:solidFill>
                  <a:srgbClr val="FF0000"/>
                </a:solidFill>
              </a:rPr>
              <a:t>Beth yw’r Byddin yr Iachawdwriaeth?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024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9604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493</Words>
  <Application>Microsoft Office PowerPoint</Application>
  <PresentationFormat>On-screen Show (4:3)</PresentationFormat>
  <Paragraphs>128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Salvation Army?</dc:title>
  <dc:creator>defaultuser</dc:creator>
  <cp:lastModifiedBy>The Salvation Army</cp:lastModifiedBy>
  <cp:revision>25</cp:revision>
  <cp:lastPrinted>2013-08-22T11:31:27Z</cp:lastPrinted>
  <dcterms:created xsi:type="dcterms:W3CDTF">2013-04-15T08:44:26Z</dcterms:created>
  <dcterms:modified xsi:type="dcterms:W3CDTF">2019-11-27T11:34:17Z</dcterms:modified>
</cp:coreProperties>
</file>