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56" r:id="rId3"/>
    <p:sldId id="268" r:id="rId4"/>
    <p:sldId id="278" r:id="rId5"/>
    <p:sldId id="280" r:id="rId6"/>
    <p:sldId id="258" r:id="rId7"/>
    <p:sldId id="279" r:id="rId8"/>
    <p:sldId id="282" r:id="rId9"/>
    <p:sldId id="283" r:id="rId10"/>
    <p:sldId id="290" r:id="rId11"/>
    <p:sldId id="284" r:id="rId12"/>
    <p:sldId id="281" r:id="rId13"/>
    <p:sldId id="288" r:id="rId14"/>
    <p:sldId id="285" r:id="rId15"/>
    <p:sldId id="287" r:id="rId16"/>
    <p:sldId id="289" r:id="rId17"/>
    <p:sldId id="262" r:id="rId1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00FF"/>
    <a:srgbClr val="000066"/>
    <a:srgbClr val="FFCC00"/>
    <a:srgbClr val="FFFF00"/>
    <a:srgbClr val="0033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435" autoAdjust="0"/>
  </p:normalViewPr>
  <p:slideViewPr>
    <p:cSldViewPr>
      <p:cViewPr>
        <p:scale>
          <a:sx n="80" d="100"/>
          <a:sy n="80" d="100"/>
        </p:scale>
        <p:origin x="-2520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3C0982-4C9B-43F8-9714-E3A873F6C3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774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28CDBF-3055-4AA4-A38A-781A116F82C0}" type="datetimeFigureOut">
              <a:rPr lang="en-GB"/>
              <a:pPr>
                <a:defRPr/>
              </a:pPr>
              <a:t>27/11/2019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017611-D480-4C44-B9DB-67D05D1FAD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117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251F5E-F62E-4DBB-B70E-B937980C65E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43D99-7944-4C04-8D48-DC6C14C77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8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6B1C2-7552-493B-88B6-896BF5362B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6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8814-F238-4EF6-A852-460DCAAAEC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6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D98F-FEA5-432B-8A8B-8A5658151D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4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DAFE3-FAEE-444A-BE9D-897022504B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95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50F1D-8C28-4F00-84F9-EAEB2D2EAE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43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34D7B-F156-4C01-8838-96C8878ED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96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4202-596F-4854-9236-181252397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33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F3588-F17F-4FB8-BCE1-51491AA029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029BA-842A-4B89-93C0-682027BF53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7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CAFF-638C-4080-B448-CA28154BF0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56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8179-00CF-4090-9660-30CAAC5828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89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91A-0A0E-4487-963E-B122B0622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9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22434-F26F-45EA-809F-A59D0E0C69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49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268B-AF40-458A-89D9-C67BA99280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68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CBBFB8-57A6-4247-8E7D-156BD5F9B4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SA education_FC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0" t="93245" r="5238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video" Target="http://www.youtube.com/v/NUjbKaUcxeA?version=3&amp;hl=en_US" TargetMode="External"/><Relationship Id="rId5" Type="http://schemas.openxmlformats.org/officeDocument/2006/relationships/hyperlink" Target="http://www.youtube.com/watch?v=kMV_hO_dcso&amp;list=SPE82BFB34DAA0D521&amp;index=24" TargetMode="Externa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12.jpeg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106613"/>
            <a:ext cx="3627437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118">
            <a:off x="3708400" y="1936750"/>
            <a:ext cx="20383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843213" y="333375"/>
            <a:ext cx="4643437" cy="1439863"/>
          </a:xfrm>
          <a:prstGeom prst="wedgeRoundRectCallout">
            <a:avLst>
              <a:gd name="adj1" fmla="val -36449"/>
              <a:gd name="adj2" fmla="val 9153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y-GB" sz="3200" b="1" dirty="0">
                <a:solidFill>
                  <a:srgbClr val="FF0000"/>
                </a:solidFill>
                <a:latin typeface="Trebuchet MS" panose="020B0603020202020204" pitchFamily="34" charset="0"/>
              </a:rPr>
              <a:t>Beth sydd gan holl gweithgareddau yma mewn gyffredin?</a:t>
            </a:r>
            <a:endParaRPr lang="en-GB" sz="32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4068">
            <a:off x="3608388" y="3144838"/>
            <a:ext cx="20574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954">
            <a:off x="3492500" y="4408488"/>
            <a:ext cx="2076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455">
            <a:off x="5272088" y="1955800"/>
            <a:ext cx="20859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25788"/>
            <a:ext cx="20478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1666">
            <a:off x="6831013" y="2097088"/>
            <a:ext cx="20859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777">
            <a:off x="5257800" y="4468813"/>
            <a:ext cx="209867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123">
            <a:off x="6589713" y="3281363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60" name="Group 10"/>
          <p:cNvGrpSpPr>
            <a:grpSpLocks/>
          </p:cNvGrpSpPr>
          <p:nvPr/>
        </p:nvGrpSpPr>
        <p:grpSpPr bwMode="auto">
          <a:xfrm>
            <a:off x="1187450" y="3911600"/>
            <a:ext cx="495300" cy="811213"/>
            <a:chOff x="1115616" y="5229200"/>
            <a:chExt cx="726360" cy="871632"/>
          </a:xfrm>
        </p:grpSpPr>
        <p:sp>
          <p:nvSpPr>
            <p:cNvPr id="15" name="Freeform 14"/>
            <p:cNvSpPr/>
            <p:nvPr/>
          </p:nvSpPr>
          <p:spPr>
            <a:xfrm>
              <a:off x="1141226" y="5265021"/>
              <a:ext cx="665830" cy="799990"/>
            </a:xfrm>
            <a:custGeom>
              <a:avLst/>
              <a:gdLst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60019 w 667265"/>
                <a:gd name="connsiteY33" fmla="*/ 628430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28245 w 667265"/>
                <a:gd name="connsiteY33" fmla="*/ 653144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24714 w 667265"/>
                <a:gd name="connsiteY31" fmla="*/ 61783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2366 w 667265"/>
                <a:gd name="connsiteY31" fmla="*/ 61783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67265" h="801424">
                  <a:moveTo>
                    <a:pt x="338928" y="0"/>
                  </a:moveTo>
                  <a:cubicBezTo>
                    <a:pt x="336862" y="2583"/>
                    <a:pt x="320081" y="24892"/>
                    <a:pt x="314215" y="28244"/>
                  </a:cubicBezTo>
                  <a:cubicBezTo>
                    <a:pt x="310002" y="30651"/>
                    <a:pt x="304800" y="30598"/>
                    <a:pt x="300093" y="31775"/>
                  </a:cubicBezTo>
                  <a:cubicBezTo>
                    <a:pt x="296562" y="35305"/>
                    <a:pt x="294064" y="40338"/>
                    <a:pt x="289501" y="42366"/>
                  </a:cubicBezTo>
                  <a:cubicBezTo>
                    <a:pt x="282960" y="45273"/>
                    <a:pt x="275337" y="44493"/>
                    <a:pt x="268318" y="45897"/>
                  </a:cubicBezTo>
                  <a:cubicBezTo>
                    <a:pt x="263560" y="46849"/>
                    <a:pt x="258954" y="48475"/>
                    <a:pt x="254196" y="49427"/>
                  </a:cubicBezTo>
                  <a:cubicBezTo>
                    <a:pt x="247177" y="50831"/>
                    <a:pt x="240074" y="51781"/>
                    <a:pt x="233013" y="52958"/>
                  </a:cubicBezTo>
                  <a:cubicBezTo>
                    <a:pt x="229483" y="55312"/>
                    <a:pt x="226299" y="58296"/>
                    <a:pt x="222422" y="60019"/>
                  </a:cubicBezTo>
                  <a:cubicBezTo>
                    <a:pt x="202941" y="68677"/>
                    <a:pt x="202575" y="65863"/>
                    <a:pt x="183586" y="70610"/>
                  </a:cubicBezTo>
                  <a:cubicBezTo>
                    <a:pt x="179976" y="71513"/>
                    <a:pt x="176525" y="72964"/>
                    <a:pt x="172995" y="74141"/>
                  </a:cubicBezTo>
                  <a:cubicBezTo>
                    <a:pt x="152989" y="72964"/>
                    <a:pt x="132935" y="72424"/>
                    <a:pt x="112976" y="70610"/>
                  </a:cubicBezTo>
                  <a:cubicBezTo>
                    <a:pt x="71808" y="66867"/>
                    <a:pt x="116314" y="67938"/>
                    <a:pt x="81202" y="63549"/>
                  </a:cubicBezTo>
                  <a:cubicBezTo>
                    <a:pt x="67140" y="61791"/>
                    <a:pt x="52958" y="61196"/>
                    <a:pt x="38836" y="60019"/>
                  </a:cubicBezTo>
                  <a:cubicBezTo>
                    <a:pt x="34129" y="57665"/>
                    <a:pt x="29905" y="52093"/>
                    <a:pt x="24714" y="52958"/>
                  </a:cubicBezTo>
                  <a:cubicBezTo>
                    <a:pt x="20529" y="53655"/>
                    <a:pt x="18351" y="59364"/>
                    <a:pt x="17653" y="63549"/>
                  </a:cubicBezTo>
                  <a:cubicBezTo>
                    <a:pt x="17041" y="67220"/>
                    <a:pt x="20161" y="70563"/>
                    <a:pt x="21183" y="74141"/>
                  </a:cubicBezTo>
                  <a:cubicBezTo>
                    <a:pt x="22516" y="78807"/>
                    <a:pt x="23537" y="83556"/>
                    <a:pt x="24714" y="88263"/>
                  </a:cubicBezTo>
                  <a:cubicBezTo>
                    <a:pt x="25237" y="95584"/>
                    <a:pt x="28311" y="150922"/>
                    <a:pt x="31775" y="165934"/>
                  </a:cubicBezTo>
                  <a:cubicBezTo>
                    <a:pt x="33200" y="172109"/>
                    <a:pt x="36482" y="177702"/>
                    <a:pt x="38836" y="183586"/>
                  </a:cubicBezTo>
                  <a:cubicBezTo>
                    <a:pt x="37659" y="196531"/>
                    <a:pt x="36824" y="209512"/>
                    <a:pt x="35305" y="222422"/>
                  </a:cubicBezTo>
                  <a:cubicBezTo>
                    <a:pt x="34469" y="229531"/>
                    <a:pt x="32369" y="236471"/>
                    <a:pt x="31775" y="243605"/>
                  </a:cubicBezTo>
                  <a:cubicBezTo>
                    <a:pt x="28837" y="278866"/>
                    <a:pt x="33297" y="315193"/>
                    <a:pt x="24714" y="349520"/>
                  </a:cubicBezTo>
                  <a:cubicBezTo>
                    <a:pt x="23537" y="354227"/>
                    <a:pt x="22516" y="358976"/>
                    <a:pt x="21183" y="363642"/>
                  </a:cubicBezTo>
                  <a:cubicBezTo>
                    <a:pt x="15291" y="384264"/>
                    <a:pt x="19635" y="363548"/>
                    <a:pt x="14122" y="388356"/>
                  </a:cubicBezTo>
                  <a:cubicBezTo>
                    <a:pt x="12820" y="394214"/>
                    <a:pt x="12316" y="400261"/>
                    <a:pt x="10592" y="406008"/>
                  </a:cubicBezTo>
                  <a:cubicBezTo>
                    <a:pt x="8771" y="412078"/>
                    <a:pt x="5756" y="417727"/>
                    <a:pt x="3531" y="423661"/>
                  </a:cubicBezTo>
                  <a:cubicBezTo>
                    <a:pt x="2224" y="427145"/>
                    <a:pt x="1177" y="430722"/>
                    <a:pt x="0" y="434252"/>
                  </a:cubicBezTo>
                  <a:cubicBezTo>
                    <a:pt x="2354" y="448374"/>
                    <a:pt x="5036" y="462445"/>
                    <a:pt x="7061" y="476618"/>
                  </a:cubicBezTo>
                  <a:cubicBezTo>
                    <a:pt x="11278" y="506135"/>
                    <a:pt x="8574" y="493259"/>
                    <a:pt x="14122" y="515454"/>
                  </a:cubicBezTo>
                  <a:cubicBezTo>
                    <a:pt x="20533" y="573144"/>
                    <a:pt x="13421" y="529359"/>
                    <a:pt x="21183" y="557820"/>
                  </a:cubicBezTo>
                  <a:cubicBezTo>
                    <a:pt x="23736" y="567183"/>
                    <a:pt x="24714" y="576061"/>
                    <a:pt x="28244" y="586064"/>
                  </a:cubicBezTo>
                  <a:cubicBezTo>
                    <a:pt x="31774" y="596067"/>
                    <a:pt x="37659" y="610189"/>
                    <a:pt x="42366" y="617838"/>
                  </a:cubicBezTo>
                  <a:cubicBezTo>
                    <a:pt x="47073" y="625487"/>
                    <a:pt x="51192" y="629018"/>
                    <a:pt x="56488" y="631960"/>
                  </a:cubicBezTo>
                  <a:cubicBezTo>
                    <a:pt x="61784" y="634902"/>
                    <a:pt x="71787" y="631961"/>
                    <a:pt x="74141" y="635491"/>
                  </a:cubicBezTo>
                  <a:cubicBezTo>
                    <a:pt x="76495" y="639022"/>
                    <a:pt x="65315" y="646671"/>
                    <a:pt x="70611" y="653143"/>
                  </a:cubicBezTo>
                  <a:cubicBezTo>
                    <a:pt x="75907" y="659616"/>
                    <a:pt x="98266" y="670207"/>
                    <a:pt x="105915" y="674326"/>
                  </a:cubicBezTo>
                  <a:cubicBezTo>
                    <a:pt x="113564" y="678445"/>
                    <a:pt x="113178" y="676193"/>
                    <a:pt x="116507" y="677857"/>
                  </a:cubicBezTo>
                  <a:cubicBezTo>
                    <a:pt x="120302" y="679755"/>
                    <a:pt x="123073" y="683576"/>
                    <a:pt x="127098" y="684918"/>
                  </a:cubicBezTo>
                  <a:cubicBezTo>
                    <a:pt x="140908" y="689521"/>
                    <a:pt x="169464" y="695509"/>
                    <a:pt x="169464" y="695509"/>
                  </a:cubicBezTo>
                  <a:cubicBezTo>
                    <a:pt x="199820" y="715746"/>
                    <a:pt x="161413" y="691483"/>
                    <a:pt x="190647" y="706101"/>
                  </a:cubicBezTo>
                  <a:cubicBezTo>
                    <a:pt x="203643" y="712600"/>
                    <a:pt x="199893" y="715583"/>
                    <a:pt x="215361" y="720223"/>
                  </a:cubicBezTo>
                  <a:cubicBezTo>
                    <a:pt x="222218" y="722280"/>
                    <a:pt x="229483" y="722576"/>
                    <a:pt x="236544" y="723753"/>
                  </a:cubicBezTo>
                  <a:cubicBezTo>
                    <a:pt x="240074" y="726107"/>
                    <a:pt x="243340" y="728916"/>
                    <a:pt x="247135" y="730814"/>
                  </a:cubicBezTo>
                  <a:cubicBezTo>
                    <a:pt x="250464" y="732478"/>
                    <a:pt x="254474" y="732538"/>
                    <a:pt x="257727" y="734345"/>
                  </a:cubicBezTo>
                  <a:cubicBezTo>
                    <a:pt x="257737" y="734351"/>
                    <a:pt x="284200" y="751994"/>
                    <a:pt x="289501" y="755528"/>
                  </a:cubicBezTo>
                  <a:cubicBezTo>
                    <a:pt x="293032" y="757882"/>
                    <a:pt x="296067" y="761247"/>
                    <a:pt x="300093" y="762589"/>
                  </a:cubicBezTo>
                  <a:lnTo>
                    <a:pt x="310684" y="766119"/>
                  </a:lnTo>
                  <a:cubicBezTo>
                    <a:pt x="314215" y="769650"/>
                    <a:pt x="317440" y="773514"/>
                    <a:pt x="321276" y="776711"/>
                  </a:cubicBezTo>
                  <a:cubicBezTo>
                    <a:pt x="324536" y="779427"/>
                    <a:pt x="329762" y="780088"/>
                    <a:pt x="331867" y="783772"/>
                  </a:cubicBezTo>
                  <a:cubicBezTo>
                    <a:pt x="334844" y="788982"/>
                    <a:pt x="334221" y="795540"/>
                    <a:pt x="335398" y="801424"/>
                  </a:cubicBezTo>
                  <a:cubicBezTo>
                    <a:pt x="361671" y="775151"/>
                    <a:pt x="328416" y="807407"/>
                    <a:pt x="360111" y="780241"/>
                  </a:cubicBezTo>
                  <a:cubicBezTo>
                    <a:pt x="363902" y="776992"/>
                    <a:pt x="366867" y="772846"/>
                    <a:pt x="370703" y="769650"/>
                  </a:cubicBezTo>
                  <a:cubicBezTo>
                    <a:pt x="373963" y="766934"/>
                    <a:pt x="378034" y="765305"/>
                    <a:pt x="381294" y="762589"/>
                  </a:cubicBezTo>
                  <a:cubicBezTo>
                    <a:pt x="391978" y="753685"/>
                    <a:pt x="397774" y="741698"/>
                    <a:pt x="413069" y="737875"/>
                  </a:cubicBezTo>
                  <a:cubicBezTo>
                    <a:pt x="445099" y="729869"/>
                    <a:pt x="405521" y="739247"/>
                    <a:pt x="451904" y="730814"/>
                  </a:cubicBezTo>
                  <a:cubicBezTo>
                    <a:pt x="456678" y="729946"/>
                    <a:pt x="461268" y="728236"/>
                    <a:pt x="466026" y="727284"/>
                  </a:cubicBezTo>
                  <a:cubicBezTo>
                    <a:pt x="473045" y="725880"/>
                    <a:pt x="480148" y="724930"/>
                    <a:pt x="487209" y="723753"/>
                  </a:cubicBezTo>
                  <a:cubicBezTo>
                    <a:pt x="512429" y="706940"/>
                    <a:pt x="500159" y="711689"/>
                    <a:pt x="522514" y="706101"/>
                  </a:cubicBezTo>
                  <a:cubicBezTo>
                    <a:pt x="535561" y="686529"/>
                    <a:pt x="522110" y="702010"/>
                    <a:pt x="540167" y="691979"/>
                  </a:cubicBezTo>
                  <a:cubicBezTo>
                    <a:pt x="547585" y="687858"/>
                    <a:pt x="553760" y="681652"/>
                    <a:pt x="561350" y="677857"/>
                  </a:cubicBezTo>
                  <a:lnTo>
                    <a:pt x="575472" y="670796"/>
                  </a:lnTo>
                  <a:cubicBezTo>
                    <a:pt x="579002" y="667265"/>
                    <a:pt x="582227" y="663400"/>
                    <a:pt x="586063" y="660204"/>
                  </a:cubicBezTo>
                  <a:cubicBezTo>
                    <a:pt x="589323" y="657487"/>
                    <a:pt x="593484" y="655962"/>
                    <a:pt x="596655" y="653143"/>
                  </a:cubicBezTo>
                  <a:cubicBezTo>
                    <a:pt x="616440" y="635556"/>
                    <a:pt x="614167" y="637466"/>
                    <a:pt x="624899" y="621369"/>
                  </a:cubicBezTo>
                  <a:cubicBezTo>
                    <a:pt x="628437" y="610753"/>
                    <a:pt x="627885" y="609312"/>
                    <a:pt x="635490" y="600186"/>
                  </a:cubicBezTo>
                  <a:cubicBezTo>
                    <a:pt x="638687" y="596350"/>
                    <a:pt x="642885" y="593430"/>
                    <a:pt x="646082" y="589594"/>
                  </a:cubicBezTo>
                  <a:cubicBezTo>
                    <a:pt x="660792" y="571942"/>
                    <a:pt x="644317" y="584887"/>
                    <a:pt x="663734" y="571942"/>
                  </a:cubicBezTo>
                  <a:cubicBezTo>
                    <a:pt x="662557" y="567235"/>
                    <a:pt x="660204" y="562672"/>
                    <a:pt x="660204" y="557820"/>
                  </a:cubicBezTo>
                  <a:cubicBezTo>
                    <a:pt x="660204" y="517619"/>
                    <a:pt x="662568" y="505962"/>
                    <a:pt x="667265" y="473088"/>
                  </a:cubicBezTo>
                  <a:cubicBezTo>
                    <a:pt x="666088" y="448374"/>
                    <a:pt x="666803" y="423498"/>
                    <a:pt x="663734" y="398947"/>
                  </a:cubicBezTo>
                  <a:cubicBezTo>
                    <a:pt x="663208" y="394737"/>
                    <a:pt x="658570" y="392151"/>
                    <a:pt x="656673" y="388356"/>
                  </a:cubicBezTo>
                  <a:cubicBezTo>
                    <a:pt x="655009" y="385027"/>
                    <a:pt x="654320" y="381295"/>
                    <a:pt x="653143" y="377764"/>
                  </a:cubicBezTo>
                  <a:cubicBezTo>
                    <a:pt x="651966" y="361288"/>
                    <a:pt x="652062" y="344672"/>
                    <a:pt x="649612" y="328337"/>
                  </a:cubicBezTo>
                  <a:cubicBezTo>
                    <a:pt x="648508" y="320976"/>
                    <a:pt x="643655" y="314515"/>
                    <a:pt x="642551" y="307154"/>
                  </a:cubicBezTo>
                  <a:cubicBezTo>
                    <a:pt x="640101" y="290819"/>
                    <a:pt x="640198" y="274203"/>
                    <a:pt x="639021" y="257727"/>
                  </a:cubicBezTo>
                  <a:cubicBezTo>
                    <a:pt x="640198" y="236544"/>
                    <a:pt x="640540" y="215298"/>
                    <a:pt x="642551" y="194178"/>
                  </a:cubicBezTo>
                  <a:cubicBezTo>
                    <a:pt x="645353" y="164760"/>
                    <a:pt x="651048" y="208410"/>
                    <a:pt x="642551" y="165934"/>
                  </a:cubicBezTo>
                  <a:cubicBezTo>
                    <a:pt x="643916" y="153647"/>
                    <a:pt x="644799" y="125492"/>
                    <a:pt x="653143" y="112976"/>
                  </a:cubicBezTo>
                  <a:lnTo>
                    <a:pt x="660204" y="102385"/>
                  </a:lnTo>
                  <a:cubicBezTo>
                    <a:pt x="659440" y="93987"/>
                    <a:pt x="664628" y="59140"/>
                    <a:pt x="646082" y="52958"/>
                  </a:cubicBezTo>
                  <a:lnTo>
                    <a:pt x="635490" y="56488"/>
                  </a:lnTo>
                  <a:cubicBezTo>
                    <a:pt x="631960" y="58842"/>
                    <a:pt x="628694" y="61651"/>
                    <a:pt x="624899" y="63549"/>
                  </a:cubicBezTo>
                  <a:cubicBezTo>
                    <a:pt x="616826" y="67586"/>
                    <a:pt x="604717" y="68595"/>
                    <a:pt x="596655" y="70610"/>
                  </a:cubicBezTo>
                  <a:cubicBezTo>
                    <a:pt x="593044" y="71513"/>
                    <a:pt x="589712" y="73411"/>
                    <a:pt x="586063" y="74141"/>
                  </a:cubicBezTo>
                  <a:cubicBezTo>
                    <a:pt x="577903" y="75773"/>
                    <a:pt x="569575" y="76406"/>
                    <a:pt x="561350" y="77671"/>
                  </a:cubicBezTo>
                  <a:cubicBezTo>
                    <a:pt x="554275" y="78760"/>
                    <a:pt x="547228" y="80025"/>
                    <a:pt x="540167" y="81202"/>
                  </a:cubicBezTo>
                  <a:cubicBezTo>
                    <a:pt x="514277" y="78848"/>
                    <a:pt x="488232" y="77818"/>
                    <a:pt x="462496" y="74141"/>
                  </a:cubicBezTo>
                  <a:cubicBezTo>
                    <a:pt x="458959" y="73636"/>
                    <a:pt x="437785" y="65567"/>
                    <a:pt x="430721" y="63549"/>
                  </a:cubicBezTo>
                  <a:lnTo>
                    <a:pt x="406008" y="56488"/>
                  </a:lnTo>
                  <a:cubicBezTo>
                    <a:pt x="396631" y="53988"/>
                    <a:pt x="377764" y="49427"/>
                    <a:pt x="377764" y="49427"/>
                  </a:cubicBezTo>
                  <a:cubicBezTo>
                    <a:pt x="367173" y="42367"/>
                    <a:pt x="365994" y="43542"/>
                    <a:pt x="360111" y="31775"/>
                  </a:cubicBezTo>
                  <a:cubicBezTo>
                    <a:pt x="354368" y="20288"/>
                    <a:pt x="359639" y="20711"/>
                    <a:pt x="349520" y="10592"/>
                  </a:cubicBezTo>
                  <a:cubicBezTo>
                    <a:pt x="341393" y="2465"/>
                    <a:pt x="335609" y="2701"/>
                    <a:pt x="324806" y="0"/>
                  </a:cubicBezTo>
                  <a:lnTo>
                    <a:pt x="33892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063" name="Group 6"/>
            <p:cNvGrpSpPr>
              <a:grpSpLocks/>
            </p:cNvGrpSpPr>
            <p:nvPr/>
          </p:nvGrpSpPr>
          <p:grpSpPr bwMode="auto">
            <a:xfrm>
              <a:off x="1115616" y="5229200"/>
              <a:ext cx="726360" cy="871632"/>
              <a:chOff x="1115616" y="5229200"/>
              <a:chExt cx="726360" cy="87163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187787" y="5387834"/>
                <a:ext cx="575034" cy="52366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065" name="Picture 4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5229200"/>
                <a:ext cx="726360" cy="87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61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865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9488" r="-3624" b="-1276"/>
          <a:stretch>
            <a:fillRect/>
          </a:stretch>
        </p:blipFill>
        <p:spPr bwMode="auto">
          <a:xfrm>
            <a:off x="5148263" y="1838325"/>
            <a:ext cx="38227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1269" name="AutoShape 8"/>
          <p:cNvSpPr>
            <a:spLocks noGrp="1" noChangeArrowheads="1"/>
          </p:cNvSpPr>
          <p:nvPr>
            <p:ph sz="quarter" idx="2"/>
          </p:nvPr>
        </p:nvSpPr>
        <p:spPr>
          <a:xfrm>
            <a:off x="4716463" y="790575"/>
            <a:ext cx="3109912" cy="1470025"/>
          </a:xfrm>
          <a:prstGeom prst="wedgeRoundRectCallout">
            <a:avLst>
              <a:gd name="adj1" fmla="val -24102"/>
              <a:gd name="adj2" fmla="val 9407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cy-GB" altLang="en-US" b="1" smtClean="0">
                <a:solidFill>
                  <a:srgbClr val="FF0000"/>
                </a:solidFill>
                <a:latin typeface="Trebuchet MS" pitchFamily="34" charset="0"/>
              </a:rPr>
              <a:t>Amcanion Gwers</a:t>
            </a:r>
            <a:endParaRPr lang="en-GB" altLang="en-US" b="1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12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865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1152525" y="2147888"/>
            <a:ext cx="33829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ddeall beth mae addoliad a pam mae’n  bwysig i aelodau’r 		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y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Byddin yr Iachawdwriaeth 							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fyfyrio ar y fathau gwahanol gall pobl addoli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ddeall fod cerddoriaeth yn modd hanfodol o addoliad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yn Byddin yr Iachawdwriaeth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:\Communications Service\Schools and Colleges\PICTURES &amp; FONTS\Worship\brass band\sloane square 2000 DSC_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39586" r="23566" b="14223"/>
          <a:stretch>
            <a:fillRect/>
          </a:stretch>
        </p:blipFill>
        <p:spPr bwMode="auto">
          <a:xfrm>
            <a:off x="1187450" y="1700213"/>
            <a:ext cx="6346825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1324" r="54245" b="45560"/>
          <a:stretch>
            <a:fillRect/>
          </a:stretch>
        </p:blipFill>
        <p:spPr bwMode="auto">
          <a:xfrm>
            <a:off x="0" y="4498975"/>
            <a:ext cx="177006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AutoShape 8"/>
          <p:cNvSpPr>
            <a:spLocks noChangeArrowheads="1"/>
          </p:cNvSpPr>
          <p:nvPr/>
        </p:nvSpPr>
        <p:spPr bwMode="auto">
          <a:xfrm>
            <a:off x="2771775" y="5013325"/>
            <a:ext cx="4762500" cy="1544638"/>
          </a:xfrm>
          <a:prstGeom prst="wedgeRoundRectCallout">
            <a:avLst>
              <a:gd name="adj1" fmla="val -71245"/>
              <a:gd name="adj2" fmla="val 11583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cy-GB" altLang="en-US" b="1">
                <a:solidFill>
                  <a:srgbClr val="FF0000"/>
                </a:solidFill>
                <a:latin typeface="Trebuchet MS" pitchFamily="34" charset="0"/>
              </a:rPr>
              <a:t>Beth wyt ti’n meddwl y ddefnyddiodd bandiau pres am?</a:t>
            </a:r>
            <a:endParaRPr lang="en-GB" altLang="en-US" b="1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229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865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45125"/>
            <a:ext cx="928687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55113" cy="23764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0"/>
            <a:ext cx="4784725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284663" y="1484313"/>
            <a:ext cx="0" cy="4897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0825" y="4005263"/>
            <a:ext cx="861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075" y="1989138"/>
            <a:ext cx="3600450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y-GB" sz="1600" dirty="0"/>
              <a:t> </a:t>
            </a:r>
            <a:endParaRPr lang="en-GB" sz="1600" dirty="0"/>
          </a:p>
          <a:p>
            <a:pPr algn="ctr">
              <a:defRPr/>
            </a:pPr>
            <a:r>
              <a:rPr lang="cy-GB" sz="1600" dirty="0">
                <a:latin typeface="Trebuchet MS" panose="020B0603020202020204" pitchFamily="34" charset="0"/>
              </a:rPr>
              <a:t>Beth sydd gan bob fath o gerddoriaeth mewn gyffredin?</a:t>
            </a:r>
            <a:endParaRPr lang="en-GB" sz="1600" dirty="0"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288" y="5070475"/>
            <a:ext cx="3600450" cy="633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y-GB" sz="1600" dirty="0">
                <a:latin typeface="Trebuchet MS" panose="020B0603020202020204" pitchFamily="34" charset="0"/>
              </a:rPr>
              <a:t>Beth sy’n gwahanol am bob fath o gerddoriaeth?</a:t>
            </a:r>
            <a:endParaRPr lang="en-GB" sz="1600" dirty="0"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8" y="1989138"/>
            <a:ext cx="3600450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y-GB" sz="1600" dirty="0">
                <a:latin typeface="Trebuchet MS" panose="020B0603020202020204" pitchFamily="34" charset="0"/>
              </a:rPr>
              <a:t>Pa fath o gerddoriaeth wyt ti’n mwynhau?</a:t>
            </a:r>
            <a:endParaRPr lang="en-GB" sz="1600" dirty="0"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7263" y="5072063"/>
            <a:ext cx="3598862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y-GB" sz="1600" dirty="0">
                <a:latin typeface="Trebuchet MS" panose="020B0603020202020204" pitchFamily="34" charset="0"/>
              </a:rPr>
              <a:t>Sut mae’r cerddoriaeth yn wneud i chi deimlo?</a:t>
            </a:r>
            <a:endParaRPr lang="en-GB" sz="1600" dirty="0">
              <a:latin typeface="Trebuchet MS" panose="020B0603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59113" y="2906713"/>
            <a:ext cx="2295525" cy="1984375"/>
          </a:xfrm>
          <a:prstGeom prst="roundRect">
            <a:avLst/>
          </a:prstGeom>
          <a:ln w="476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Allwch chi ddod o hyd i'r atebion i'r cwestiynau hyn wrth i chi wylio'r fideo?</a:t>
            </a:r>
            <a:endParaRPr lang="en-GB" sz="16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45125"/>
            <a:ext cx="928687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445125"/>
            <a:ext cx="928687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UjbKaUcxeA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38288"/>
            <a:ext cx="4752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23850" y="5445125"/>
            <a:ext cx="7608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latin typeface="Trebuchet MS" pitchFamily="34" charset="0"/>
                <a:hlinkClick r:id="rId5"/>
              </a:rPr>
              <a:t>http://www.youtube.com/watch?v=kMV_hO_dcso&amp;list=SPE82BFB34DAA0D521&amp;index=24</a:t>
            </a:r>
            <a:endParaRPr lang="en-GB" altLang="en-US" sz="1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284663" y="1484313"/>
            <a:ext cx="0" cy="48974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0825" y="4005263"/>
            <a:ext cx="861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075" y="1989138"/>
            <a:ext cx="3600450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y-GB" sz="1600" dirty="0">
                <a:latin typeface="Trebuchet MS" panose="020B0603020202020204" pitchFamily="34" charset="0"/>
              </a:rPr>
              <a:t>Beth sydd gan bob fath o gerddoriaeth mewn gyffredin</a:t>
            </a:r>
            <a:r>
              <a:rPr lang="en-GB" sz="1600" dirty="0">
                <a:latin typeface="Trebuchet MS" pitchFamily="34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288" y="5070475"/>
            <a:ext cx="3600450" cy="633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y-GB" sz="1600" dirty="0">
                <a:latin typeface="Trebuchet MS" panose="020B0603020202020204" pitchFamily="34" charset="0"/>
              </a:rPr>
              <a:t>Beth sy’n gwahanol am bob fath o gerddoriaeth?</a:t>
            </a:r>
            <a:endParaRPr lang="en-GB" sz="1600" dirty="0"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8" y="1989138"/>
            <a:ext cx="3600450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y-GB" sz="1600" dirty="0">
                <a:latin typeface="Trebuchet MS" panose="020B0603020202020204" pitchFamily="34" charset="0"/>
              </a:rPr>
              <a:t>Pa fath o gerddoriaeth wyt ti’n mwynhau?</a:t>
            </a:r>
            <a:endParaRPr lang="en-GB" sz="1600" dirty="0"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97425" y="4891088"/>
            <a:ext cx="3598863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y-GB" sz="1600" dirty="0">
                <a:latin typeface="Trebuchet MS" panose="020B0603020202020204" pitchFamily="34" charset="0"/>
              </a:rPr>
              <a:t>Sut mae’r cerddoriaeth yn wneud i chi deimlo?</a:t>
            </a:r>
            <a:endParaRPr lang="en-GB" sz="1600" dirty="0">
              <a:latin typeface="Trebuchet MS" panose="020B0603020202020204" pitchFamily="34" charset="0"/>
            </a:endParaRPr>
          </a:p>
        </p:txBody>
      </p:sp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0" t="54333" r="34569" b="33159"/>
          <a:stretch>
            <a:fillRect/>
          </a:stretch>
        </p:blipFill>
        <p:spPr bwMode="auto">
          <a:xfrm rot="-1748917">
            <a:off x="4005263" y="3367088"/>
            <a:ext cx="1103312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266700" y="4005263"/>
            <a:ext cx="3944938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8"/>
          <p:cNvSpPr txBox="1">
            <a:spLocks noChangeArrowheads="1"/>
          </p:cNvSpPr>
          <p:nvPr/>
        </p:nvSpPr>
        <p:spPr bwMode="auto">
          <a:xfrm>
            <a:off x="554038" y="2997200"/>
            <a:ext cx="3184525" cy="1577975"/>
          </a:xfrm>
          <a:prstGeom prst="wedgeRoundRectCallout">
            <a:avLst>
              <a:gd name="adj1" fmla="val 68664"/>
              <a:gd name="adj2" fmla="val 32737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cy-GB" b="1" dirty="0">
                <a:solidFill>
                  <a:srgbClr val="FF0000"/>
                </a:solidFill>
                <a:latin typeface="Trebuchet MS" panose="020B0603020202020204" pitchFamily="34" charset="0"/>
              </a:rPr>
              <a:t>Beth ddarganfydded chi? </a:t>
            </a:r>
            <a:endParaRPr lang="en-GB" b="1" kern="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284663" y="1484313"/>
            <a:ext cx="0" cy="22320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03800" y="4006850"/>
            <a:ext cx="38576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41800" y="4575175"/>
            <a:ext cx="944563" cy="3841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84663" y="4221163"/>
            <a:ext cx="0" cy="23129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865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9488" r="-3624" b="-1276"/>
          <a:stretch>
            <a:fillRect/>
          </a:stretch>
        </p:blipFill>
        <p:spPr bwMode="auto">
          <a:xfrm>
            <a:off x="325438" y="1628775"/>
            <a:ext cx="4037012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AutoShape 8"/>
          <p:cNvSpPr>
            <a:spLocks noChangeArrowheads="1"/>
          </p:cNvSpPr>
          <p:nvPr/>
        </p:nvSpPr>
        <p:spPr bwMode="auto">
          <a:xfrm>
            <a:off x="4508500" y="1536700"/>
            <a:ext cx="3887788" cy="3600450"/>
          </a:xfrm>
          <a:prstGeom prst="wedgeRoundRectCallout">
            <a:avLst>
              <a:gd name="adj1" fmla="val -80005"/>
              <a:gd name="adj2" fmla="val 17250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cy-GB" altLang="en-US" b="1">
                <a:solidFill>
                  <a:srgbClr val="FF0000"/>
                </a:solidFill>
                <a:latin typeface="Trebuchet MS" pitchFamily="34" charset="0"/>
              </a:rPr>
              <a:t>Pam mae cerddoriaeth yn rhan hanfodol mewn addoliad i Fyddin yr Iachawdwriaeth?</a:t>
            </a:r>
            <a:endParaRPr lang="en-GB" altLang="en-US" b="1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74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865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8435" name="Picture 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103438"/>
            <a:ext cx="2501900" cy="4524375"/>
          </a:xfrm>
        </p:spPr>
      </p:pic>
      <p:pic>
        <p:nvPicPr>
          <p:cNvPr id="18436" name="Picture 3" descr="C:\Documents and Settings\fjohnson\Local Settings\Temp\Temporary Internet Files\Content.IE5\B4FMHUNY\MC90044132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57563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fjohnson\Local Settings\Temp\Temporary Internet Files\Content.IE5\922DQO1L\MC90044132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8130" y="2348880"/>
            <a:ext cx="1152128" cy="1152128"/>
          </a:xfrm>
          <a:prstGeom prst="rect">
            <a:avLst/>
          </a:prstGeom>
          <a:noFill/>
          <a:scene3d>
            <a:camera prst="orthographicFront">
              <a:rot lat="0" lon="17699972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2" descr="C:\Documents and Settings\fjohnson\Local Settings\Temp\Temporary Internet Files\Content.IE5\922DQO1L\MC90044132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449388"/>
            <a:ext cx="9953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Content Placeholder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440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865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1152525" y="2147888"/>
            <a:ext cx="33829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ddeall beth mae addoliad a pam mae’n  bwysig i aelodau’r 		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y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Byddin yr Iachawdwriaeth 							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fyfyrio ar y fathau gwahanol gall pobl addoli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ddeall fod cerddoriaeth yn modd hanfodol o addoliad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yn Byddin yr Iachawdwriaeth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18443" name="AutoShape 10"/>
          <p:cNvSpPr>
            <a:spLocks noChangeArrowheads="1"/>
          </p:cNvSpPr>
          <p:nvPr/>
        </p:nvSpPr>
        <p:spPr bwMode="auto">
          <a:xfrm>
            <a:off x="3059113" y="476250"/>
            <a:ext cx="3241675" cy="1152525"/>
          </a:xfrm>
          <a:prstGeom prst="wedgeRoundRectCallout">
            <a:avLst>
              <a:gd name="adj1" fmla="val 66833"/>
              <a:gd name="adj2" fmla="val 19477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y-GB" altLang="en-US" sz="3600" b="1">
                <a:solidFill>
                  <a:srgbClr val="FF0000"/>
                </a:solidFill>
                <a:latin typeface="Trebuchet MS" pitchFamily="34" charset="0"/>
              </a:rPr>
              <a:t>Cyfarfod llawn </a:t>
            </a:r>
            <a:endParaRPr lang="en-GB" altLang="en-US" sz="3600" b="1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 bwMode="auto">
          <a:xfrm>
            <a:off x="2124075" y="2284413"/>
            <a:ext cx="5184775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AutoShape 8"/>
          <p:cNvSpPr>
            <a:spLocks noChangeArrowheads="1"/>
          </p:cNvSpPr>
          <p:nvPr/>
        </p:nvSpPr>
        <p:spPr bwMode="auto">
          <a:xfrm flipH="1">
            <a:off x="2376488" y="-49213"/>
            <a:ext cx="4679950" cy="2538413"/>
          </a:xfrm>
          <a:prstGeom prst="wedgeEllipseCallout">
            <a:avLst>
              <a:gd name="adj1" fmla="val 14282"/>
              <a:gd name="adj2" fmla="val 70301"/>
            </a:avLst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  <a:latin typeface="Trebuchet MS" pitchFamily="34" charset="0"/>
              </a:rPr>
              <a:t>Pa ffyrdd o addoliad yr oedd yn syndos?</a:t>
            </a:r>
            <a:endParaRPr lang="en-GB" altLang="en-US" b="1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30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865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10"/>
          <p:cNvGrpSpPr>
            <a:grpSpLocks/>
          </p:cNvGrpSpPr>
          <p:nvPr/>
        </p:nvGrpSpPr>
        <p:grpSpPr bwMode="auto">
          <a:xfrm>
            <a:off x="2824163" y="5680075"/>
            <a:ext cx="957262" cy="1131888"/>
            <a:chOff x="1115616" y="5229200"/>
            <a:chExt cx="726360" cy="871632"/>
          </a:xfrm>
        </p:grpSpPr>
        <p:sp>
          <p:nvSpPr>
            <p:cNvPr id="7" name="Freeform 6"/>
            <p:cNvSpPr/>
            <p:nvPr/>
          </p:nvSpPr>
          <p:spPr>
            <a:xfrm>
              <a:off x="1140912" y="5264652"/>
              <a:ext cx="667336" cy="800727"/>
            </a:xfrm>
            <a:custGeom>
              <a:avLst/>
              <a:gdLst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60019 w 667265"/>
                <a:gd name="connsiteY33" fmla="*/ 628430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28245 w 667265"/>
                <a:gd name="connsiteY33" fmla="*/ 653144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56488 w 667265"/>
                <a:gd name="connsiteY32" fmla="*/ 617838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81202 w 667265"/>
                <a:gd name="connsiteY34" fmla="*/ 642552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9427 w 667265"/>
                <a:gd name="connsiteY31" fmla="*/ 607247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24714 w 667265"/>
                <a:gd name="connsiteY31" fmla="*/ 61783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42366 w 667265"/>
                <a:gd name="connsiteY32" fmla="*/ 639021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31775 w 667265"/>
                <a:gd name="connsiteY31" fmla="*/ 61430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  <a:gd name="connsiteX0" fmla="*/ 338928 w 667265"/>
                <a:gd name="connsiteY0" fmla="*/ 0 h 801424"/>
                <a:gd name="connsiteX1" fmla="*/ 314215 w 667265"/>
                <a:gd name="connsiteY1" fmla="*/ 28244 h 801424"/>
                <a:gd name="connsiteX2" fmla="*/ 300093 w 667265"/>
                <a:gd name="connsiteY2" fmla="*/ 31775 h 801424"/>
                <a:gd name="connsiteX3" fmla="*/ 289501 w 667265"/>
                <a:gd name="connsiteY3" fmla="*/ 42366 h 801424"/>
                <a:gd name="connsiteX4" fmla="*/ 268318 w 667265"/>
                <a:gd name="connsiteY4" fmla="*/ 45897 h 801424"/>
                <a:gd name="connsiteX5" fmla="*/ 254196 w 667265"/>
                <a:gd name="connsiteY5" fmla="*/ 49427 h 801424"/>
                <a:gd name="connsiteX6" fmla="*/ 233013 w 667265"/>
                <a:gd name="connsiteY6" fmla="*/ 52958 h 801424"/>
                <a:gd name="connsiteX7" fmla="*/ 222422 w 667265"/>
                <a:gd name="connsiteY7" fmla="*/ 60019 h 801424"/>
                <a:gd name="connsiteX8" fmla="*/ 183586 w 667265"/>
                <a:gd name="connsiteY8" fmla="*/ 70610 h 801424"/>
                <a:gd name="connsiteX9" fmla="*/ 172995 w 667265"/>
                <a:gd name="connsiteY9" fmla="*/ 74141 h 801424"/>
                <a:gd name="connsiteX10" fmla="*/ 112976 w 667265"/>
                <a:gd name="connsiteY10" fmla="*/ 70610 h 801424"/>
                <a:gd name="connsiteX11" fmla="*/ 81202 w 667265"/>
                <a:gd name="connsiteY11" fmla="*/ 63549 h 801424"/>
                <a:gd name="connsiteX12" fmla="*/ 38836 w 667265"/>
                <a:gd name="connsiteY12" fmla="*/ 60019 h 801424"/>
                <a:gd name="connsiteX13" fmla="*/ 24714 w 667265"/>
                <a:gd name="connsiteY13" fmla="*/ 52958 h 801424"/>
                <a:gd name="connsiteX14" fmla="*/ 17653 w 667265"/>
                <a:gd name="connsiteY14" fmla="*/ 63549 h 801424"/>
                <a:gd name="connsiteX15" fmla="*/ 21183 w 667265"/>
                <a:gd name="connsiteY15" fmla="*/ 74141 h 801424"/>
                <a:gd name="connsiteX16" fmla="*/ 24714 w 667265"/>
                <a:gd name="connsiteY16" fmla="*/ 88263 h 801424"/>
                <a:gd name="connsiteX17" fmla="*/ 31775 w 667265"/>
                <a:gd name="connsiteY17" fmla="*/ 165934 h 801424"/>
                <a:gd name="connsiteX18" fmla="*/ 38836 w 667265"/>
                <a:gd name="connsiteY18" fmla="*/ 183586 h 801424"/>
                <a:gd name="connsiteX19" fmla="*/ 35305 w 667265"/>
                <a:gd name="connsiteY19" fmla="*/ 222422 h 801424"/>
                <a:gd name="connsiteX20" fmla="*/ 31775 w 667265"/>
                <a:gd name="connsiteY20" fmla="*/ 243605 h 801424"/>
                <a:gd name="connsiteX21" fmla="*/ 24714 w 667265"/>
                <a:gd name="connsiteY21" fmla="*/ 349520 h 801424"/>
                <a:gd name="connsiteX22" fmla="*/ 21183 w 667265"/>
                <a:gd name="connsiteY22" fmla="*/ 363642 h 801424"/>
                <a:gd name="connsiteX23" fmla="*/ 14122 w 667265"/>
                <a:gd name="connsiteY23" fmla="*/ 388356 h 801424"/>
                <a:gd name="connsiteX24" fmla="*/ 10592 w 667265"/>
                <a:gd name="connsiteY24" fmla="*/ 406008 h 801424"/>
                <a:gd name="connsiteX25" fmla="*/ 3531 w 667265"/>
                <a:gd name="connsiteY25" fmla="*/ 423661 h 801424"/>
                <a:gd name="connsiteX26" fmla="*/ 0 w 667265"/>
                <a:gd name="connsiteY26" fmla="*/ 434252 h 801424"/>
                <a:gd name="connsiteX27" fmla="*/ 7061 w 667265"/>
                <a:gd name="connsiteY27" fmla="*/ 476618 h 801424"/>
                <a:gd name="connsiteX28" fmla="*/ 14122 w 667265"/>
                <a:gd name="connsiteY28" fmla="*/ 515454 h 801424"/>
                <a:gd name="connsiteX29" fmla="*/ 21183 w 667265"/>
                <a:gd name="connsiteY29" fmla="*/ 557820 h 801424"/>
                <a:gd name="connsiteX30" fmla="*/ 28244 w 667265"/>
                <a:gd name="connsiteY30" fmla="*/ 586064 h 801424"/>
                <a:gd name="connsiteX31" fmla="*/ 42366 w 667265"/>
                <a:gd name="connsiteY31" fmla="*/ 617838 h 801424"/>
                <a:gd name="connsiteX32" fmla="*/ 56488 w 667265"/>
                <a:gd name="connsiteY32" fmla="*/ 631960 h 801424"/>
                <a:gd name="connsiteX33" fmla="*/ 74141 w 667265"/>
                <a:gd name="connsiteY33" fmla="*/ 635491 h 801424"/>
                <a:gd name="connsiteX34" fmla="*/ 70611 w 667265"/>
                <a:gd name="connsiteY34" fmla="*/ 653143 h 801424"/>
                <a:gd name="connsiteX35" fmla="*/ 105915 w 667265"/>
                <a:gd name="connsiteY35" fmla="*/ 674326 h 801424"/>
                <a:gd name="connsiteX36" fmla="*/ 116507 w 667265"/>
                <a:gd name="connsiteY36" fmla="*/ 677857 h 801424"/>
                <a:gd name="connsiteX37" fmla="*/ 127098 w 667265"/>
                <a:gd name="connsiteY37" fmla="*/ 684918 h 801424"/>
                <a:gd name="connsiteX38" fmla="*/ 169464 w 667265"/>
                <a:gd name="connsiteY38" fmla="*/ 695509 h 801424"/>
                <a:gd name="connsiteX39" fmla="*/ 190647 w 667265"/>
                <a:gd name="connsiteY39" fmla="*/ 706101 h 801424"/>
                <a:gd name="connsiteX40" fmla="*/ 215361 w 667265"/>
                <a:gd name="connsiteY40" fmla="*/ 720223 h 801424"/>
                <a:gd name="connsiteX41" fmla="*/ 236544 w 667265"/>
                <a:gd name="connsiteY41" fmla="*/ 723753 h 801424"/>
                <a:gd name="connsiteX42" fmla="*/ 247135 w 667265"/>
                <a:gd name="connsiteY42" fmla="*/ 730814 h 801424"/>
                <a:gd name="connsiteX43" fmla="*/ 257727 w 667265"/>
                <a:gd name="connsiteY43" fmla="*/ 734345 h 801424"/>
                <a:gd name="connsiteX44" fmla="*/ 289501 w 667265"/>
                <a:gd name="connsiteY44" fmla="*/ 755528 h 801424"/>
                <a:gd name="connsiteX45" fmla="*/ 300093 w 667265"/>
                <a:gd name="connsiteY45" fmla="*/ 762589 h 801424"/>
                <a:gd name="connsiteX46" fmla="*/ 310684 w 667265"/>
                <a:gd name="connsiteY46" fmla="*/ 766119 h 801424"/>
                <a:gd name="connsiteX47" fmla="*/ 321276 w 667265"/>
                <a:gd name="connsiteY47" fmla="*/ 776711 h 801424"/>
                <a:gd name="connsiteX48" fmla="*/ 331867 w 667265"/>
                <a:gd name="connsiteY48" fmla="*/ 783772 h 801424"/>
                <a:gd name="connsiteX49" fmla="*/ 335398 w 667265"/>
                <a:gd name="connsiteY49" fmla="*/ 801424 h 801424"/>
                <a:gd name="connsiteX50" fmla="*/ 360111 w 667265"/>
                <a:gd name="connsiteY50" fmla="*/ 780241 h 801424"/>
                <a:gd name="connsiteX51" fmla="*/ 370703 w 667265"/>
                <a:gd name="connsiteY51" fmla="*/ 769650 h 801424"/>
                <a:gd name="connsiteX52" fmla="*/ 381294 w 667265"/>
                <a:gd name="connsiteY52" fmla="*/ 762589 h 801424"/>
                <a:gd name="connsiteX53" fmla="*/ 413069 w 667265"/>
                <a:gd name="connsiteY53" fmla="*/ 737875 h 801424"/>
                <a:gd name="connsiteX54" fmla="*/ 451904 w 667265"/>
                <a:gd name="connsiteY54" fmla="*/ 730814 h 801424"/>
                <a:gd name="connsiteX55" fmla="*/ 466026 w 667265"/>
                <a:gd name="connsiteY55" fmla="*/ 727284 h 801424"/>
                <a:gd name="connsiteX56" fmla="*/ 487209 w 667265"/>
                <a:gd name="connsiteY56" fmla="*/ 723753 h 801424"/>
                <a:gd name="connsiteX57" fmla="*/ 522514 w 667265"/>
                <a:gd name="connsiteY57" fmla="*/ 706101 h 801424"/>
                <a:gd name="connsiteX58" fmla="*/ 540167 w 667265"/>
                <a:gd name="connsiteY58" fmla="*/ 691979 h 801424"/>
                <a:gd name="connsiteX59" fmla="*/ 561350 w 667265"/>
                <a:gd name="connsiteY59" fmla="*/ 677857 h 801424"/>
                <a:gd name="connsiteX60" fmla="*/ 575472 w 667265"/>
                <a:gd name="connsiteY60" fmla="*/ 670796 h 801424"/>
                <a:gd name="connsiteX61" fmla="*/ 586063 w 667265"/>
                <a:gd name="connsiteY61" fmla="*/ 660204 h 801424"/>
                <a:gd name="connsiteX62" fmla="*/ 596655 w 667265"/>
                <a:gd name="connsiteY62" fmla="*/ 653143 h 801424"/>
                <a:gd name="connsiteX63" fmla="*/ 624899 w 667265"/>
                <a:gd name="connsiteY63" fmla="*/ 621369 h 801424"/>
                <a:gd name="connsiteX64" fmla="*/ 635490 w 667265"/>
                <a:gd name="connsiteY64" fmla="*/ 600186 h 801424"/>
                <a:gd name="connsiteX65" fmla="*/ 646082 w 667265"/>
                <a:gd name="connsiteY65" fmla="*/ 589594 h 801424"/>
                <a:gd name="connsiteX66" fmla="*/ 663734 w 667265"/>
                <a:gd name="connsiteY66" fmla="*/ 571942 h 801424"/>
                <a:gd name="connsiteX67" fmla="*/ 660204 w 667265"/>
                <a:gd name="connsiteY67" fmla="*/ 557820 h 801424"/>
                <a:gd name="connsiteX68" fmla="*/ 667265 w 667265"/>
                <a:gd name="connsiteY68" fmla="*/ 473088 h 801424"/>
                <a:gd name="connsiteX69" fmla="*/ 663734 w 667265"/>
                <a:gd name="connsiteY69" fmla="*/ 398947 h 801424"/>
                <a:gd name="connsiteX70" fmla="*/ 656673 w 667265"/>
                <a:gd name="connsiteY70" fmla="*/ 388356 h 801424"/>
                <a:gd name="connsiteX71" fmla="*/ 653143 w 667265"/>
                <a:gd name="connsiteY71" fmla="*/ 377764 h 801424"/>
                <a:gd name="connsiteX72" fmla="*/ 649612 w 667265"/>
                <a:gd name="connsiteY72" fmla="*/ 328337 h 801424"/>
                <a:gd name="connsiteX73" fmla="*/ 642551 w 667265"/>
                <a:gd name="connsiteY73" fmla="*/ 307154 h 801424"/>
                <a:gd name="connsiteX74" fmla="*/ 639021 w 667265"/>
                <a:gd name="connsiteY74" fmla="*/ 257727 h 801424"/>
                <a:gd name="connsiteX75" fmla="*/ 642551 w 667265"/>
                <a:gd name="connsiteY75" fmla="*/ 194178 h 801424"/>
                <a:gd name="connsiteX76" fmla="*/ 642551 w 667265"/>
                <a:gd name="connsiteY76" fmla="*/ 165934 h 801424"/>
                <a:gd name="connsiteX77" fmla="*/ 653143 w 667265"/>
                <a:gd name="connsiteY77" fmla="*/ 112976 h 801424"/>
                <a:gd name="connsiteX78" fmla="*/ 660204 w 667265"/>
                <a:gd name="connsiteY78" fmla="*/ 102385 h 801424"/>
                <a:gd name="connsiteX79" fmla="*/ 646082 w 667265"/>
                <a:gd name="connsiteY79" fmla="*/ 52958 h 801424"/>
                <a:gd name="connsiteX80" fmla="*/ 635490 w 667265"/>
                <a:gd name="connsiteY80" fmla="*/ 56488 h 801424"/>
                <a:gd name="connsiteX81" fmla="*/ 624899 w 667265"/>
                <a:gd name="connsiteY81" fmla="*/ 63549 h 801424"/>
                <a:gd name="connsiteX82" fmla="*/ 596655 w 667265"/>
                <a:gd name="connsiteY82" fmla="*/ 70610 h 801424"/>
                <a:gd name="connsiteX83" fmla="*/ 586063 w 667265"/>
                <a:gd name="connsiteY83" fmla="*/ 74141 h 801424"/>
                <a:gd name="connsiteX84" fmla="*/ 561350 w 667265"/>
                <a:gd name="connsiteY84" fmla="*/ 77671 h 801424"/>
                <a:gd name="connsiteX85" fmla="*/ 540167 w 667265"/>
                <a:gd name="connsiteY85" fmla="*/ 81202 h 801424"/>
                <a:gd name="connsiteX86" fmla="*/ 462496 w 667265"/>
                <a:gd name="connsiteY86" fmla="*/ 74141 h 801424"/>
                <a:gd name="connsiteX87" fmla="*/ 430721 w 667265"/>
                <a:gd name="connsiteY87" fmla="*/ 63549 h 801424"/>
                <a:gd name="connsiteX88" fmla="*/ 406008 w 667265"/>
                <a:gd name="connsiteY88" fmla="*/ 56488 h 801424"/>
                <a:gd name="connsiteX89" fmla="*/ 377764 w 667265"/>
                <a:gd name="connsiteY89" fmla="*/ 49427 h 801424"/>
                <a:gd name="connsiteX90" fmla="*/ 360111 w 667265"/>
                <a:gd name="connsiteY90" fmla="*/ 31775 h 801424"/>
                <a:gd name="connsiteX91" fmla="*/ 349520 w 667265"/>
                <a:gd name="connsiteY91" fmla="*/ 10592 h 801424"/>
                <a:gd name="connsiteX92" fmla="*/ 324806 w 667265"/>
                <a:gd name="connsiteY92" fmla="*/ 0 h 801424"/>
                <a:gd name="connsiteX93" fmla="*/ 338928 w 667265"/>
                <a:gd name="connsiteY93" fmla="*/ 0 h 80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67265" h="801424">
                  <a:moveTo>
                    <a:pt x="338928" y="0"/>
                  </a:moveTo>
                  <a:cubicBezTo>
                    <a:pt x="336862" y="2583"/>
                    <a:pt x="320081" y="24892"/>
                    <a:pt x="314215" y="28244"/>
                  </a:cubicBezTo>
                  <a:cubicBezTo>
                    <a:pt x="310002" y="30651"/>
                    <a:pt x="304800" y="30598"/>
                    <a:pt x="300093" y="31775"/>
                  </a:cubicBezTo>
                  <a:cubicBezTo>
                    <a:pt x="296562" y="35305"/>
                    <a:pt x="294064" y="40338"/>
                    <a:pt x="289501" y="42366"/>
                  </a:cubicBezTo>
                  <a:cubicBezTo>
                    <a:pt x="282960" y="45273"/>
                    <a:pt x="275337" y="44493"/>
                    <a:pt x="268318" y="45897"/>
                  </a:cubicBezTo>
                  <a:cubicBezTo>
                    <a:pt x="263560" y="46849"/>
                    <a:pt x="258954" y="48475"/>
                    <a:pt x="254196" y="49427"/>
                  </a:cubicBezTo>
                  <a:cubicBezTo>
                    <a:pt x="247177" y="50831"/>
                    <a:pt x="240074" y="51781"/>
                    <a:pt x="233013" y="52958"/>
                  </a:cubicBezTo>
                  <a:cubicBezTo>
                    <a:pt x="229483" y="55312"/>
                    <a:pt x="226299" y="58296"/>
                    <a:pt x="222422" y="60019"/>
                  </a:cubicBezTo>
                  <a:cubicBezTo>
                    <a:pt x="202941" y="68677"/>
                    <a:pt x="202575" y="65863"/>
                    <a:pt x="183586" y="70610"/>
                  </a:cubicBezTo>
                  <a:cubicBezTo>
                    <a:pt x="179976" y="71513"/>
                    <a:pt x="176525" y="72964"/>
                    <a:pt x="172995" y="74141"/>
                  </a:cubicBezTo>
                  <a:cubicBezTo>
                    <a:pt x="152989" y="72964"/>
                    <a:pt x="132935" y="72424"/>
                    <a:pt x="112976" y="70610"/>
                  </a:cubicBezTo>
                  <a:cubicBezTo>
                    <a:pt x="71808" y="66867"/>
                    <a:pt x="116314" y="67938"/>
                    <a:pt x="81202" y="63549"/>
                  </a:cubicBezTo>
                  <a:cubicBezTo>
                    <a:pt x="67140" y="61791"/>
                    <a:pt x="52958" y="61196"/>
                    <a:pt x="38836" y="60019"/>
                  </a:cubicBezTo>
                  <a:cubicBezTo>
                    <a:pt x="34129" y="57665"/>
                    <a:pt x="29905" y="52093"/>
                    <a:pt x="24714" y="52958"/>
                  </a:cubicBezTo>
                  <a:cubicBezTo>
                    <a:pt x="20529" y="53655"/>
                    <a:pt x="18351" y="59364"/>
                    <a:pt x="17653" y="63549"/>
                  </a:cubicBezTo>
                  <a:cubicBezTo>
                    <a:pt x="17041" y="67220"/>
                    <a:pt x="20161" y="70563"/>
                    <a:pt x="21183" y="74141"/>
                  </a:cubicBezTo>
                  <a:cubicBezTo>
                    <a:pt x="22516" y="78807"/>
                    <a:pt x="23537" y="83556"/>
                    <a:pt x="24714" y="88263"/>
                  </a:cubicBezTo>
                  <a:cubicBezTo>
                    <a:pt x="25237" y="95584"/>
                    <a:pt x="28311" y="150922"/>
                    <a:pt x="31775" y="165934"/>
                  </a:cubicBezTo>
                  <a:cubicBezTo>
                    <a:pt x="33200" y="172109"/>
                    <a:pt x="36482" y="177702"/>
                    <a:pt x="38836" y="183586"/>
                  </a:cubicBezTo>
                  <a:cubicBezTo>
                    <a:pt x="37659" y="196531"/>
                    <a:pt x="36824" y="209512"/>
                    <a:pt x="35305" y="222422"/>
                  </a:cubicBezTo>
                  <a:cubicBezTo>
                    <a:pt x="34469" y="229531"/>
                    <a:pt x="32369" y="236471"/>
                    <a:pt x="31775" y="243605"/>
                  </a:cubicBezTo>
                  <a:cubicBezTo>
                    <a:pt x="28837" y="278866"/>
                    <a:pt x="33297" y="315193"/>
                    <a:pt x="24714" y="349520"/>
                  </a:cubicBezTo>
                  <a:cubicBezTo>
                    <a:pt x="23537" y="354227"/>
                    <a:pt x="22516" y="358976"/>
                    <a:pt x="21183" y="363642"/>
                  </a:cubicBezTo>
                  <a:cubicBezTo>
                    <a:pt x="15291" y="384264"/>
                    <a:pt x="19635" y="363548"/>
                    <a:pt x="14122" y="388356"/>
                  </a:cubicBezTo>
                  <a:cubicBezTo>
                    <a:pt x="12820" y="394214"/>
                    <a:pt x="12316" y="400261"/>
                    <a:pt x="10592" y="406008"/>
                  </a:cubicBezTo>
                  <a:cubicBezTo>
                    <a:pt x="8771" y="412078"/>
                    <a:pt x="5756" y="417727"/>
                    <a:pt x="3531" y="423661"/>
                  </a:cubicBezTo>
                  <a:cubicBezTo>
                    <a:pt x="2224" y="427145"/>
                    <a:pt x="1177" y="430722"/>
                    <a:pt x="0" y="434252"/>
                  </a:cubicBezTo>
                  <a:cubicBezTo>
                    <a:pt x="2354" y="448374"/>
                    <a:pt x="5036" y="462445"/>
                    <a:pt x="7061" y="476618"/>
                  </a:cubicBezTo>
                  <a:cubicBezTo>
                    <a:pt x="11278" y="506135"/>
                    <a:pt x="8574" y="493259"/>
                    <a:pt x="14122" y="515454"/>
                  </a:cubicBezTo>
                  <a:cubicBezTo>
                    <a:pt x="20533" y="573144"/>
                    <a:pt x="13421" y="529359"/>
                    <a:pt x="21183" y="557820"/>
                  </a:cubicBezTo>
                  <a:cubicBezTo>
                    <a:pt x="23736" y="567183"/>
                    <a:pt x="24714" y="576061"/>
                    <a:pt x="28244" y="586064"/>
                  </a:cubicBezTo>
                  <a:cubicBezTo>
                    <a:pt x="31774" y="596067"/>
                    <a:pt x="37659" y="610189"/>
                    <a:pt x="42366" y="617838"/>
                  </a:cubicBezTo>
                  <a:cubicBezTo>
                    <a:pt x="47073" y="625487"/>
                    <a:pt x="51192" y="629018"/>
                    <a:pt x="56488" y="631960"/>
                  </a:cubicBezTo>
                  <a:cubicBezTo>
                    <a:pt x="61784" y="634902"/>
                    <a:pt x="71787" y="631961"/>
                    <a:pt x="74141" y="635491"/>
                  </a:cubicBezTo>
                  <a:cubicBezTo>
                    <a:pt x="76495" y="639022"/>
                    <a:pt x="65315" y="646671"/>
                    <a:pt x="70611" y="653143"/>
                  </a:cubicBezTo>
                  <a:cubicBezTo>
                    <a:pt x="75907" y="659616"/>
                    <a:pt x="98266" y="670207"/>
                    <a:pt x="105915" y="674326"/>
                  </a:cubicBezTo>
                  <a:cubicBezTo>
                    <a:pt x="113564" y="678445"/>
                    <a:pt x="113178" y="676193"/>
                    <a:pt x="116507" y="677857"/>
                  </a:cubicBezTo>
                  <a:cubicBezTo>
                    <a:pt x="120302" y="679755"/>
                    <a:pt x="123073" y="683576"/>
                    <a:pt x="127098" y="684918"/>
                  </a:cubicBezTo>
                  <a:cubicBezTo>
                    <a:pt x="140908" y="689521"/>
                    <a:pt x="169464" y="695509"/>
                    <a:pt x="169464" y="695509"/>
                  </a:cubicBezTo>
                  <a:cubicBezTo>
                    <a:pt x="199820" y="715746"/>
                    <a:pt x="161413" y="691483"/>
                    <a:pt x="190647" y="706101"/>
                  </a:cubicBezTo>
                  <a:cubicBezTo>
                    <a:pt x="203643" y="712600"/>
                    <a:pt x="199893" y="715583"/>
                    <a:pt x="215361" y="720223"/>
                  </a:cubicBezTo>
                  <a:cubicBezTo>
                    <a:pt x="222218" y="722280"/>
                    <a:pt x="229483" y="722576"/>
                    <a:pt x="236544" y="723753"/>
                  </a:cubicBezTo>
                  <a:cubicBezTo>
                    <a:pt x="240074" y="726107"/>
                    <a:pt x="243340" y="728916"/>
                    <a:pt x="247135" y="730814"/>
                  </a:cubicBezTo>
                  <a:cubicBezTo>
                    <a:pt x="250464" y="732478"/>
                    <a:pt x="254474" y="732538"/>
                    <a:pt x="257727" y="734345"/>
                  </a:cubicBezTo>
                  <a:cubicBezTo>
                    <a:pt x="257737" y="734351"/>
                    <a:pt x="284200" y="751994"/>
                    <a:pt x="289501" y="755528"/>
                  </a:cubicBezTo>
                  <a:cubicBezTo>
                    <a:pt x="293032" y="757882"/>
                    <a:pt x="296067" y="761247"/>
                    <a:pt x="300093" y="762589"/>
                  </a:cubicBezTo>
                  <a:lnTo>
                    <a:pt x="310684" y="766119"/>
                  </a:lnTo>
                  <a:cubicBezTo>
                    <a:pt x="314215" y="769650"/>
                    <a:pt x="317440" y="773514"/>
                    <a:pt x="321276" y="776711"/>
                  </a:cubicBezTo>
                  <a:cubicBezTo>
                    <a:pt x="324536" y="779427"/>
                    <a:pt x="329762" y="780088"/>
                    <a:pt x="331867" y="783772"/>
                  </a:cubicBezTo>
                  <a:cubicBezTo>
                    <a:pt x="334844" y="788982"/>
                    <a:pt x="334221" y="795540"/>
                    <a:pt x="335398" y="801424"/>
                  </a:cubicBezTo>
                  <a:cubicBezTo>
                    <a:pt x="361671" y="775151"/>
                    <a:pt x="328416" y="807407"/>
                    <a:pt x="360111" y="780241"/>
                  </a:cubicBezTo>
                  <a:cubicBezTo>
                    <a:pt x="363902" y="776992"/>
                    <a:pt x="366867" y="772846"/>
                    <a:pt x="370703" y="769650"/>
                  </a:cubicBezTo>
                  <a:cubicBezTo>
                    <a:pt x="373963" y="766934"/>
                    <a:pt x="378034" y="765305"/>
                    <a:pt x="381294" y="762589"/>
                  </a:cubicBezTo>
                  <a:cubicBezTo>
                    <a:pt x="391978" y="753685"/>
                    <a:pt x="397774" y="741698"/>
                    <a:pt x="413069" y="737875"/>
                  </a:cubicBezTo>
                  <a:cubicBezTo>
                    <a:pt x="445099" y="729869"/>
                    <a:pt x="405521" y="739247"/>
                    <a:pt x="451904" y="730814"/>
                  </a:cubicBezTo>
                  <a:cubicBezTo>
                    <a:pt x="456678" y="729946"/>
                    <a:pt x="461268" y="728236"/>
                    <a:pt x="466026" y="727284"/>
                  </a:cubicBezTo>
                  <a:cubicBezTo>
                    <a:pt x="473045" y="725880"/>
                    <a:pt x="480148" y="724930"/>
                    <a:pt x="487209" y="723753"/>
                  </a:cubicBezTo>
                  <a:cubicBezTo>
                    <a:pt x="512429" y="706940"/>
                    <a:pt x="500159" y="711689"/>
                    <a:pt x="522514" y="706101"/>
                  </a:cubicBezTo>
                  <a:cubicBezTo>
                    <a:pt x="535561" y="686529"/>
                    <a:pt x="522110" y="702010"/>
                    <a:pt x="540167" y="691979"/>
                  </a:cubicBezTo>
                  <a:cubicBezTo>
                    <a:pt x="547585" y="687858"/>
                    <a:pt x="553760" y="681652"/>
                    <a:pt x="561350" y="677857"/>
                  </a:cubicBezTo>
                  <a:lnTo>
                    <a:pt x="575472" y="670796"/>
                  </a:lnTo>
                  <a:cubicBezTo>
                    <a:pt x="579002" y="667265"/>
                    <a:pt x="582227" y="663400"/>
                    <a:pt x="586063" y="660204"/>
                  </a:cubicBezTo>
                  <a:cubicBezTo>
                    <a:pt x="589323" y="657487"/>
                    <a:pt x="593484" y="655962"/>
                    <a:pt x="596655" y="653143"/>
                  </a:cubicBezTo>
                  <a:cubicBezTo>
                    <a:pt x="616440" y="635556"/>
                    <a:pt x="614167" y="637466"/>
                    <a:pt x="624899" y="621369"/>
                  </a:cubicBezTo>
                  <a:cubicBezTo>
                    <a:pt x="628437" y="610753"/>
                    <a:pt x="627885" y="609312"/>
                    <a:pt x="635490" y="600186"/>
                  </a:cubicBezTo>
                  <a:cubicBezTo>
                    <a:pt x="638687" y="596350"/>
                    <a:pt x="642885" y="593430"/>
                    <a:pt x="646082" y="589594"/>
                  </a:cubicBezTo>
                  <a:cubicBezTo>
                    <a:pt x="660792" y="571942"/>
                    <a:pt x="644317" y="584887"/>
                    <a:pt x="663734" y="571942"/>
                  </a:cubicBezTo>
                  <a:cubicBezTo>
                    <a:pt x="662557" y="567235"/>
                    <a:pt x="660204" y="562672"/>
                    <a:pt x="660204" y="557820"/>
                  </a:cubicBezTo>
                  <a:cubicBezTo>
                    <a:pt x="660204" y="517619"/>
                    <a:pt x="662568" y="505962"/>
                    <a:pt x="667265" y="473088"/>
                  </a:cubicBezTo>
                  <a:cubicBezTo>
                    <a:pt x="666088" y="448374"/>
                    <a:pt x="666803" y="423498"/>
                    <a:pt x="663734" y="398947"/>
                  </a:cubicBezTo>
                  <a:cubicBezTo>
                    <a:pt x="663208" y="394737"/>
                    <a:pt x="658570" y="392151"/>
                    <a:pt x="656673" y="388356"/>
                  </a:cubicBezTo>
                  <a:cubicBezTo>
                    <a:pt x="655009" y="385027"/>
                    <a:pt x="654320" y="381295"/>
                    <a:pt x="653143" y="377764"/>
                  </a:cubicBezTo>
                  <a:cubicBezTo>
                    <a:pt x="651966" y="361288"/>
                    <a:pt x="652062" y="344672"/>
                    <a:pt x="649612" y="328337"/>
                  </a:cubicBezTo>
                  <a:cubicBezTo>
                    <a:pt x="648508" y="320976"/>
                    <a:pt x="643655" y="314515"/>
                    <a:pt x="642551" y="307154"/>
                  </a:cubicBezTo>
                  <a:cubicBezTo>
                    <a:pt x="640101" y="290819"/>
                    <a:pt x="640198" y="274203"/>
                    <a:pt x="639021" y="257727"/>
                  </a:cubicBezTo>
                  <a:cubicBezTo>
                    <a:pt x="640198" y="236544"/>
                    <a:pt x="640540" y="215298"/>
                    <a:pt x="642551" y="194178"/>
                  </a:cubicBezTo>
                  <a:cubicBezTo>
                    <a:pt x="645353" y="164760"/>
                    <a:pt x="651048" y="208410"/>
                    <a:pt x="642551" y="165934"/>
                  </a:cubicBezTo>
                  <a:cubicBezTo>
                    <a:pt x="643916" y="153647"/>
                    <a:pt x="644799" y="125492"/>
                    <a:pt x="653143" y="112976"/>
                  </a:cubicBezTo>
                  <a:lnTo>
                    <a:pt x="660204" y="102385"/>
                  </a:lnTo>
                  <a:cubicBezTo>
                    <a:pt x="659440" y="93987"/>
                    <a:pt x="664628" y="59140"/>
                    <a:pt x="646082" y="52958"/>
                  </a:cubicBezTo>
                  <a:lnTo>
                    <a:pt x="635490" y="56488"/>
                  </a:lnTo>
                  <a:cubicBezTo>
                    <a:pt x="631960" y="58842"/>
                    <a:pt x="628694" y="61651"/>
                    <a:pt x="624899" y="63549"/>
                  </a:cubicBezTo>
                  <a:cubicBezTo>
                    <a:pt x="616826" y="67586"/>
                    <a:pt x="604717" y="68595"/>
                    <a:pt x="596655" y="70610"/>
                  </a:cubicBezTo>
                  <a:cubicBezTo>
                    <a:pt x="593044" y="71513"/>
                    <a:pt x="589712" y="73411"/>
                    <a:pt x="586063" y="74141"/>
                  </a:cubicBezTo>
                  <a:cubicBezTo>
                    <a:pt x="577903" y="75773"/>
                    <a:pt x="569575" y="76406"/>
                    <a:pt x="561350" y="77671"/>
                  </a:cubicBezTo>
                  <a:cubicBezTo>
                    <a:pt x="554275" y="78760"/>
                    <a:pt x="547228" y="80025"/>
                    <a:pt x="540167" y="81202"/>
                  </a:cubicBezTo>
                  <a:cubicBezTo>
                    <a:pt x="514277" y="78848"/>
                    <a:pt x="488232" y="77818"/>
                    <a:pt x="462496" y="74141"/>
                  </a:cubicBezTo>
                  <a:cubicBezTo>
                    <a:pt x="458959" y="73636"/>
                    <a:pt x="437785" y="65567"/>
                    <a:pt x="430721" y="63549"/>
                  </a:cubicBezTo>
                  <a:lnTo>
                    <a:pt x="406008" y="56488"/>
                  </a:lnTo>
                  <a:cubicBezTo>
                    <a:pt x="396631" y="53988"/>
                    <a:pt x="377764" y="49427"/>
                    <a:pt x="377764" y="49427"/>
                  </a:cubicBezTo>
                  <a:cubicBezTo>
                    <a:pt x="367173" y="42367"/>
                    <a:pt x="365994" y="43542"/>
                    <a:pt x="360111" y="31775"/>
                  </a:cubicBezTo>
                  <a:cubicBezTo>
                    <a:pt x="354368" y="20288"/>
                    <a:pt x="359639" y="20711"/>
                    <a:pt x="349520" y="10592"/>
                  </a:cubicBezTo>
                  <a:cubicBezTo>
                    <a:pt x="341393" y="2465"/>
                    <a:pt x="335609" y="2701"/>
                    <a:pt x="324806" y="0"/>
                  </a:cubicBezTo>
                  <a:lnTo>
                    <a:pt x="338928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3079" name="Group 6"/>
            <p:cNvGrpSpPr>
              <a:grpSpLocks/>
            </p:cNvGrpSpPr>
            <p:nvPr/>
          </p:nvGrpSpPr>
          <p:grpSpPr bwMode="auto">
            <a:xfrm>
              <a:off x="1115616" y="5229200"/>
              <a:ext cx="726360" cy="871632"/>
              <a:chOff x="1115616" y="5229200"/>
              <a:chExt cx="726360" cy="87163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189095" y="5388123"/>
                <a:ext cx="574584" cy="52200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3081" name="Picture 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16" y="5229200"/>
                <a:ext cx="726360" cy="87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9488" r="-3624" b="-1276"/>
          <a:stretch>
            <a:fillRect/>
          </a:stretch>
        </p:blipFill>
        <p:spPr bwMode="auto">
          <a:xfrm>
            <a:off x="5148263" y="1838325"/>
            <a:ext cx="38227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755650" y="1525588"/>
            <a:ext cx="4176713" cy="4826000"/>
          </a:xfrm>
          <a:prstGeom prst="flowChartAlternateProcess">
            <a:avLst/>
          </a:prstGeom>
          <a:solidFill>
            <a:srgbClr val="FFCC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4101" name="AutoShape 8"/>
          <p:cNvSpPr>
            <a:spLocks noGrp="1" noChangeArrowheads="1"/>
          </p:cNvSpPr>
          <p:nvPr>
            <p:ph sz="quarter" idx="2"/>
          </p:nvPr>
        </p:nvSpPr>
        <p:spPr>
          <a:xfrm>
            <a:off x="4716463" y="790575"/>
            <a:ext cx="3109912" cy="1470025"/>
          </a:xfrm>
          <a:prstGeom prst="wedgeRoundRectCallout">
            <a:avLst>
              <a:gd name="adj1" fmla="val -24102"/>
              <a:gd name="adj2" fmla="val 9407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cy-GB" altLang="en-US" b="1" smtClean="0">
                <a:solidFill>
                  <a:srgbClr val="FF0000"/>
                </a:solidFill>
                <a:latin typeface="Trebuchet MS" pitchFamily="34" charset="0"/>
              </a:rPr>
              <a:t>Amcanion Gwers</a:t>
            </a:r>
            <a:endParaRPr lang="en-GB" altLang="en-US" b="1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41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865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1152525" y="2147888"/>
            <a:ext cx="33829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ddeall beth mae addoliad a pam mae’n  bwysig i aelodau’r 		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y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Byddin yr Iachawdwriaeth 							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fyfyrio ar y fathau gwahanol gall pobl addoli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I ddeall fod cerddoriaeth yn modd hanfodol o addoliad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y-GB" altLang="en-US" sz="1800">
                <a:solidFill>
                  <a:srgbClr val="002060"/>
                </a:solidFill>
                <a:latin typeface="Trebuchet MS" pitchFamily="34" charset="0"/>
              </a:rPr>
              <a:t>yn Byddin yr Iachawdwriaeth</a:t>
            </a:r>
            <a:endParaRPr lang="en-GB" altLang="en-US" sz="1800">
              <a:solidFill>
                <a:srgbClr val="00206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628800"/>
            <a:ext cx="698477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 pitchFamily="34" charset="0"/>
              </a:rPr>
              <a:t>Addoliad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 pitchFamily="34" charset="0"/>
              </a:rPr>
              <a:t>yw</a:t>
            </a:r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rebuchet MS" pitchFamily="34" charset="0"/>
              </a:rPr>
              <a:t>…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04" b="43324"/>
          <a:stretch>
            <a:fillRect/>
          </a:stretch>
        </p:blipFill>
        <p:spPr bwMode="auto">
          <a:xfrm>
            <a:off x="5857875" y="2997200"/>
            <a:ext cx="32813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403350" y="4365625"/>
            <a:ext cx="4176713" cy="1439863"/>
          </a:xfrm>
          <a:prstGeom prst="wedgeRoundRectCallout">
            <a:avLst>
              <a:gd name="adj1" fmla="val 72127"/>
              <a:gd name="adj2" fmla="val -3055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y-GB" sz="3200" b="1" dirty="0">
                <a:solidFill>
                  <a:srgbClr val="FF0000"/>
                </a:solidFill>
                <a:latin typeface="Trebuchet MS" panose="020B0603020202020204" pitchFamily="34" charset="0"/>
              </a:rPr>
              <a:t>Sut byddech chi’n gorffen y brawddeg yma?</a:t>
            </a:r>
            <a:endParaRPr lang="en-GB" sz="32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5680075"/>
            <a:ext cx="7921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-25400" y="23813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372225" y="2060575"/>
            <a:ext cx="2206625" cy="2736850"/>
          </a:xfrm>
          <a:prstGeom prst="roundRect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sz="2400" dirty="0">
                <a:solidFill>
                  <a:schemeClr val="tx1"/>
                </a:solidFill>
                <a:latin typeface="Trebuchet MS" panose="020B0603020202020204" pitchFamily="34" charset="0"/>
              </a:rPr>
              <a:t>Pam mae addoliad yn bwysig i aelodau Byddin yr Iachawdwriaeth?</a:t>
            </a:r>
            <a:endParaRPr lang="en-GB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615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865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3038"/>
            <a:ext cx="5040312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333375"/>
            <a:ext cx="8229600" cy="1143000"/>
          </a:xfrm>
        </p:spPr>
        <p:txBody>
          <a:bodyPr/>
          <a:lstStyle/>
          <a:p>
            <a:pPr eaLnBrk="1" hangingPunct="1"/>
            <a:endParaRPr lang="en-US" altLang="en-US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1475" y="165576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/>
          </a:p>
          <a:p>
            <a:pPr eaLnBrk="1" hangingPunct="1">
              <a:buFontTx/>
              <a:buNone/>
            </a:pPr>
            <a:endParaRPr lang="en-GB" altLang="en-US" sz="2800" smtClean="0"/>
          </a:p>
        </p:txBody>
      </p:sp>
      <p:pic>
        <p:nvPicPr>
          <p:cNvPr id="7172" name="Picture 17" descr="C:\Documents and Settings\fjohnson\Local Settings\Temp\Temporary Internet Files\Content.IE5\Q5X6I63N\MC9004107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294">
            <a:off x="3351213" y="4421188"/>
            <a:ext cx="1903412" cy="1677987"/>
          </a:xfrm>
          <a:prstGeom prst="rect">
            <a:avLst/>
          </a:prstGeom>
          <a:noFill/>
          <a:ln w="349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10" descr="C:\Documents and Settings\fjohnson\Local Settings\Temp\Temporary Internet Files\Content.IE5\B4FMHUNY\MC9002312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741">
            <a:off x="322263" y="1946275"/>
            <a:ext cx="19431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C:\Documents and Settings\fjohnson\Local Settings\Temp\Temporary Internet Files\Content.IE5\Q5X6I63N\MC9002312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077">
            <a:off x="1831975" y="2538413"/>
            <a:ext cx="19827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350170">
            <a:off x="933450" y="4391025"/>
            <a:ext cx="1809750" cy="1497013"/>
          </a:xfrm>
          <a:prstGeom prst="rect">
            <a:avLst/>
          </a:prstGeom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76" name="Picture 15" descr="C:\Documents and Settings\fjohnson\Local Settings\Temp\Temporary Internet Files\Content.IE5\Q5X6I63N\MC90015694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2197">
            <a:off x="944563" y="4437063"/>
            <a:ext cx="1817687" cy="1427162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16" descr="C:\Documents and Settings\fjohnson\Local Settings\Temp\Temporary Internet Files\Content.IE5\G07AQQ9T\MC910215609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5709">
            <a:off x="2813050" y="1979613"/>
            <a:ext cx="1597025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1" descr="C:\Documents and Settings\fjohnson\Local Settings\Temp\Temporary Internet Files\Content.IE5\B4FMHUNY\MC90044492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190">
            <a:off x="7070725" y="2498725"/>
            <a:ext cx="18478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791834">
            <a:off x="4435475" y="2260600"/>
            <a:ext cx="1706563" cy="1939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80" name="Picture 20" descr="C:\Documents and Settings\fjohnson\Local Settings\Temp\Temporary Internet Files\Content.IE5\Q5X6I63N\MC90043021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07">
            <a:off x="4427538" y="2305050"/>
            <a:ext cx="1730375" cy="1851025"/>
          </a:xfrm>
          <a:prstGeom prst="rect">
            <a:avLst/>
          </a:prstGeom>
          <a:noFill/>
          <a:ln w="349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834795">
            <a:off x="5675313" y="2081213"/>
            <a:ext cx="1857375" cy="20780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Heart 4"/>
          <p:cNvSpPr/>
          <p:nvPr/>
        </p:nvSpPr>
        <p:spPr>
          <a:xfrm rot="1038144">
            <a:off x="5681663" y="2097088"/>
            <a:ext cx="1825625" cy="2085975"/>
          </a:xfrm>
          <a:prstGeom prst="hear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83" name="Picture 14" descr="C:\Documents and Settings\fjohnson\Local Settings\Temp\Temporary Internet Files\Content.IE5\B4FMHUNY\MC90041107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2857">
            <a:off x="5214938" y="3752850"/>
            <a:ext cx="20113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865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1025" y="5449888"/>
            <a:ext cx="2951163" cy="1108075"/>
          </a:xfrm>
          <a:prstGeom prst="roundRect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y-GB" dirty="0">
                <a:solidFill>
                  <a:schemeClr val="tx1"/>
                </a:solidFill>
                <a:latin typeface="Trebuchet MS" panose="020B0603020202020204" pitchFamily="34" charset="0"/>
              </a:rPr>
              <a:t>Dewiswch 2 label am y diagram ffrind. Trefnwch y cardiau addoli.</a:t>
            </a:r>
            <a:endParaRPr lang="en-GB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55650" y="1557338"/>
            <a:ext cx="4321175" cy="37433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779838" y="1562100"/>
            <a:ext cx="4321175" cy="37433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95513" y="1844675"/>
            <a:ext cx="15843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y-GB" sz="1600" dirty="0">
                <a:latin typeface="Trebuchet MS" panose="020B0603020202020204" pitchFamily="34" charset="0"/>
              </a:rPr>
              <a:t>Byddaf yn mwynhau hyn</a:t>
            </a:r>
            <a:endParaRPr lang="en-GB" sz="1600" dirty="0"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263" y="1847850"/>
            <a:ext cx="15843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y-GB" sz="1600" dirty="0">
                <a:latin typeface="Trebuchet MS" panose="020B0603020202020204" pitchFamily="34" charset="0"/>
              </a:rPr>
              <a:t>Addolaid aflafar</a:t>
            </a:r>
            <a:endParaRPr lang="en-GB" sz="1600" dirty="0">
              <a:latin typeface="Trebuchet MS" pitchFamily="34" charset="0"/>
            </a:endParaRP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118">
            <a:off x="8069263" y="1820863"/>
            <a:ext cx="1185862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1244">
            <a:off x="4716463" y="5592763"/>
            <a:ext cx="11255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4068">
            <a:off x="5519738" y="5900738"/>
            <a:ext cx="1233487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1954">
            <a:off x="5751513" y="5126038"/>
            <a:ext cx="1173162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455">
            <a:off x="6899275" y="5780088"/>
            <a:ext cx="1049338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1666">
            <a:off x="7805738" y="2733675"/>
            <a:ext cx="115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6861">
            <a:off x="7024688" y="4298950"/>
            <a:ext cx="11588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123">
            <a:off x="8031163" y="3895725"/>
            <a:ext cx="1141412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865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773238"/>
            <a:ext cx="387985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AutoShape 8"/>
          <p:cNvSpPr>
            <a:spLocks noChangeArrowheads="1"/>
          </p:cNvSpPr>
          <p:nvPr/>
        </p:nvSpPr>
        <p:spPr bwMode="auto">
          <a:xfrm>
            <a:off x="179388" y="1628775"/>
            <a:ext cx="3109912" cy="1728788"/>
          </a:xfrm>
          <a:prstGeom prst="wedgeRoundRectCallout">
            <a:avLst>
              <a:gd name="adj1" fmla="val 39394"/>
              <a:gd name="adj2" fmla="val 83588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Sut wnes ti trefnu eich cardiau?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 flipH="1">
            <a:off x="5435600" y="908050"/>
            <a:ext cx="3313113" cy="2089150"/>
          </a:xfrm>
          <a:prstGeom prst="wedgeRoundRectCallout">
            <a:avLst>
              <a:gd name="adj1" fmla="val 43769"/>
              <a:gd name="adj2" fmla="val 89060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y-GB" altLang="en-US" b="1">
                <a:solidFill>
                  <a:srgbClr val="FF0000"/>
                </a:solidFill>
              </a:rPr>
              <a:t>A oedd unrhyw modd o addoli yn ddiddorol ichi? </a:t>
            </a:r>
            <a:endParaRPr lang="en-GB" altLang="en-US" b="1">
              <a:solidFill>
                <a:srgbClr val="FF0000"/>
              </a:solidFill>
            </a:endParaRPr>
          </a:p>
        </p:txBody>
      </p:sp>
      <p:pic>
        <p:nvPicPr>
          <p:cNvPr id="922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9588"/>
            <a:ext cx="865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fjohnson\Local Settings\Temp\Temporary Internet Files\Content.IE5\922DQO1L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5573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Documents and Settings\fjohnson\Local Settings\Temp\Temporary Internet Files\Content.IE5\B4FMHUNY\MC90044132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fjohnson\Local Settings\Temp\Temporary Internet Files\Content.IE5\922DQO1L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6068" y="1988840"/>
            <a:ext cx="2743200" cy="2743200"/>
          </a:xfrm>
          <a:prstGeom prst="rect">
            <a:avLst/>
          </a:prstGeom>
          <a:noFill/>
          <a:scene3d>
            <a:camera prst="orthographicFront">
              <a:rot lat="0" lon="17699972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992" r="21094" b="62521"/>
          <a:stretch>
            <a:fillRect/>
          </a:stretch>
        </p:blipFill>
        <p:spPr bwMode="auto">
          <a:xfrm>
            <a:off x="1619250" y="4876800"/>
            <a:ext cx="14573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3290888" y="4229100"/>
            <a:ext cx="2928937" cy="1225550"/>
          </a:xfrm>
          <a:prstGeom prst="wedgeRoundRectCallout">
            <a:avLst>
              <a:gd name="adj1" fmla="val -45190"/>
              <a:gd name="adj2" fmla="val 69310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cy-GB" altLang="en-US" b="1">
                <a:solidFill>
                  <a:srgbClr val="FF0000"/>
                </a:solidFill>
                <a:latin typeface="Trebuchet MS" pitchFamily="34" charset="0"/>
              </a:rPr>
              <a:t>Asesu Cynnydd</a:t>
            </a:r>
            <a:endParaRPr lang="en-GB" altLang="en-US" b="1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226</Words>
  <Application>Microsoft Office PowerPoint</Application>
  <PresentationFormat>On-screen Show (4:3)</PresentationFormat>
  <Paragraphs>47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Salvation Army?</dc:title>
  <dc:creator>defaultuser</dc:creator>
  <cp:lastModifiedBy>The Salvation Army</cp:lastModifiedBy>
  <cp:revision>73</cp:revision>
  <cp:lastPrinted>2013-08-28T13:14:36Z</cp:lastPrinted>
  <dcterms:created xsi:type="dcterms:W3CDTF">2013-04-15T08:44:26Z</dcterms:created>
  <dcterms:modified xsi:type="dcterms:W3CDTF">2019-11-27T11:36:37Z</dcterms:modified>
</cp:coreProperties>
</file>