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9" r:id="rId2"/>
    <p:sldId id="377" r:id="rId3"/>
    <p:sldId id="318" r:id="rId4"/>
    <p:sldId id="364" r:id="rId5"/>
    <p:sldId id="365" r:id="rId6"/>
    <p:sldId id="326" r:id="rId7"/>
    <p:sldId id="363" r:id="rId8"/>
    <p:sldId id="358" r:id="rId9"/>
    <p:sldId id="360" r:id="rId10"/>
    <p:sldId id="370" r:id="rId11"/>
    <p:sldId id="367" r:id="rId12"/>
    <p:sldId id="368" r:id="rId13"/>
    <p:sldId id="369" r:id="rId14"/>
    <p:sldId id="366" r:id="rId15"/>
    <p:sldId id="371" r:id="rId16"/>
    <p:sldId id="372" r:id="rId17"/>
    <p:sldId id="374" r:id="rId18"/>
    <p:sldId id="373" r:id="rId19"/>
    <p:sldId id="375" r:id="rId20"/>
    <p:sldId id="376" r:id="rId21"/>
    <p:sldId id="357" r:id="rId22"/>
    <p:sldId id="378" r:id="rId23"/>
    <p:sldId id="379" r:id="rId24"/>
    <p:sldId id="380" r:id="rId25"/>
    <p:sldId id="381" r:id="rId26"/>
    <p:sldId id="382" r:id="rId27"/>
    <p:sldId id="383" r:id="rId28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E1A3C2"/>
    <a:srgbClr val="B43C78"/>
    <a:srgbClr val="015869"/>
    <a:srgbClr val="017B93"/>
    <a:srgbClr val="00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47" autoAdjust="0"/>
  </p:normalViewPr>
  <p:slideViewPr>
    <p:cSldViewPr>
      <p:cViewPr>
        <p:scale>
          <a:sx n="80" d="100"/>
          <a:sy n="80" d="100"/>
        </p:scale>
        <p:origin x="-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824" y="-12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AB642A-D2A9-405F-9842-13241F4AB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35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0971BD-6C15-44A9-9972-211836E44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64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EE6C5D-F9FF-493E-B682-8726D3540BE3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D4B24F-CC3F-41FF-8D79-99E0B01D15DE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What is worship? (Use football fan illustration from UCV worship zone script.)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D172C1-48B9-43B8-A3FE-4484759F9E2E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12F38B-92F1-45E3-9482-D693AE3F3C33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What is worship? (Use football fan illustration from UCV worship zone script.)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EB6E33-D06C-4DA1-9058-2393DB275EA6}" type="slidenum">
              <a:rPr lang="en-GB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31D6A2-A50E-4A44-B9B5-F6278B123CA3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What is worship? (Use football fan illustration from UCV worship zone script.)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EEB7E0-4DA6-48F4-99FA-32B0BC5677E2}" type="slidenum">
              <a:rPr lang="en-GB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C4C28B-8F08-4DDB-841C-2B05374C48EB}" type="slidenum">
              <a:rPr lang="en-GB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What is worship? (Use football fan illustration from UCV worship zone script.)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BBA830-D9C9-41FC-B9D0-B47A4441D929}" type="slidenum">
              <a:rPr lang="en-GB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9F9C2-2781-498B-9796-0DF0FDA01B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3234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AC31-C5F7-4E28-848E-90E8C1969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595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6B50-02A0-49B1-9DE1-724D7774F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734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ED87-AFFF-443F-82D0-FCE193DDD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164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7765A-986B-40B8-ACD9-2B27892F37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638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A2B9-74B5-4A5A-9D25-699BF661C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9067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7697-7D89-4165-88B3-930E964535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023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0EE4-1D28-44F1-83FE-74EBBF07E5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471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0CB71-4576-4D84-B830-52E65A30DB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5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96796-66A2-4B0F-B942-092CC1081D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48597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75852-C4CB-4FF0-A630-20236804D7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9008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08A7D4A-411A-468A-84E8-DE25A1D55F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2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2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Karl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708275"/>
            <a:ext cx="205898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252413" y="352425"/>
            <a:ext cx="86407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600" b="1" baseline="-9000">
                <a:solidFill>
                  <a:srgbClr val="017B93"/>
                </a:solidFill>
                <a:latin typeface="ITC Avant Garde Gothic"/>
              </a:rPr>
              <a:t> </a:t>
            </a:r>
            <a:r>
              <a:rPr lang="en-GB" altLang="en-US" sz="10000" b="1" baseline="-9000">
                <a:solidFill>
                  <a:srgbClr val="017B93"/>
                </a:solidFill>
                <a:latin typeface="ITC Avant Garde Gothic"/>
              </a:rPr>
              <a:t>The Salvation Army</a:t>
            </a:r>
            <a:r>
              <a:rPr lang="en-GB" altLang="en-US" sz="7200" b="1" baseline="-7000">
                <a:solidFill>
                  <a:srgbClr val="017B93"/>
                </a:solidFill>
                <a:latin typeface="ITC Avant Garde Gothic Demi"/>
              </a:rPr>
              <a:t> </a:t>
            </a:r>
            <a:endParaRPr lang="en-GB" altLang="en-US" sz="4400">
              <a:solidFill>
                <a:srgbClr val="33CCCC"/>
              </a:solidFill>
              <a:latin typeface="GoodDog Plain"/>
            </a:endParaRPr>
          </a:p>
        </p:txBody>
      </p:sp>
      <p:pic>
        <p:nvPicPr>
          <p:cNvPr id="2055" name="Picture 12" descr="Ashra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92375"/>
            <a:ext cx="18796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 descr="Ber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2184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" descr="Keish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781300"/>
            <a:ext cx="27590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0294" y="1569045"/>
            <a:ext cx="545706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Sorting Cards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1586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Karl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49725"/>
            <a:ext cx="1116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5956" y="620688"/>
            <a:ext cx="70023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Care Homes for the Elderly</a:t>
            </a:r>
          </a:p>
        </p:txBody>
      </p:sp>
      <p:pic>
        <p:nvPicPr>
          <p:cNvPr id="1127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6374" r="12375" b="7315"/>
          <a:stretch>
            <a:fillRect/>
          </a:stretch>
        </p:blipFill>
        <p:spPr bwMode="auto">
          <a:xfrm>
            <a:off x="2139950" y="1989138"/>
            <a:ext cx="48641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05013" y="17541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768975" y="17541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70250" y="35607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005013" y="26479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768975" y="4441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005013" y="44481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270250" y="44481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518025" y="4441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768975" y="35417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68975" y="26416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265488" y="2654300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005013" y="35417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265488" y="1754188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524375" y="17557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08500" y="35480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518025" y="26416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lour 10 t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4" descr="Ashra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139541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67544" y="692696"/>
            <a:ext cx="6335712" cy="865187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>
                <a:solidFill>
                  <a:srgbClr val="015869"/>
                </a:solidFill>
                <a:latin typeface="Arial" charset="0"/>
              </a:rPr>
              <a:t>                   </a:t>
            </a:r>
            <a:r>
              <a:rPr lang="en-GB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Visiting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People</a:t>
            </a:r>
          </a:p>
        </p:txBody>
      </p:sp>
      <p:pic>
        <p:nvPicPr>
          <p:cNvPr id="12295" name="Picture 2" descr="N:\Communications Service\Schools and Colleges\Fiona\Community Resources\Sorting cards\Eva+Burrows+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6800" y="-5410200"/>
            <a:ext cx="49672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3751" b="11588"/>
          <a:stretch>
            <a:fillRect/>
          </a:stretch>
        </p:blipFill>
        <p:spPr bwMode="auto">
          <a:xfrm>
            <a:off x="2105025" y="2133600"/>
            <a:ext cx="49339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009775" y="18161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775325" y="1816100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275013" y="36210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009775" y="27082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775325" y="4503738"/>
            <a:ext cx="1258888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009775" y="45085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275013" y="45085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524375" y="4503738"/>
            <a:ext cx="126047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75325" y="3603625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775325" y="2703513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270250" y="2716213"/>
            <a:ext cx="126047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009775" y="36036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270250" y="18161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30725" y="1816100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514850" y="36099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524375" y="27035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1586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14763"/>
            <a:ext cx="12747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956" y="692696"/>
            <a:ext cx="649833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Community Projects</a:t>
            </a:r>
          </a:p>
        </p:txBody>
      </p:sp>
      <p:pic>
        <p:nvPicPr>
          <p:cNvPr id="1331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t="8893" r="22772" b="21535"/>
          <a:stretch>
            <a:fillRect/>
          </a:stretch>
        </p:blipFill>
        <p:spPr bwMode="auto">
          <a:xfrm>
            <a:off x="2073275" y="2060575"/>
            <a:ext cx="499745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93913" y="18589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59463" y="1858963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60738" y="3665538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093913" y="27527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859463" y="4546600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93913" y="45529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360738" y="4552950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608513" y="45466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859463" y="3646488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859463" y="2746375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354388" y="27590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093913" y="36464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354388" y="18589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614863" y="18589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98988" y="36528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608513" y="27463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lour 10 t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Keish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5763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956" y="620688"/>
            <a:ext cx="70023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>
                <a:solidFill>
                  <a:srgbClr val="015869"/>
                </a:solidFill>
                <a:latin typeface="Arial" charset="0"/>
              </a:rPr>
              <a:t>          </a:t>
            </a:r>
            <a:r>
              <a:rPr lang="en-GB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Selling a Weekly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Paper</a:t>
            </a:r>
          </a:p>
        </p:txBody>
      </p:sp>
      <p:pic>
        <p:nvPicPr>
          <p:cNvPr id="1434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9052" b="2754"/>
          <a:stretch>
            <a:fillRect/>
          </a:stretch>
        </p:blipFill>
        <p:spPr bwMode="auto">
          <a:xfrm>
            <a:off x="3103563" y="1785938"/>
            <a:ext cx="29368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81200" y="1790700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45163" y="17907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46438" y="3597275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981200" y="2684463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745163" y="44783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981200" y="4484688"/>
            <a:ext cx="1258888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246438" y="4484688"/>
            <a:ext cx="1258887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94213" y="44783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745163" y="35782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745163" y="26781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240088" y="26908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981200" y="3578225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240088" y="17907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500563" y="17907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484688" y="35845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494213" y="26781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solidFill>
            <a:srgbClr val="017B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1586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b="1" baseline="-9000">
                <a:solidFill>
                  <a:schemeClr val="bg1"/>
                </a:solidFill>
                <a:latin typeface="ITC Avant Garde Gothic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/>
              </a:rPr>
              <a:t>The Salvation Army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76375" y="5726113"/>
            <a:ext cx="345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33CCCC"/>
                </a:solidFill>
              </a:rPr>
              <a:t>AT WORK IN THE COMMUNITY</a:t>
            </a:r>
          </a:p>
        </p:txBody>
      </p:sp>
      <p:pic>
        <p:nvPicPr>
          <p:cNvPr id="15367" name="Picture 8" descr="Karl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49725"/>
            <a:ext cx="1116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5956" y="620688"/>
            <a:ext cx="70023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Praying</a:t>
            </a:r>
          </a:p>
        </p:txBody>
      </p:sp>
      <p:pic>
        <p:nvPicPr>
          <p:cNvPr id="1536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2754" r="12575" b="20265"/>
          <a:stretch>
            <a:fillRect/>
          </a:stretch>
        </p:blipFill>
        <p:spPr bwMode="auto">
          <a:xfrm>
            <a:off x="3330575" y="1820863"/>
            <a:ext cx="248285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005013" y="18208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768975" y="18208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270250" y="36274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005013" y="27146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768975" y="45085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005013" y="45148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270250" y="45148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518025" y="45085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68975" y="36083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768975" y="2709863"/>
            <a:ext cx="126047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265488" y="2720975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005013" y="36083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265488" y="1820863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24375" y="18224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508500" y="3616325"/>
            <a:ext cx="126047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518025" y="2709863"/>
            <a:ext cx="126047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lour 10 t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4" descr="Ashra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139541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67544" y="692696"/>
            <a:ext cx="6335712" cy="865187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Emergency Services</a:t>
            </a:r>
          </a:p>
        </p:txBody>
      </p:sp>
      <p:pic>
        <p:nvPicPr>
          <p:cNvPr id="16391" name="Picture 2" descr="N:\Communications Service\Schools and Colleges\Fiona\Community Resources\Sorting cards\Eva+Burrows+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6800" y="-5410200"/>
            <a:ext cx="49672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5904" r="13940" b="15855"/>
          <a:stretch>
            <a:fillRect/>
          </a:stretch>
        </p:blipFill>
        <p:spPr bwMode="auto">
          <a:xfrm>
            <a:off x="2505075" y="1916113"/>
            <a:ext cx="41338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05013" y="17541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768975" y="17541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270250" y="35607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05013" y="26479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768975" y="4441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005013" y="44481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70250" y="44481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518025" y="4441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768975" y="35417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768975" y="26416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265488" y="2654300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005013" y="35417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265488" y="1754188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24375" y="17557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08500" y="35480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18025" y="26416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1586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68538" y="1435100"/>
            <a:ext cx="5543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b="1" baseline="-9000">
                <a:solidFill>
                  <a:schemeClr val="bg1"/>
                </a:solidFill>
                <a:latin typeface="ITC Avant Garde Gothic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/>
              </a:rPr>
              <a:t>The Salvation Army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14763"/>
            <a:ext cx="12747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956" y="692696"/>
            <a:ext cx="649833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Emergency Care</a:t>
            </a:r>
          </a:p>
        </p:txBody>
      </p:sp>
      <p:pic>
        <p:nvPicPr>
          <p:cNvPr id="1741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15181" b="4950"/>
          <a:stretch>
            <a:fillRect/>
          </a:stretch>
        </p:blipFill>
        <p:spPr bwMode="auto">
          <a:xfrm>
            <a:off x="3341688" y="1895475"/>
            <a:ext cx="2460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05013" y="18923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768975" y="18923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70250" y="36988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005013" y="27860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768975" y="45799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005013" y="4586288"/>
            <a:ext cx="126047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270250" y="4586288"/>
            <a:ext cx="126047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518025" y="45799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768975" y="3679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68975" y="27797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265488" y="2792413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005013" y="3679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265488" y="1892300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524375" y="18923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08500" y="36861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518025" y="27797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1586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Karl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49725"/>
            <a:ext cx="1116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5956" y="620688"/>
            <a:ext cx="70023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Nursery and Toddler Clubs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6969" r="16927" b="9122"/>
          <a:stretch>
            <a:fillRect/>
          </a:stretch>
        </p:blipFill>
        <p:spPr bwMode="auto">
          <a:xfrm>
            <a:off x="2565400" y="1849438"/>
            <a:ext cx="4013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05013" y="18208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768975" y="18208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70250" y="36274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005013" y="27146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768975" y="45085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005013" y="45148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270250" y="45148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518025" y="45085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768975" y="36083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68975" y="27082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265488" y="2720975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005013" y="36083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265488" y="1820863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524375" y="18208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08500" y="36147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518025" y="27082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lour 10 t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Keish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5763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956" y="620688"/>
            <a:ext cx="70023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Visiting  Prisoners</a:t>
            </a:r>
          </a:p>
        </p:txBody>
      </p:sp>
      <p:pic>
        <p:nvPicPr>
          <p:cNvPr id="1946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14355" b="8354"/>
          <a:stretch>
            <a:fillRect/>
          </a:stretch>
        </p:blipFill>
        <p:spPr bwMode="auto">
          <a:xfrm>
            <a:off x="2370138" y="1820863"/>
            <a:ext cx="4403725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11363" y="18208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76913" y="1820863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78188" y="3627438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011363" y="27146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776913" y="4508500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11363" y="45148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278188" y="4514850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525963" y="45085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776913" y="3608388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776913" y="2708275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271838" y="27209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011363" y="36083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271838" y="18208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532313" y="18208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16438" y="36147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25963" y="27082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1586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Karl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49725"/>
            <a:ext cx="1116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5956" y="620688"/>
            <a:ext cx="70023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Outreach</a:t>
            </a:r>
          </a:p>
        </p:txBody>
      </p:sp>
      <p:pic>
        <p:nvPicPr>
          <p:cNvPr id="20487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6475"/>
            <a:ext cx="48863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1825" y="18065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665788" y="18065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167063" y="36131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901825" y="27003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665788" y="44942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901825" y="45005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167063" y="45005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16425" y="4494213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65788" y="35941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665788" y="26939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162300" y="27066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901825" y="35941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62300" y="18065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422775" y="1808163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406900" y="3600450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416425" y="2693988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252413" y="352425"/>
            <a:ext cx="8640762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600" b="1" baseline="-9000">
                <a:solidFill>
                  <a:srgbClr val="017B93"/>
                </a:solidFill>
                <a:latin typeface="ITC Avant Garde Gothic"/>
              </a:rPr>
              <a:t> </a:t>
            </a:r>
            <a:endParaRPr lang="en-GB" altLang="en-US" sz="4400">
              <a:solidFill>
                <a:srgbClr val="33CCCC"/>
              </a:solidFill>
              <a:latin typeface="GoodDog Plain"/>
            </a:endParaRPr>
          </a:p>
        </p:txBody>
      </p:sp>
      <p:pic>
        <p:nvPicPr>
          <p:cNvPr id="3078" name="Picture 8" descr="Karl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49725"/>
            <a:ext cx="1116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1116013" y="692150"/>
            <a:ext cx="7161212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Look at all 18 cards carefully with a partner.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15869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For each type of community work, try and find a card that matches 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There might look like there is more than one answer, so clues will also be shown on the board.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15869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15869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15869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15869"/>
              </a:solidFill>
              <a:latin typeface="Trebuchet MS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835150" y="3789363"/>
            <a:ext cx="5272088" cy="1584325"/>
          </a:xfrm>
          <a:prstGeom prst="wedgeRoundRectCallout">
            <a:avLst>
              <a:gd name="adj1" fmla="val -60965"/>
              <a:gd name="adj2" fmla="val -6631"/>
              <a:gd name="adj3" fmla="val 1666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2041525" y="4124325"/>
            <a:ext cx="4860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Remember to ask if you are unsure what the heading means!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lour 10 t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4" descr="Ashra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139541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67544" y="692696"/>
            <a:ext cx="6335712" cy="865187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        </a:t>
            </a:r>
            <a:r>
              <a:rPr lang="en-GB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Lifehouse</a:t>
            </a:r>
            <a:endParaRPr lang="en-GB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pic>
        <p:nvPicPr>
          <p:cNvPr id="21511" name="Picture 2" descr="N:\Communications Service\Schools and Colleges\Fiona\Community Resources\Sorting cards\Eva+Burrows+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6800" y="-5410200"/>
            <a:ext cx="49672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2064" r="4697" b="9177"/>
          <a:stretch>
            <a:fillRect/>
          </a:stretch>
        </p:blipFill>
        <p:spPr bwMode="auto">
          <a:xfrm>
            <a:off x="2066925" y="2278063"/>
            <a:ext cx="5010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052638" y="1754188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816600" y="17541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317875" y="3560763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052638" y="2647950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816600" y="4441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052638" y="4448175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317875" y="4448175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565650" y="4441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816600" y="35417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816600" y="26416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311525" y="26543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052638" y="3541713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311525" y="17541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72000" y="17557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556125" y="35480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565650" y="26416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b="1" baseline="-9000">
                <a:solidFill>
                  <a:schemeClr val="bg1"/>
                </a:solidFill>
                <a:latin typeface="ITC Avant Garde Gothic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/>
              </a:rPr>
              <a:t>The Salvation Army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476375" y="5726113"/>
            <a:ext cx="345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33CCCC"/>
                </a:solidFill>
              </a:rPr>
              <a:t>AT WORK IN THE COMMUNITY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116013" y="692150"/>
            <a:ext cx="7161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Can you find a card that shows…</a:t>
            </a:r>
            <a:endParaRPr lang="en-GB" altLang="en-US" sz="2800">
              <a:solidFill>
                <a:srgbClr val="015869"/>
              </a:solidFill>
              <a:latin typeface="Trebuchet MS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19238" y="1268413"/>
            <a:ext cx="716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Work with older people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Work with families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Helping emergency services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Caring for others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Listening to others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Looking after our environment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Youth groups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Giving meals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103438" y="4437063"/>
            <a:ext cx="5186362" cy="1008062"/>
          </a:xfrm>
          <a:prstGeom prst="wedgeRoundRectCallout">
            <a:avLst>
              <a:gd name="adj1" fmla="val -60965"/>
              <a:gd name="adj2" fmla="val -27712"/>
              <a:gd name="adj3" fmla="val 1666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2266950" y="4506913"/>
            <a:ext cx="4859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15869"/>
                </a:solidFill>
                <a:latin typeface="Trebuchet MS" pitchFamily="34" charset="0"/>
              </a:rPr>
              <a:t>Be prepared to explain your choices – there may be different answers!</a:t>
            </a:r>
          </a:p>
        </p:txBody>
      </p:sp>
      <p:pic>
        <p:nvPicPr>
          <p:cNvPr id="22539" name="Picture 9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14763"/>
            <a:ext cx="12747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b="1" baseline="-9000">
                <a:solidFill>
                  <a:schemeClr val="bg1"/>
                </a:solidFill>
                <a:latin typeface="ITC Avant Garde Gothic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/>
              </a:rPr>
              <a:t>The Salvation Army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476375" y="5726113"/>
            <a:ext cx="345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33CCCC"/>
                </a:solidFill>
              </a:rPr>
              <a:t>AT WORK IN THE COMMUNITY</a:t>
            </a:r>
          </a:p>
        </p:txBody>
      </p:sp>
      <p:pic>
        <p:nvPicPr>
          <p:cNvPr id="23559" name="Picture 11" descr="Keish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5763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95513" y="2538413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Yes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8413" y="2538413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rebuchet MS" pitchFamily="34" charset="0"/>
              </a:rPr>
              <a:t>No</a:t>
            </a:r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1116013" y="692150"/>
            <a:ext cx="7161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Which cards show The Salvation Army at work in the community?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Sort the cards into two piles. </a:t>
            </a:r>
            <a:endParaRPr lang="en-GB" altLang="en-US" sz="2800">
              <a:solidFill>
                <a:srgbClr val="015869"/>
              </a:solidFill>
              <a:latin typeface="Trebuchet MS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827213" y="4221163"/>
            <a:ext cx="2501900" cy="1223962"/>
          </a:xfrm>
          <a:prstGeom prst="wedgeRoundRectCallout">
            <a:avLst>
              <a:gd name="adj1" fmla="val -60965"/>
              <a:gd name="adj2" fmla="val -6631"/>
              <a:gd name="adj3" fmla="val 1666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64" name="Rectangle 15"/>
          <p:cNvSpPr>
            <a:spLocks noChangeArrowheads="1"/>
          </p:cNvSpPr>
          <p:nvPr/>
        </p:nvSpPr>
        <p:spPr bwMode="auto">
          <a:xfrm>
            <a:off x="2035175" y="4371975"/>
            <a:ext cx="2338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15869"/>
                </a:solidFill>
                <a:latin typeface="Trebuchet MS" pitchFamily="34" charset="0"/>
              </a:rPr>
              <a:t>Which do you think is the most important?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b="1" baseline="-9000">
                <a:solidFill>
                  <a:schemeClr val="bg1"/>
                </a:solidFill>
                <a:latin typeface="ITC Avant Garde Gothic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/>
              </a:rPr>
              <a:t>The Salvation Army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76375" y="5726113"/>
            <a:ext cx="345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33CCCC"/>
                </a:solidFill>
              </a:rPr>
              <a:t>AT WORK IN THE COMMUNITY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9838" y="1341438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I would like to do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611188" y="644525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Sort the cards by choosing one criteria. </a:t>
            </a:r>
            <a:endParaRPr lang="en-GB" altLang="en-US" sz="2800">
              <a:solidFill>
                <a:srgbClr val="015869"/>
              </a:solidFill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5513" y="2538413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Yes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78413" y="2538413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rebuchet MS" pitchFamily="34" charset="0"/>
              </a:rPr>
              <a:t>No</a:t>
            </a:r>
          </a:p>
        </p:txBody>
      </p:sp>
      <p:pic>
        <p:nvPicPr>
          <p:cNvPr id="24587" name="Picture 8" descr="Karl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49725"/>
            <a:ext cx="1116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b="1" baseline="-9000">
                <a:solidFill>
                  <a:schemeClr val="bg1"/>
                </a:solidFill>
                <a:latin typeface="ITC Avant Garde Gothic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/>
              </a:rPr>
              <a:t>The Salvation Army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76375" y="5726113"/>
            <a:ext cx="345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33CCCC"/>
                </a:solidFill>
              </a:rPr>
              <a:t>AT WORK IN THE COMMUNITY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8175" y="950913"/>
            <a:ext cx="1916113" cy="649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rebuchet MS" pitchFamily="34" charset="0"/>
              </a:rPr>
              <a:t>I would like to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35600" y="981075"/>
            <a:ext cx="191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rebuchet MS" pitchFamily="34" charset="0"/>
              </a:rPr>
              <a:t>Takes a lot of time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8175" y="2117725"/>
            <a:ext cx="191611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rebuchet MS" pitchFamily="34" charset="0"/>
              </a:rPr>
              <a:t>Expensive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35600" y="2133600"/>
            <a:ext cx="191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rebuchet MS" pitchFamily="34" charset="0"/>
              </a:rPr>
              <a:t>Anyone could do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8175" y="3213100"/>
            <a:ext cx="191611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rebuchet MS" pitchFamily="34" charset="0"/>
              </a:rPr>
              <a:t>Difficult to do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35600" y="3213100"/>
            <a:ext cx="191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rebuchet MS" pitchFamily="34" charset="0"/>
              </a:rPr>
              <a:t>Fun</a:t>
            </a:r>
          </a:p>
        </p:txBody>
      </p:sp>
      <p:pic>
        <p:nvPicPr>
          <p:cNvPr id="25613" name="Picture 14" descr="Ashr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139541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b="1" baseline="-9000">
                <a:solidFill>
                  <a:schemeClr val="bg1"/>
                </a:solidFill>
                <a:latin typeface="ITC Avant Garde Gothic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/>
              </a:rPr>
              <a:t>The Salvation Army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76375" y="5726113"/>
            <a:ext cx="345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33CCCC"/>
                </a:solidFill>
              </a:rPr>
              <a:t>AT WORK IN THE COMMUNITY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9838" y="1341438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I would like to do</a:t>
            </a: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611188" y="644525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Sort the cards by choosing one criteria. </a:t>
            </a:r>
            <a:endParaRPr lang="en-GB" altLang="en-US" sz="2800">
              <a:solidFill>
                <a:srgbClr val="015869"/>
              </a:solidFill>
              <a:latin typeface="Trebuchet MS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43163" y="1109663"/>
            <a:ext cx="4257675" cy="425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26634" name="Picture 9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14763"/>
            <a:ext cx="12747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b="1" baseline="-9000">
                <a:solidFill>
                  <a:schemeClr val="bg1"/>
                </a:solidFill>
                <a:latin typeface="ITC Avant Garde Gothic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/>
              </a:rPr>
              <a:t>The Salvation Army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476375" y="5726113"/>
            <a:ext cx="345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33CCCC"/>
                </a:solidFill>
              </a:rPr>
              <a:t>AT WORK IN THE COMMUNITY</a:t>
            </a:r>
          </a:p>
        </p:txBody>
      </p:sp>
      <p:pic>
        <p:nvPicPr>
          <p:cNvPr id="27655" name="Picture 11" descr="Keish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5763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00338" y="1484313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I would like to do</a:t>
            </a: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611188" y="644525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15869"/>
                </a:solidFill>
                <a:latin typeface="Trebuchet MS" pitchFamily="34" charset="0"/>
              </a:rPr>
              <a:t>Sort the cards by choosing two criteria. </a:t>
            </a:r>
            <a:endParaRPr lang="en-GB" altLang="en-US" sz="2800">
              <a:solidFill>
                <a:srgbClr val="015869"/>
              </a:solidFill>
              <a:latin typeface="Trebuchet MS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66850" y="1106488"/>
            <a:ext cx="4257675" cy="42560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06813" y="1136650"/>
            <a:ext cx="4257675" cy="425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4163" y="1484313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Takes a long time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9388" y="5610225"/>
            <a:ext cx="5545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b="1" baseline="-9000">
                <a:solidFill>
                  <a:schemeClr val="bg1"/>
                </a:solidFill>
                <a:latin typeface="ITC Avant Garde Gothic"/>
              </a:rPr>
              <a:t> </a:t>
            </a:r>
            <a:r>
              <a:rPr lang="en-GB" altLang="en-US" sz="5200" b="1" baseline="-9000">
                <a:solidFill>
                  <a:schemeClr val="bg1"/>
                </a:solidFill>
                <a:latin typeface="ITC Avant Garde Gothic"/>
              </a:rPr>
              <a:t>The Salvation Army</a:t>
            </a:r>
            <a:r>
              <a:rPr lang="en-GB" altLang="en-US" sz="5400" b="1" baseline="-7000">
                <a:solidFill>
                  <a:schemeClr val="bg1"/>
                </a:solidFill>
                <a:latin typeface="ITC Avant Garde Gothic Demi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476375" y="5726113"/>
            <a:ext cx="345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33CCCC"/>
                </a:solidFill>
              </a:rPr>
              <a:t>AT WORK IN THE COMMUNITY</a:t>
            </a:r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1801813" y="1979613"/>
            <a:ext cx="572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rgbClr val="015869"/>
                </a:solidFill>
                <a:latin typeface="Trebuchet MS" pitchFamily="34" charset="0"/>
              </a:rPr>
              <a:t>Any Questions?</a:t>
            </a:r>
          </a:p>
        </p:txBody>
      </p:sp>
      <p:pic>
        <p:nvPicPr>
          <p:cNvPr id="28680" name="Picture 8" descr="Karl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49725"/>
            <a:ext cx="1116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our 10 t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Ashra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139541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67544" y="692696"/>
            <a:ext cx="6335712" cy="865187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Homelessness</a:t>
            </a: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4058" r="16927" b="11589"/>
          <a:stretch>
            <a:fillRect/>
          </a:stretch>
        </p:blipFill>
        <p:spPr bwMode="auto">
          <a:xfrm>
            <a:off x="2276475" y="1844675"/>
            <a:ext cx="45910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05013" y="17541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768975" y="17541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270250" y="35607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05013" y="26479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768975" y="4441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005013" y="44481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70250" y="44481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518025" y="4441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768975" y="35417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768975" y="26416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65488" y="2654300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005013" y="35417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265488" y="1754188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24375" y="17557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08500" y="35480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518025" y="26416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1586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14763"/>
            <a:ext cx="12747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956" y="692696"/>
            <a:ext cx="649833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Addiction</a:t>
            </a:r>
          </a:p>
        </p:txBody>
      </p:sp>
      <p:pic>
        <p:nvPicPr>
          <p:cNvPr id="512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0" b="5396"/>
          <a:stretch>
            <a:fillRect/>
          </a:stretch>
        </p:blipFill>
        <p:spPr bwMode="auto">
          <a:xfrm>
            <a:off x="2411413" y="1892300"/>
            <a:ext cx="421322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05013" y="18208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768975" y="18208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70250" y="36274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005013" y="27146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768975" y="45085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005013" y="45148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270250" y="45148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518025" y="45085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768975" y="36083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68975" y="27082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265488" y="2720975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005013" y="36083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265488" y="1820863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524375" y="18208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08500" y="36147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518025" y="27082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lour 10 t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Keish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5763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956" y="620688"/>
            <a:ext cx="70023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Employment</a:t>
            </a:r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7797" r="21837" b="32632"/>
          <a:stretch>
            <a:fillRect/>
          </a:stretch>
        </p:blipFill>
        <p:spPr bwMode="auto">
          <a:xfrm>
            <a:off x="2303463" y="1989138"/>
            <a:ext cx="45370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05013" y="18700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68975" y="18700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70250" y="36766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005013" y="27638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768975" y="45577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05013" y="45640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270250" y="45640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518025" y="45577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768975" y="36576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768975" y="27574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265488" y="2770188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005013" y="36576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265488" y="1870075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524375" y="18716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08500" y="3665538"/>
            <a:ext cx="1260475" cy="89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18025" y="27574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1586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Karl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49725"/>
            <a:ext cx="1116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5956" y="620688"/>
            <a:ext cx="70023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Family Tracing</a:t>
            </a:r>
          </a:p>
        </p:txBody>
      </p:sp>
      <p:pic>
        <p:nvPicPr>
          <p:cNvPr id="7175" name="Picture 2" descr="35145 Reunited 2003_Ann Rev.jpg - Windows Picture and Fax View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4225" r="16515" b="28053"/>
          <a:stretch>
            <a:fillRect/>
          </a:stretch>
        </p:blipFill>
        <p:spPr bwMode="auto">
          <a:xfrm>
            <a:off x="2049463" y="1925638"/>
            <a:ext cx="50450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2638" y="1901825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16600" y="1901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17875" y="3708400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052638" y="2795588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816600" y="45894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052638" y="4595813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317875" y="4595813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65650" y="45894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816600" y="36893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816600" y="27892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11525" y="28019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052638" y="3689350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311525" y="1901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72000" y="19018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56125" y="36957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65650" y="27892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lour 10 t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4" descr="Ashra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139541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67544" y="692696"/>
            <a:ext cx="7128644" cy="865187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Supporting Families</a:t>
            </a:r>
          </a:p>
        </p:txBody>
      </p:sp>
      <p:pic>
        <p:nvPicPr>
          <p:cNvPr id="8199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00" y="2204863"/>
            <a:ext cx="4201976" cy="280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43100" y="18684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07063" y="18684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08338" y="36750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943100" y="27622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707063" y="45561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943100" y="45624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208338" y="45624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57700" y="4556125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707063" y="36560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707063" y="27559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203575" y="2768600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943100" y="36560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09925" y="1868488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462463" y="18684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448175" y="3662363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457700" y="2755900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1586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14763"/>
            <a:ext cx="12747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956" y="692696"/>
            <a:ext cx="649833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Youth Groups</a:t>
            </a:r>
          </a:p>
        </p:txBody>
      </p:sp>
      <p:pic>
        <p:nvPicPr>
          <p:cNvPr id="922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27" b="3484"/>
          <a:stretch>
            <a:fillRect/>
          </a:stretch>
        </p:blipFill>
        <p:spPr bwMode="auto">
          <a:xfrm>
            <a:off x="2709863" y="2058988"/>
            <a:ext cx="37242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035175" y="1835150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799138" y="18351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300413" y="3641725"/>
            <a:ext cx="125888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035175" y="2728913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799138" y="45227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035175" y="4529138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300413" y="4529138"/>
            <a:ext cx="1258887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548188" y="45227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799138" y="36226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799138" y="27225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294063" y="27352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035175" y="3622675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294063" y="18351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554538" y="18367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538663" y="36290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48188" y="272256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lour 10 t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51847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65" y="5163416"/>
            <a:ext cx="1079500" cy="12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Keish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5763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956" y="620688"/>
            <a:ext cx="70023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Find a card that represents…</a:t>
            </a:r>
          </a:p>
          <a:p>
            <a:pPr>
              <a:defRPr/>
            </a:pPr>
            <a:r>
              <a:rPr lang="en-GB" sz="3600" dirty="0">
                <a:solidFill>
                  <a:srgbClr val="015869"/>
                </a:solidFill>
                <a:latin typeface="Arial" charset="0"/>
              </a:rPr>
              <a:t>               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Children’s Clubs</a:t>
            </a:r>
          </a:p>
        </p:txBody>
      </p:sp>
      <p:pic>
        <p:nvPicPr>
          <p:cNvPr id="1024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" b="2754"/>
          <a:stretch>
            <a:fillRect/>
          </a:stretch>
        </p:blipFill>
        <p:spPr bwMode="auto">
          <a:xfrm>
            <a:off x="2292350" y="1920875"/>
            <a:ext cx="45593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009775" y="18399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775325" y="1839913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275013" y="36464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009775" y="273367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775325" y="4527550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009775" y="45339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75013" y="453390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524375" y="4527550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775325" y="3627438"/>
            <a:ext cx="1258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775325" y="2727325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270250" y="27400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009775" y="362743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270250" y="1839913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530725" y="1841500"/>
            <a:ext cx="1258888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514850" y="3633788"/>
            <a:ext cx="1260475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24375" y="2727325"/>
            <a:ext cx="1260475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515</Words>
  <Application>Microsoft Office PowerPoint</Application>
  <PresentationFormat>On-screen Show (4:3)</PresentationFormat>
  <Paragraphs>108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Happiness</dc:title>
  <dc:creator>defaultuser</dc:creator>
  <cp:lastModifiedBy>The Salvation Army</cp:lastModifiedBy>
  <cp:revision>147</cp:revision>
  <dcterms:created xsi:type="dcterms:W3CDTF">2010-01-06T11:52:51Z</dcterms:created>
  <dcterms:modified xsi:type="dcterms:W3CDTF">2020-04-17T08:43:31Z</dcterms:modified>
</cp:coreProperties>
</file>