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5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FD7F"/>
    <a:srgbClr val="CDEA22"/>
    <a:srgbClr val="EDE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2" autoAdjust="0"/>
    <p:restoredTop sz="94660"/>
  </p:normalViewPr>
  <p:slideViewPr>
    <p:cSldViewPr>
      <p:cViewPr varScale="1">
        <p:scale>
          <a:sx n="69" d="100"/>
          <a:sy n="69" d="100"/>
        </p:scale>
        <p:origin x="11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7C1DA6-1102-4901-A528-927E462C7CE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371111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C1DA6-1102-4901-A528-927E462C7CE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14186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C1DA6-1102-4901-A528-927E462C7CE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743558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7C1DA6-1102-4901-A528-927E462C7CE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418617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C1DA6-1102-4901-A528-927E462C7CE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330705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7C1DA6-1102-4901-A528-927E462C7CE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70210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7C1DA6-1102-4901-A528-927E462C7CE8}"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281841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7C1DA6-1102-4901-A528-927E462C7CE8}"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120196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C1DA6-1102-4901-A528-927E462C7CE8}"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288448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1DA6-1102-4901-A528-927E462C7CE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84810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1DA6-1102-4901-A528-927E462C7CE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6C955-3526-4D3D-A1A4-7B812A07C22C}" type="slidenum">
              <a:rPr lang="en-GB" smtClean="0"/>
              <a:t>‹#›</a:t>
            </a:fld>
            <a:endParaRPr lang="en-GB"/>
          </a:p>
        </p:txBody>
      </p:sp>
    </p:spTree>
    <p:extLst>
      <p:ext uri="{BB962C8B-B14F-4D97-AF65-F5344CB8AC3E}">
        <p14:creationId xmlns:p14="http://schemas.microsoft.com/office/powerpoint/2010/main" val="225134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C1DA6-1102-4901-A528-927E462C7CE8}" type="datetimeFigureOut">
              <a:rPr lang="en-GB" smtClean="0"/>
              <a:t>27/04/2020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C955-3526-4D3D-A1A4-7B812A07C22C}" type="slidenum">
              <a:rPr lang="en-GB" smtClean="0"/>
              <a:t>‹#›</a:t>
            </a:fld>
            <a:endParaRPr lang="en-GB"/>
          </a:p>
        </p:txBody>
      </p:sp>
    </p:spTree>
    <p:extLst>
      <p:ext uri="{BB962C8B-B14F-4D97-AF65-F5344CB8AC3E}">
        <p14:creationId xmlns:p14="http://schemas.microsoft.com/office/powerpoint/2010/main" val="329578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rkane\Downloads\shutterstock_359991755 (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747465"/>
            <a:ext cx="9396536" cy="8801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499" y="430695"/>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7380312" y="48228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spTree>
    <p:extLst>
      <p:ext uri="{BB962C8B-B14F-4D97-AF65-F5344CB8AC3E}">
        <p14:creationId xmlns:p14="http://schemas.microsoft.com/office/powerpoint/2010/main" val="888315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4" y="-9446"/>
            <a:ext cx="9385128" cy="7038846"/>
          </a:xfrm>
        </p:spPr>
      </p:pic>
      <p:sp>
        <p:nvSpPr>
          <p:cNvPr id="5" name="Rectangle 4"/>
          <p:cNvSpPr/>
          <p:nvPr/>
        </p:nvSpPr>
        <p:spPr>
          <a:xfrm>
            <a:off x="2123728" y="1268760"/>
            <a:ext cx="5400600" cy="4752528"/>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accent2">
                    <a:lumMod val="50000"/>
                  </a:schemeClr>
                </a:solidFill>
              </a:rPr>
              <a:t>All wrongdoing </a:t>
            </a:r>
          </a:p>
          <a:p>
            <a:pPr algn="ctr"/>
            <a:r>
              <a:rPr lang="en-GB" sz="4800" b="1" dirty="0" smtClean="0">
                <a:solidFill>
                  <a:schemeClr val="accent2">
                    <a:lumMod val="50000"/>
                  </a:schemeClr>
                </a:solidFill>
              </a:rPr>
              <a:t>is sin</a:t>
            </a:r>
          </a:p>
          <a:p>
            <a:pPr algn="ctr"/>
            <a:endParaRPr lang="en-GB" sz="4800" dirty="0">
              <a:solidFill>
                <a:schemeClr val="accent2">
                  <a:lumMod val="50000"/>
                </a:schemeClr>
              </a:solidFill>
            </a:endParaRPr>
          </a:p>
          <a:p>
            <a:pPr algn="ctr"/>
            <a:r>
              <a:rPr lang="en-GB" sz="4400" dirty="0" smtClean="0">
                <a:solidFill>
                  <a:schemeClr val="accent2">
                    <a:lumMod val="50000"/>
                  </a:schemeClr>
                </a:solidFill>
              </a:rPr>
              <a:t>John 5:17 (NIV)</a:t>
            </a:r>
            <a:endParaRPr lang="en-GB" sz="4400" dirty="0">
              <a:solidFill>
                <a:schemeClr val="accent2">
                  <a:lumMod val="50000"/>
                </a:schemeClr>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5531" y="583088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668344" y="581342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spTree>
    <p:extLst>
      <p:ext uri="{BB962C8B-B14F-4D97-AF65-F5344CB8AC3E}">
        <p14:creationId xmlns:p14="http://schemas.microsoft.com/office/powerpoint/2010/main" val="609692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Isosceles Triangle 4"/>
          <p:cNvSpPr/>
          <p:nvPr/>
        </p:nvSpPr>
        <p:spPr>
          <a:xfrm>
            <a:off x="4067943" y="-1611560"/>
            <a:ext cx="1202125" cy="3528392"/>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rot="20327422">
            <a:off x="2747350" y="-1203991"/>
            <a:ext cx="1346498" cy="4225420"/>
          </a:xfrm>
          <a:prstGeom prst="triangle">
            <a:avLst>
              <a:gd name="adj" fmla="val 0"/>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050233">
            <a:off x="5258416" y="-854480"/>
            <a:ext cx="1346133" cy="4035580"/>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658134" y="1628800"/>
            <a:ext cx="3810329" cy="3600400"/>
          </a:xfrm>
          <a:prstGeom prst="ellips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3375762">
            <a:off x="6523046" y="-537057"/>
            <a:ext cx="1622703" cy="5088021"/>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5199018">
            <a:off x="7343939" y="1314553"/>
            <a:ext cx="1222663"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7066381">
            <a:off x="6783401" y="2827100"/>
            <a:ext cx="1159040"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rot="17581149">
            <a:off x="1229344" y="-263394"/>
            <a:ext cx="1560399" cy="5616591"/>
          </a:xfrm>
          <a:prstGeom prst="triangle">
            <a:avLst>
              <a:gd name="adj" fmla="val 100000"/>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p:cNvSpPr/>
          <p:nvPr/>
        </p:nvSpPr>
        <p:spPr>
          <a:xfrm rot="16388386">
            <a:off x="1174240" y="1252203"/>
            <a:ext cx="1236214"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14884197">
            <a:off x="1030451" y="2757271"/>
            <a:ext cx="1275095"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p:cNvSpPr/>
          <p:nvPr/>
        </p:nvSpPr>
        <p:spPr>
          <a:xfrm rot="13939499">
            <a:off x="2448835" y="3238723"/>
            <a:ext cx="1253343" cy="4617794"/>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Isosceles Triangle 17"/>
          <p:cNvSpPr/>
          <p:nvPr/>
        </p:nvSpPr>
        <p:spPr>
          <a:xfrm rot="11597274">
            <a:off x="3440515" y="3751052"/>
            <a:ext cx="1323358"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rot="10188734">
            <a:off x="4620916" y="4040600"/>
            <a:ext cx="1345283"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7800670">
            <a:off x="5920963" y="3399494"/>
            <a:ext cx="1095002" cy="4558826"/>
          </a:xfrm>
          <a:prstGeom prst="triangle">
            <a:avLst/>
          </a:prstGeom>
          <a:solidFill>
            <a:srgbClr val="D0F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1547663" y="749808"/>
            <a:ext cx="6407605" cy="4752528"/>
          </a:xfrm>
          <a:prstGeom prst="rect">
            <a:avLst/>
          </a:prstGeom>
          <a:solidFill>
            <a:schemeClr val="accent2">
              <a:lumMod val="75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smtClean="0">
                <a:solidFill>
                  <a:schemeClr val="bg1">
                    <a:lumMod val="95000"/>
                  </a:schemeClr>
                </a:solidFill>
              </a:rPr>
              <a:t>     Atonement </a:t>
            </a:r>
          </a:p>
          <a:p>
            <a:r>
              <a:rPr lang="en-GB" sz="3600" b="1" dirty="0" smtClean="0">
                <a:solidFill>
                  <a:schemeClr val="bg1">
                    <a:lumMod val="95000"/>
                  </a:schemeClr>
                </a:solidFill>
              </a:rPr>
              <a:t>    (at-one-</a:t>
            </a:r>
            <a:r>
              <a:rPr lang="en-GB" sz="3600" b="1" dirty="0" err="1" smtClean="0">
                <a:solidFill>
                  <a:schemeClr val="bg1">
                    <a:lumMod val="95000"/>
                  </a:schemeClr>
                </a:solidFill>
              </a:rPr>
              <a:t>ment</a:t>
            </a:r>
            <a:r>
              <a:rPr lang="en-GB" sz="3600" b="1" dirty="0" smtClean="0">
                <a:solidFill>
                  <a:schemeClr val="bg1">
                    <a:lumMod val="95000"/>
                  </a:schemeClr>
                </a:solidFill>
              </a:rPr>
              <a:t>) </a:t>
            </a:r>
          </a:p>
          <a:p>
            <a:pPr algn="ctr"/>
            <a:endParaRPr lang="en-GB" sz="3600" b="1" dirty="0">
              <a:solidFill>
                <a:schemeClr val="bg1">
                  <a:lumMod val="95000"/>
                </a:schemeClr>
              </a:solidFill>
            </a:endParaRPr>
          </a:p>
          <a:p>
            <a:pPr algn="ctr"/>
            <a:r>
              <a:rPr lang="en-GB" sz="3600" b="1" dirty="0" smtClean="0">
                <a:solidFill>
                  <a:schemeClr val="bg1">
                    <a:lumMod val="95000"/>
                  </a:schemeClr>
                </a:solidFill>
              </a:rPr>
              <a:t>is the reconciliation of men and women to God through the death of Jesus.</a:t>
            </a:r>
          </a:p>
        </p:txBody>
      </p:sp>
      <p:sp>
        <p:nvSpPr>
          <p:cNvPr id="22" name="TextBox 4"/>
          <p:cNvSpPr txBox="1">
            <a:spLocks noChangeArrowheads="1"/>
          </p:cNvSpPr>
          <p:nvPr/>
        </p:nvSpPr>
        <p:spPr bwMode="auto">
          <a:xfrm>
            <a:off x="7405361" y="580907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pic>
        <p:nvPicPr>
          <p:cNvPr id="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835" y="5757485"/>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rkane\AppData\Local\Microsoft\Windows\Temporary Internet Files\Content.IE5\BECMSVTC\hands-344759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7747" y="728673"/>
            <a:ext cx="1459860" cy="1874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75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04" y="-9446"/>
            <a:ext cx="9385128" cy="7038846"/>
          </a:xfrm>
        </p:spPr>
      </p:pic>
      <p:sp>
        <p:nvSpPr>
          <p:cNvPr id="5" name="Rectangle 4"/>
          <p:cNvSpPr/>
          <p:nvPr/>
        </p:nvSpPr>
        <p:spPr>
          <a:xfrm>
            <a:off x="1619672" y="188640"/>
            <a:ext cx="6696744" cy="5832648"/>
          </a:xfrm>
          <a:prstGeom prst="rect">
            <a:avLst/>
          </a:prstGeom>
          <a:solidFill>
            <a:schemeClr val="accent2">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accent2">
                    <a:lumMod val="50000"/>
                  </a:schemeClr>
                </a:solidFill>
              </a:rPr>
              <a:t>This man was handed over to you by God’s deliberate plan and foreknowledge; and you, with the help of wicked men, put him to death by nailing him to the cross. But God raised him from the dead, freeing him from the agony of death, because it was impossible for death to keep its hold on him.</a:t>
            </a:r>
          </a:p>
          <a:p>
            <a:pPr algn="ctr"/>
            <a:endParaRPr lang="en-GB" sz="3200" b="1" dirty="0">
              <a:solidFill>
                <a:schemeClr val="accent2">
                  <a:lumMod val="50000"/>
                </a:schemeClr>
              </a:solidFill>
            </a:endParaRPr>
          </a:p>
          <a:p>
            <a:pPr algn="ctr"/>
            <a:r>
              <a:rPr lang="en-GB" sz="3200" dirty="0" smtClean="0">
                <a:solidFill>
                  <a:schemeClr val="accent2">
                    <a:lumMod val="50000"/>
                  </a:schemeClr>
                </a:solidFill>
              </a:rPr>
              <a:t>Acts 2: 23-24 (NIV)</a:t>
            </a:r>
            <a:endParaRPr lang="en-GB" sz="3200" dirty="0">
              <a:solidFill>
                <a:schemeClr val="accent2">
                  <a:lumMod val="50000"/>
                </a:schemeClr>
              </a:solidFill>
            </a:endParaRPr>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5531" y="5885050"/>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640635" y="5934075"/>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spTree>
    <p:extLst>
      <p:ext uri="{BB962C8B-B14F-4D97-AF65-F5344CB8AC3E}">
        <p14:creationId xmlns:p14="http://schemas.microsoft.com/office/powerpoint/2010/main" val="281686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380" y="203162"/>
            <a:ext cx="4176464" cy="2784310"/>
          </a:xfrm>
          <a:prstGeom prst="rect">
            <a:avLst/>
          </a:prstGeom>
        </p:spPr>
      </p:pic>
      <p:pic>
        <p:nvPicPr>
          <p:cNvPr id="19" name="Content Placeholder 1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7317" y="3081422"/>
            <a:ext cx="5709365" cy="3805883"/>
          </a:xfrm>
        </p:spPr>
      </p:pic>
      <p:pic>
        <p:nvPicPr>
          <p:cNvPr id="18"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573" y="116632"/>
            <a:ext cx="4320480" cy="2870840"/>
          </a:xfrm>
          <a:prstGeom prst="rect">
            <a:avLst/>
          </a:prstGeom>
        </p:spPr>
      </p:pic>
    </p:spTree>
    <p:extLst>
      <p:ext uri="{BB962C8B-B14F-4D97-AF65-F5344CB8AC3E}">
        <p14:creationId xmlns:p14="http://schemas.microsoft.com/office/powerpoint/2010/main" val="59352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395536" y="1124744"/>
            <a:ext cx="4223715" cy="352839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2">
                    <a:lumMod val="50000"/>
                  </a:schemeClr>
                </a:solidFill>
              </a:rPr>
              <a:t>W</a:t>
            </a:r>
          </a:p>
          <a:p>
            <a:pPr algn="ctr"/>
            <a:endParaRPr lang="en-GB" sz="2800" b="1" dirty="0">
              <a:solidFill>
                <a:schemeClr val="accent2">
                  <a:lumMod val="50000"/>
                </a:schemeClr>
              </a:solidFill>
            </a:endParaRPr>
          </a:p>
          <a:p>
            <a:pPr algn="ctr"/>
            <a:endParaRPr lang="en-GB" sz="2800" b="1" dirty="0" smtClean="0">
              <a:solidFill>
                <a:schemeClr val="accent2">
                  <a:lumMod val="50000"/>
                </a:schemeClr>
              </a:solidFill>
            </a:endParaRPr>
          </a:p>
          <a:p>
            <a:pPr algn="ctr"/>
            <a:r>
              <a:rPr lang="en-GB" sz="2800" b="1" dirty="0" smtClean="0">
                <a:solidFill>
                  <a:schemeClr val="accent2">
                    <a:lumMod val="50000"/>
                  </a:schemeClr>
                </a:solidFill>
              </a:rPr>
              <a:t>What’s holding you back from being free?</a:t>
            </a:r>
          </a:p>
          <a:p>
            <a:pPr algn="ctr"/>
            <a:endParaRPr lang="en-GB" sz="2800" b="1" dirty="0">
              <a:solidFill>
                <a:schemeClr val="accent2">
                  <a:lumMod val="50000"/>
                </a:schemeClr>
              </a:solidFill>
            </a:endParaRPr>
          </a:p>
          <a:p>
            <a:pPr algn="ctr"/>
            <a:r>
              <a:rPr lang="en-GB" sz="2800" b="1" dirty="0" smtClean="0">
                <a:solidFill>
                  <a:schemeClr val="accent2">
                    <a:lumMod val="50000"/>
                  </a:schemeClr>
                </a:solidFill>
              </a:rPr>
              <a:t>How can you be someone who helps people break free of the things holding them back?</a:t>
            </a:r>
          </a:p>
          <a:p>
            <a:pPr algn="ctr"/>
            <a:endParaRPr lang="en-GB" sz="4400" dirty="0">
              <a:solidFill>
                <a:schemeClr val="accent2">
                  <a:lumMod val="50000"/>
                </a:schemeClr>
              </a:solidFill>
            </a:endParaRPr>
          </a:p>
          <a:p>
            <a:pPr algn="ctr"/>
            <a:r>
              <a:rPr lang="en-GB" sz="4400" dirty="0" smtClean="0">
                <a:solidFill>
                  <a:schemeClr val="accent2">
                    <a:lumMod val="50000"/>
                  </a:schemeClr>
                </a:solidFill>
              </a:rPr>
              <a:t> </a:t>
            </a:r>
            <a:endParaRPr lang="en-GB" sz="4400" dirty="0">
              <a:solidFill>
                <a:schemeClr val="accent2">
                  <a:lumMod val="50000"/>
                </a:schemeClr>
              </a:solidFill>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5531" y="5830888"/>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7668344" y="5813423"/>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solidFill>
                  <a:schemeClr val="bg1"/>
                </a:solidFill>
                <a:latin typeface="Trebuchet MS" pitchFamily="34" charset="0"/>
              </a:rPr>
              <a:t>Schools and</a:t>
            </a:r>
          </a:p>
          <a:p>
            <a:pPr>
              <a:spcBef>
                <a:spcPct val="0"/>
              </a:spcBef>
              <a:buFontTx/>
              <a:buNone/>
            </a:pPr>
            <a:r>
              <a:rPr lang="en-GB" altLang="en-US" sz="1800" dirty="0">
                <a:solidFill>
                  <a:schemeClr val="bg1"/>
                </a:solidFill>
                <a:latin typeface="Trebuchet MS" pitchFamily="34" charset="0"/>
              </a:rPr>
              <a:t>Colleges</a:t>
            </a:r>
          </a:p>
          <a:p>
            <a:pPr>
              <a:spcBef>
                <a:spcPct val="0"/>
              </a:spcBef>
              <a:buFontTx/>
              <a:buNone/>
            </a:pPr>
            <a:r>
              <a:rPr lang="en-GB" altLang="en-US" sz="1800" dirty="0">
                <a:solidFill>
                  <a:schemeClr val="bg1"/>
                </a:solidFill>
                <a:latin typeface="Trebuchet MS" pitchFamily="34" charset="0"/>
              </a:rPr>
              <a:t>Unit</a:t>
            </a:r>
          </a:p>
        </p:txBody>
      </p:sp>
      <p:pic>
        <p:nvPicPr>
          <p:cNvPr id="8" name="Picture 2" descr="C:\Users\rkane\Downloads\shutterstock_359991755 (1).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058" y="1124744"/>
            <a:ext cx="376696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5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C:\Users\rkane\Downloads\shutterstock_359991755 (1).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747465"/>
            <a:ext cx="9396536" cy="8801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7499" y="430695"/>
            <a:ext cx="9128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7380312" y="482289"/>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800" dirty="0">
                <a:latin typeface="Trebuchet MS" pitchFamily="34" charset="0"/>
              </a:rPr>
              <a:t>Schools and</a:t>
            </a:r>
          </a:p>
          <a:p>
            <a:pPr>
              <a:spcBef>
                <a:spcPct val="0"/>
              </a:spcBef>
              <a:buFontTx/>
              <a:buNone/>
            </a:pPr>
            <a:r>
              <a:rPr lang="en-GB" altLang="en-US" sz="1800" dirty="0">
                <a:latin typeface="Trebuchet MS" pitchFamily="34" charset="0"/>
              </a:rPr>
              <a:t>Colleges</a:t>
            </a:r>
          </a:p>
          <a:p>
            <a:pPr>
              <a:spcBef>
                <a:spcPct val="0"/>
              </a:spcBef>
              <a:buFontTx/>
              <a:buNone/>
            </a:pPr>
            <a:r>
              <a:rPr lang="en-GB" altLang="en-US" sz="1800" dirty="0">
                <a:latin typeface="Trebuchet MS" pitchFamily="34" charset="0"/>
              </a:rPr>
              <a:t>Unit</a:t>
            </a:r>
          </a:p>
        </p:txBody>
      </p:sp>
    </p:spTree>
    <p:extLst>
      <p:ext uri="{BB962C8B-B14F-4D97-AF65-F5344CB8AC3E}">
        <p14:creationId xmlns:p14="http://schemas.microsoft.com/office/powerpoint/2010/main" val="2886346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152</Words>
  <Application>Microsoft Office PowerPoint</Application>
  <PresentationFormat>On-screen Show (4:3)</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Salvation Army</dc:creator>
  <cp:lastModifiedBy>Rebecca A.</cp:lastModifiedBy>
  <cp:revision>11</cp:revision>
  <dcterms:created xsi:type="dcterms:W3CDTF">2016-02-23T10:01:11Z</dcterms:created>
  <dcterms:modified xsi:type="dcterms:W3CDTF">2020-04-27T13:13:06Z</dcterms:modified>
</cp:coreProperties>
</file>