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72" r:id="rId4"/>
    <p:sldId id="267" r:id="rId5"/>
    <p:sldId id="262" r:id="rId6"/>
    <p:sldId id="260" r:id="rId7"/>
    <p:sldId id="261" r:id="rId8"/>
    <p:sldId id="273" r:id="rId9"/>
    <p:sldId id="275" r:id="rId10"/>
    <p:sldId id="279" r:id="rId11"/>
    <p:sldId id="276" r:id="rId12"/>
    <p:sldId id="277" r:id="rId13"/>
    <p:sldId id="278" r:id="rId14"/>
    <p:sldId id="274" r:id="rId1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C32D"/>
    <a:srgbClr val="93A645"/>
    <a:srgbClr val="A75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621" autoAdjust="0"/>
  </p:normalViewPr>
  <p:slideViewPr>
    <p:cSldViewPr>
      <p:cViewPr varScale="1">
        <p:scale>
          <a:sx n="66" d="100"/>
          <a:sy n="66" d="100"/>
        </p:scale>
        <p:origin x="1062" y="6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F8068FE-9C02-4CC3-A5D5-E9D9AA875830}" type="datetimeFigureOut">
              <a:rPr lang="en-GB" smtClean="0"/>
              <a:t>30/10/2020</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856FB88-23A4-4960-8EA4-48CB39F539E3}" type="slidenum">
              <a:rPr lang="en-GB" smtClean="0"/>
              <a:t>‹#›</a:t>
            </a:fld>
            <a:endParaRPr lang="en-GB"/>
          </a:p>
        </p:txBody>
      </p:sp>
    </p:spTree>
    <p:extLst>
      <p:ext uri="{BB962C8B-B14F-4D97-AF65-F5344CB8AC3E}">
        <p14:creationId xmlns:p14="http://schemas.microsoft.com/office/powerpoint/2010/main" val="2632747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a:t>
            </a:fld>
            <a:endParaRPr lang="en-GB"/>
          </a:p>
        </p:txBody>
      </p:sp>
    </p:spTree>
    <p:extLst>
      <p:ext uri="{BB962C8B-B14F-4D97-AF65-F5344CB8AC3E}">
        <p14:creationId xmlns:p14="http://schemas.microsoft.com/office/powerpoint/2010/main" val="391355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10</a:t>
            </a:fld>
            <a:endParaRPr lang="en-GB"/>
          </a:p>
        </p:txBody>
      </p:sp>
    </p:spTree>
    <p:extLst>
      <p:ext uri="{BB962C8B-B14F-4D97-AF65-F5344CB8AC3E}">
        <p14:creationId xmlns:p14="http://schemas.microsoft.com/office/powerpoint/2010/main" val="268078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11</a:t>
            </a:fld>
            <a:endParaRPr lang="en-GB"/>
          </a:p>
        </p:txBody>
      </p:sp>
    </p:spTree>
    <p:extLst>
      <p:ext uri="{BB962C8B-B14F-4D97-AF65-F5344CB8AC3E}">
        <p14:creationId xmlns:p14="http://schemas.microsoft.com/office/powerpoint/2010/main" val="1803742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few ways you can help</a:t>
            </a:r>
          </a:p>
          <a:p>
            <a:r>
              <a:rPr lang="en-GB" dirty="0"/>
              <a:t>There are many to include in prayers, you could…</a:t>
            </a:r>
          </a:p>
          <a:p>
            <a:pPr marL="171450" indent="-171450">
              <a:buFontTx/>
              <a:buChar char="-"/>
            </a:pPr>
            <a:r>
              <a:rPr lang="en-GB" dirty="0"/>
              <a:t>Pray for TSA in Zimbabwe (and other territories we work in on food security projects)</a:t>
            </a:r>
          </a:p>
          <a:p>
            <a:pPr marL="171450" indent="-171450">
              <a:buFontTx/>
              <a:buChar char="-"/>
            </a:pPr>
            <a:r>
              <a:rPr lang="en-GB" dirty="0"/>
              <a:t>Pray for the individual farmers</a:t>
            </a:r>
          </a:p>
          <a:p>
            <a:pPr marL="171450" indent="-171450">
              <a:buFontTx/>
              <a:buChar char="-"/>
            </a:pPr>
            <a:r>
              <a:rPr lang="en-GB" dirty="0"/>
              <a:t>Pray for the families</a:t>
            </a:r>
          </a:p>
          <a:p>
            <a:pPr marL="171450" indent="-171450">
              <a:buFontTx/>
              <a:buChar char="-"/>
            </a:pPr>
            <a:r>
              <a:rPr lang="en-GB" dirty="0"/>
              <a:t>Pray for the corps officers</a:t>
            </a:r>
          </a:p>
          <a:p>
            <a:pPr marL="171450" indent="-171450">
              <a:buFontTx/>
              <a:buChar char="-"/>
            </a:pPr>
            <a:r>
              <a:rPr lang="en-GB" dirty="0"/>
              <a:t>Engage with our online resources</a:t>
            </a:r>
          </a:p>
          <a:p>
            <a:pPr marL="171450" indent="-171450">
              <a:buFontTx/>
              <a:buChar char="-"/>
            </a:pPr>
            <a:r>
              <a:rPr lang="en-GB" dirty="0"/>
              <a:t>You can fundraise together - Social distance pizza night, online fashion show or bake off, plant up your own harvest and sell the produce – sweet peas, sunflowers, tomatoes, potatoes</a:t>
            </a:r>
          </a:p>
          <a:p>
            <a:pPr marL="171450" indent="-171450">
              <a:buFontTx/>
              <a:buChar char="-"/>
            </a:pPr>
            <a:r>
              <a:rPr lang="en-GB" dirty="0"/>
              <a:t>Make a donation online by visiting our website www.salvationarmy.org.uk/feedinghope/</a:t>
            </a:r>
          </a:p>
          <a:p>
            <a:pPr algn="r"/>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12</a:t>
            </a:fld>
            <a:endParaRPr lang="en-GB"/>
          </a:p>
        </p:txBody>
      </p:sp>
    </p:spTree>
    <p:extLst>
      <p:ext uri="{BB962C8B-B14F-4D97-AF65-F5344CB8AC3E}">
        <p14:creationId xmlns:p14="http://schemas.microsoft.com/office/powerpoint/2010/main" val="2475865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You can find both SAID UK and Family Ministries on social media! We’d love to find out what you are doing for Feeding Hope whether that be fundraising or through the resources you can find on our website www.salvationarmy.org.uk/feedinghope/</a:t>
            </a:r>
          </a:p>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13</a:t>
            </a:fld>
            <a:endParaRPr lang="en-GB"/>
          </a:p>
        </p:txBody>
      </p:sp>
    </p:spTree>
    <p:extLst>
      <p:ext uri="{BB962C8B-B14F-4D97-AF65-F5344CB8AC3E}">
        <p14:creationId xmlns:p14="http://schemas.microsoft.com/office/powerpoint/2010/main" val="249269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14</a:t>
            </a:fld>
            <a:endParaRPr lang="en-GB"/>
          </a:p>
        </p:txBody>
      </p:sp>
    </p:spTree>
    <p:extLst>
      <p:ext uri="{BB962C8B-B14F-4D97-AF65-F5344CB8AC3E}">
        <p14:creationId xmlns:p14="http://schemas.microsoft.com/office/powerpoint/2010/main" val="112710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2</a:t>
            </a:fld>
            <a:endParaRPr lang="en-GB"/>
          </a:p>
        </p:txBody>
      </p:sp>
    </p:spTree>
    <p:extLst>
      <p:ext uri="{BB962C8B-B14F-4D97-AF65-F5344CB8AC3E}">
        <p14:creationId xmlns:p14="http://schemas.microsoft.com/office/powerpoint/2010/main" val="2298033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3</a:t>
            </a:fld>
            <a:endParaRPr lang="en-GB"/>
          </a:p>
        </p:txBody>
      </p:sp>
    </p:spTree>
    <p:extLst>
      <p:ext uri="{BB962C8B-B14F-4D97-AF65-F5344CB8AC3E}">
        <p14:creationId xmlns:p14="http://schemas.microsoft.com/office/powerpoint/2010/main" val="3637603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4</a:t>
            </a:fld>
            <a:endParaRPr lang="en-GB"/>
          </a:p>
        </p:txBody>
      </p:sp>
    </p:spTree>
    <p:extLst>
      <p:ext uri="{BB962C8B-B14F-4D97-AF65-F5344CB8AC3E}">
        <p14:creationId xmlns:p14="http://schemas.microsoft.com/office/powerpoint/2010/main" val="270459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5</a:t>
            </a:fld>
            <a:endParaRPr lang="en-GB"/>
          </a:p>
        </p:txBody>
      </p:sp>
    </p:spTree>
    <p:extLst>
      <p:ext uri="{BB962C8B-B14F-4D97-AF65-F5344CB8AC3E}">
        <p14:creationId xmlns:p14="http://schemas.microsoft.com/office/powerpoint/2010/main" val="455541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6</a:t>
            </a:fld>
            <a:endParaRPr lang="en-GB"/>
          </a:p>
        </p:txBody>
      </p:sp>
    </p:spTree>
    <p:extLst>
      <p:ext uri="{BB962C8B-B14F-4D97-AF65-F5344CB8AC3E}">
        <p14:creationId xmlns:p14="http://schemas.microsoft.com/office/powerpoint/2010/main" val="437768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7</a:t>
            </a:fld>
            <a:endParaRPr lang="en-GB"/>
          </a:p>
        </p:txBody>
      </p:sp>
    </p:spTree>
    <p:extLst>
      <p:ext uri="{BB962C8B-B14F-4D97-AF65-F5344CB8AC3E}">
        <p14:creationId xmlns:p14="http://schemas.microsoft.com/office/powerpoint/2010/main" val="1562187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1"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0856FB88-23A4-4960-8EA4-48CB39F539E3}" type="slidenum">
              <a:rPr lang="en-GB" smtClean="0"/>
              <a:t>8</a:t>
            </a:fld>
            <a:endParaRPr lang="en-GB"/>
          </a:p>
        </p:txBody>
      </p:sp>
    </p:spTree>
    <p:extLst>
      <p:ext uri="{BB962C8B-B14F-4D97-AF65-F5344CB8AC3E}">
        <p14:creationId xmlns:p14="http://schemas.microsoft.com/office/powerpoint/2010/main" val="3247309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856FB88-23A4-4960-8EA4-48CB39F539E3}" type="slidenum">
              <a:rPr lang="en-GB" smtClean="0"/>
              <a:t>9</a:t>
            </a:fld>
            <a:endParaRPr lang="en-GB"/>
          </a:p>
        </p:txBody>
      </p:sp>
    </p:spTree>
    <p:extLst>
      <p:ext uri="{BB962C8B-B14F-4D97-AF65-F5344CB8AC3E}">
        <p14:creationId xmlns:p14="http://schemas.microsoft.com/office/powerpoint/2010/main" val="207876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876" y="2125980"/>
            <a:ext cx="10368598"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sz="half" idx="2"/>
          </p:nvPr>
        </p:nvSpPr>
        <p:spPr>
          <a:xfrm>
            <a:off x="609917" y="1577340"/>
            <a:ext cx="5306282"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000" b="1" i="0">
                <a:solidFill>
                  <a:srgbClr val="8DA23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21640"/>
            <a:ext cx="11309350" cy="482600"/>
          </a:xfrm>
          <a:prstGeom prst="rect">
            <a:avLst/>
          </a:prstGeom>
        </p:spPr>
        <p:txBody>
          <a:bodyPr wrap="square" lIns="0" tIns="0" rIns="0" bIns="0">
            <a:spAutoFit/>
          </a:bodyPr>
          <a:lstStyle>
            <a:lvl1pPr>
              <a:defRPr sz="3000" b="1" i="0">
                <a:solidFill>
                  <a:srgbClr val="8DA23C"/>
                </a:solidFill>
                <a:latin typeface="Arial"/>
                <a:cs typeface="Arial"/>
              </a:defRPr>
            </a:lvl1pPr>
          </a:lstStyle>
          <a:p>
            <a:endParaRPr/>
          </a:p>
        </p:txBody>
      </p:sp>
      <p:sp>
        <p:nvSpPr>
          <p:cNvPr id="3" name="Holder 3"/>
          <p:cNvSpPr>
            <a:spLocks noGrp="1"/>
          </p:cNvSpPr>
          <p:nvPr>
            <p:ph type="body" idx="1"/>
          </p:nvPr>
        </p:nvSpPr>
        <p:spPr>
          <a:xfrm>
            <a:off x="444500" y="1215606"/>
            <a:ext cx="11309350" cy="343916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10/30/2020</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2192113" cy="6858000"/>
            <a:chOff x="0" y="0"/>
            <a:chExt cx="12192113" cy="6858000"/>
          </a:xfrm>
        </p:grpSpPr>
        <p:sp>
          <p:nvSpPr>
            <p:cNvPr id="3" name="object 3"/>
            <p:cNvSpPr/>
            <p:nvPr/>
          </p:nvSpPr>
          <p:spPr>
            <a:xfrm>
              <a:off x="0" y="0"/>
              <a:ext cx="12192113" cy="68580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52349" y="152349"/>
              <a:ext cx="11887835" cy="6553834"/>
            </a:xfrm>
            <a:custGeom>
              <a:avLst/>
              <a:gdLst/>
              <a:ahLst/>
              <a:cxnLst/>
              <a:rect l="l" t="t" r="r" b="b"/>
              <a:pathLst>
                <a:path w="11887835" h="6553834">
                  <a:moveTo>
                    <a:pt x="0" y="6553301"/>
                  </a:moveTo>
                  <a:lnTo>
                    <a:pt x="11887415" y="6553301"/>
                  </a:lnTo>
                  <a:lnTo>
                    <a:pt x="11887415" y="0"/>
                  </a:lnTo>
                  <a:lnTo>
                    <a:pt x="0" y="0"/>
                  </a:lnTo>
                  <a:lnTo>
                    <a:pt x="0" y="6553301"/>
                  </a:lnTo>
                  <a:close/>
                </a:path>
              </a:pathLst>
            </a:custGeom>
            <a:ln w="457199">
              <a:solidFill>
                <a:srgbClr val="8DA23C"/>
              </a:solidFill>
            </a:ln>
          </p:spPr>
          <p:txBody>
            <a:bodyPr wrap="square" lIns="0" tIns="0" rIns="0" bIns="0" rtlCol="0"/>
            <a:lstStyle/>
            <a:p>
              <a:endParaRPr/>
            </a:p>
          </p:txBody>
        </p:sp>
      </p:grpSp>
      <p:sp>
        <p:nvSpPr>
          <p:cNvPr id="6" name="object 6"/>
          <p:cNvSpPr txBox="1"/>
          <p:nvPr/>
        </p:nvSpPr>
        <p:spPr>
          <a:xfrm>
            <a:off x="842462" y="5219461"/>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a:latin typeface="Trebuchet MS"/>
              <a:cs typeface="Trebuchet MS"/>
            </a:endParaRPr>
          </a:p>
        </p:txBody>
      </p:sp>
      <p:sp>
        <p:nvSpPr>
          <p:cNvPr id="25" name="object 25"/>
          <p:cNvSpPr/>
          <p:nvPr/>
        </p:nvSpPr>
        <p:spPr>
          <a:xfrm>
            <a:off x="2392577" y="2926089"/>
            <a:ext cx="1791335" cy="1791335"/>
          </a:xfrm>
          <a:custGeom>
            <a:avLst/>
            <a:gdLst/>
            <a:ahLst/>
            <a:cxnLst/>
            <a:rect l="l" t="t" r="r" b="b"/>
            <a:pathLst>
              <a:path w="1791335" h="1791335">
                <a:moveTo>
                  <a:pt x="895451" y="0"/>
                </a:moveTo>
                <a:lnTo>
                  <a:pt x="847895" y="1241"/>
                </a:lnTo>
                <a:lnTo>
                  <a:pt x="800986" y="4923"/>
                </a:lnTo>
                <a:lnTo>
                  <a:pt x="754784" y="10985"/>
                </a:lnTo>
                <a:lnTo>
                  <a:pt x="709354" y="19364"/>
                </a:lnTo>
                <a:lnTo>
                  <a:pt x="664755" y="29998"/>
                </a:lnTo>
                <a:lnTo>
                  <a:pt x="621050" y="42826"/>
                </a:lnTo>
                <a:lnTo>
                  <a:pt x="578301" y="57786"/>
                </a:lnTo>
                <a:lnTo>
                  <a:pt x="536570" y="74815"/>
                </a:lnTo>
                <a:lnTo>
                  <a:pt x="495918" y="93853"/>
                </a:lnTo>
                <a:lnTo>
                  <a:pt x="456408" y="114837"/>
                </a:lnTo>
                <a:lnTo>
                  <a:pt x="418101" y="137705"/>
                </a:lnTo>
                <a:lnTo>
                  <a:pt x="381060" y="162395"/>
                </a:lnTo>
                <a:lnTo>
                  <a:pt x="345346" y="188845"/>
                </a:lnTo>
                <a:lnTo>
                  <a:pt x="311021" y="216994"/>
                </a:lnTo>
                <a:lnTo>
                  <a:pt x="278147" y="246780"/>
                </a:lnTo>
                <a:lnTo>
                  <a:pt x="246786" y="278140"/>
                </a:lnTo>
                <a:lnTo>
                  <a:pt x="217000" y="311014"/>
                </a:lnTo>
                <a:lnTo>
                  <a:pt x="188850" y="345338"/>
                </a:lnTo>
                <a:lnTo>
                  <a:pt x="162399" y="381052"/>
                </a:lnTo>
                <a:lnTo>
                  <a:pt x="137708" y="418092"/>
                </a:lnTo>
                <a:lnTo>
                  <a:pt x="114840" y="456398"/>
                </a:lnTo>
                <a:lnTo>
                  <a:pt x="93856" y="495908"/>
                </a:lnTo>
                <a:lnTo>
                  <a:pt x="74818" y="536559"/>
                </a:lnTo>
                <a:lnTo>
                  <a:pt x="57788" y="578290"/>
                </a:lnTo>
                <a:lnTo>
                  <a:pt x="42827" y="621038"/>
                </a:lnTo>
                <a:lnTo>
                  <a:pt x="29999" y="664743"/>
                </a:lnTo>
                <a:lnTo>
                  <a:pt x="19364" y="709341"/>
                </a:lnTo>
                <a:lnTo>
                  <a:pt x="10985" y="754772"/>
                </a:lnTo>
                <a:lnTo>
                  <a:pt x="4923" y="800973"/>
                </a:lnTo>
                <a:lnTo>
                  <a:pt x="1241" y="847883"/>
                </a:lnTo>
                <a:lnTo>
                  <a:pt x="0" y="895438"/>
                </a:lnTo>
                <a:lnTo>
                  <a:pt x="1241" y="942995"/>
                </a:lnTo>
                <a:lnTo>
                  <a:pt x="4923" y="989906"/>
                </a:lnTo>
                <a:lnTo>
                  <a:pt x="10985" y="1036108"/>
                </a:lnTo>
                <a:lnTo>
                  <a:pt x="19364" y="1081540"/>
                </a:lnTo>
                <a:lnTo>
                  <a:pt x="29999" y="1126139"/>
                </a:lnTo>
                <a:lnTo>
                  <a:pt x="42827" y="1169845"/>
                </a:lnTo>
                <a:lnTo>
                  <a:pt x="57788" y="1212594"/>
                </a:lnTo>
                <a:lnTo>
                  <a:pt x="74818" y="1254325"/>
                </a:lnTo>
                <a:lnTo>
                  <a:pt x="93856" y="1294977"/>
                </a:lnTo>
                <a:lnTo>
                  <a:pt x="114840" y="1334487"/>
                </a:lnTo>
                <a:lnTo>
                  <a:pt x="137708" y="1372794"/>
                </a:lnTo>
                <a:lnTo>
                  <a:pt x="162399" y="1409835"/>
                </a:lnTo>
                <a:lnTo>
                  <a:pt x="188850" y="1445549"/>
                </a:lnTo>
                <a:lnTo>
                  <a:pt x="217000" y="1479874"/>
                </a:lnTo>
                <a:lnTo>
                  <a:pt x="246786" y="1512747"/>
                </a:lnTo>
                <a:lnTo>
                  <a:pt x="278147" y="1544108"/>
                </a:lnTo>
                <a:lnTo>
                  <a:pt x="311021" y="1573894"/>
                </a:lnTo>
                <a:lnTo>
                  <a:pt x="345346" y="1602043"/>
                </a:lnTo>
                <a:lnTo>
                  <a:pt x="381060" y="1628494"/>
                </a:lnTo>
                <a:lnTo>
                  <a:pt x="418101" y="1653184"/>
                </a:lnTo>
                <a:lnTo>
                  <a:pt x="456408" y="1676052"/>
                </a:lnTo>
                <a:lnTo>
                  <a:pt x="495918" y="1697036"/>
                </a:lnTo>
                <a:lnTo>
                  <a:pt x="536570" y="1716074"/>
                </a:lnTo>
                <a:lnTo>
                  <a:pt x="578301" y="1733103"/>
                </a:lnTo>
                <a:lnTo>
                  <a:pt x="621050" y="1748063"/>
                </a:lnTo>
                <a:lnTo>
                  <a:pt x="664755" y="1760891"/>
                </a:lnTo>
                <a:lnTo>
                  <a:pt x="709354" y="1771526"/>
                </a:lnTo>
                <a:lnTo>
                  <a:pt x="754784" y="1779905"/>
                </a:lnTo>
                <a:lnTo>
                  <a:pt x="800986" y="1785966"/>
                </a:lnTo>
                <a:lnTo>
                  <a:pt x="847895" y="1789649"/>
                </a:lnTo>
                <a:lnTo>
                  <a:pt x="895451" y="1790890"/>
                </a:lnTo>
                <a:lnTo>
                  <a:pt x="943007" y="1789649"/>
                </a:lnTo>
                <a:lnTo>
                  <a:pt x="989917" y="1785966"/>
                </a:lnTo>
                <a:lnTo>
                  <a:pt x="1036118" y="1779905"/>
                </a:lnTo>
                <a:lnTo>
                  <a:pt x="1081549" y="1771526"/>
                </a:lnTo>
                <a:lnTo>
                  <a:pt x="1126148" y="1760891"/>
                </a:lnTo>
                <a:lnTo>
                  <a:pt x="1169852" y="1748063"/>
                </a:lnTo>
                <a:lnTo>
                  <a:pt x="1212601" y="1733103"/>
                </a:lnTo>
                <a:lnTo>
                  <a:pt x="1254333" y="1716074"/>
                </a:lnTo>
                <a:lnTo>
                  <a:pt x="1294984" y="1697036"/>
                </a:lnTo>
                <a:lnTo>
                  <a:pt x="1334494" y="1676052"/>
                </a:lnTo>
                <a:lnTo>
                  <a:pt x="1372801" y="1653184"/>
                </a:lnTo>
                <a:lnTo>
                  <a:pt x="1409842" y="1628494"/>
                </a:lnTo>
                <a:lnTo>
                  <a:pt x="1445556" y="1602043"/>
                </a:lnTo>
                <a:lnTo>
                  <a:pt x="1479881" y="1573894"/>
                </a:lnTo>
                <a:lnTo>
                  <a:pt x="1512755" y="1544108"/>
                </a:lnTo>
                <a:lnTo>
                  <a:pt x="1544116" y="1512747"/>
                </a:lnTo>
                <a:lnTo>
                  <a:pt x="1573903" y="1479874"/>
                </a:lnTo>
                <a:lnTo>
                  <a:pt x="1602052" y="1445549"/>
                </a:lnTo>
                <a:lnTo>
                  <a:pt x="1628503" y="1409835"/>
                </a:lnTo>
                <a:lnTo>
                  <a:pt x="1653194" y="1372794"/>
                </a:lnTo>
                <a:lnTo>
                  <a:pt x="1676062" y="1334487"/>
                </a:lnTo>
                <a:lnTo>
                  <a:pt x="1697047" y="1294977"/>
                </a:lnTo>
                <a:lnTo>
                  <a:pt x="1716085" y="1254325"/>
                </a:lnTo>
                <a:lnTo>
                  <a:pt x="1733115" y="1212594"/>
                </a:lnTo>
                <a:lnTo>
                  <a:pt x="1748075" y="1169845"/>
                </a:lnTo>
                <a:lnTo>
                  <a:pt x="1760903" y="1126139"/>
                </a:lnTo>
                <a:lnTo>
                  <a:pt x="1771538" y="1081540"/>
                </a:lnTo>
                <a:lnTo>
                  <a:pt x="1779917" y="1036108"/>
                </a:lnTo>
                <a:lnTo>
                  <a:pt x="1785979" y="989906"/>
                </a:lnTo>
                <a:lnTo>
                  <a:pt x="1789661" y="942995"/>
                </a:lnTo>
                <a:lnTo>
                  <a:pt x="1790903" y="895438"/>
                </a:lnTo>
                <a:lnTo>
                  <a:pt x="1789661" y="847883"/>
                </a:lnTo>
                <a:lnTo>
                  <a:pt x="1785979" y="800973"/>
                </a:lnTo>
                <a:lnTo>
                  <a:pt x="1779917" y="754772"/>
                </a:lnTo>
                <a:lnTo>
                  <a:pt x="1771538" y="709341"/>
                </a:lnTo>
                <a:lnTo>
                  <a:pt x="1760903" y="664743"/>
                </a:lnTo>
                <a:lnTo>
                  <a:pt x="1748075" y="621038"/>
                </a:lnTo>
                <a:lnTo>
                  <a:pt x="1733115" y="578290"/>
                </a:lnTo>
                <a:lnTo>
                  <a:pt x="1716085" y="536559"/>
                </a:lnTo>
                <a:lnTo>
                  <a:pt x="1697047" y="495908"/>
                </a:lnTo>
                <a:lnTo>
                  <a:pt x="1676062" y="456398"/>
                </a:lnTo>
                <a:lnTo>
                  <a:pt x="1653194" y="418092"/>
                </a:lnTo>
                <a:lnTo>
                  <a:pt x="1628503" y="381052"/>
                </a:lnTo>
                <a:lnTo>
                  <a:pt x="1602052" y="345338"/>
                </a:lnTo>
                <a:lnTo>
                  <a:pt x="1573903" y="311014"/>
                </a:lnTo>
                <a:lnTo>
                  <a:pt x="1544116" y="278140"/>
                </a:lnTo>
                <a:lnTo>
                  <a:pt x="1512755" y="246780"/>
                </a:lnTo>
                <a:lnTo>
                  <a:pt x="1479881" y="216994"/>
                </a:lnTo>
                <a:lnTo>
                  <a:pt x="1445556" y="188845"/>
                </a:lnTo>
                <a:lnTo>
                  <a:pt x="1409842" y="162395"/>
                </a:lnTo>
                <a:lnTo>
                  <a:pt x="1372801" y="137705"/>
                </a:lnTo>
                <a:lnTo>
                  <a:pt x="1334494" y="114837"/>
                </a:lnTo>
                <a:lnTo>
                  <a:pt x="1294984" y="93853"/>
                </a:lnTo>
                <a:lnTo>
                  <a:pt x="1254333" y="74815"/>
                </a:lnTo>
                <a:lnTo>
                  <a:pt x="1212601" y="57786"/>
                </a:lnTo>
                <a:lnTo>
                  <a:pt x="1169852" y="42826"/>
                </a:lnTo>
                <a:lnTo>
                  <a:pt x="1126148" y="29998"/>
                </a:lnTo>
                <a:lnTo>
                  <a:pt x="1081549" y="19364"/>
                </a:lnTo>
                <a:lnTo>
                  <a:pt x="1036118" y="10985"/>
                </a:lnTo>
                <a:lnTo>
                  <a:pt x="989917" y="4923"/>
                </a:lnTo>
                <a:lnTo>
                  <a:pt x="943007" y="1241"/>
                </a:lnTo>
                <a:lnTo>
                  <a:pt x="895451" y="0"/>
                </a:lnTo>
                <a:close/>
              </a:path>
            </a:pathLst>
          </a:custGeom>
          <a:solidFill>
            <a:srgbClr val="F5C949"/>
          </a:solidFill>
        </p:spPr>
        <p:txBody>
          <a:bodyPr wrap="square" lIns="0" tIns="0" rIns="0" bIns="0" rtlCol="0"/>
          <a:lstStyle/>
          <a:p>
            <a:endParaRPr dirty="0"/>
          </a:p>
        </p:txBody>
      </p:sp>
      <p:sp>
        <p:nvSpPr>
          <p:cNvPr id="26" name="object 26"/>
          <p:cNvSpPr txBox="1"/>
          <p:nvPr/>
        </p:nvSpPr>
        <p:spPr>
          <a:xfrm>
            <a:off x="2325585" y="2908160"/>
            <a:ext cx="1925320" cy="492443"/>
          </a:xfrm>
          <a:prstGeom prst="rect">
            <a:avLst/>
          </a:prstGeom>
        </p:spPr>
        <p:txBody>
          <a:bodyPr vert="horz" wrap="square" lIns="0" tIns="0" rIns="0" bIns="0" rtlCol="0">
            <a:spAutoFit/>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spcBef>
                <a:spcPts val="45"/>
              </a:spcBef>
            </a:pPr>
            <a:endParaRPr sz="1000" dirty="0">
              <a:latin typeface="Times New Roman"/>
              <a:cs typeface="Times New Roman"/>
            </a:endParaRPr>
          </a:p>
        </p:txBody>
      </p:sp>
      <p:sp>
        <p:nvSpPr>
          <p:cNvPr id="28" name="object 28"/>
          <p:cNvSpPr txBox="1"/>
          <p:nvPr/>
        </p:nvSpPr>
        <p:spPr>
          <a:xfrm>
            <a:off x="438602" y="6631991"/>
            <a:ext cx="2044700" cy="147320"/>
          </a:xfrm>
          <a:prstGeom prst="rect">
            <a:avLst/>
          </a:prstGeom>
        </p:spPr>
        <p:txBody>
          <a:bodyPr vert="horz" wrap="square" lIns="0" tIns="12700" rIns="0" bIns="0" rtlCol="0">
            <a:spAutoFit/>
          </a:bodyPr>
          <a:lstStyle/>
          <a:p>
            <a:pPr marL="12700" marR="5080">
              <a:lnSpc>
                <a:spcPct val="100000"/>
              </a:lnSpc>
              <a:spcBef>
                <a:spcPts val="100"/>
              </a:spcBef>
            </a:pPr>
            <a:r>
              <a:rPr sz="400" spc="15" dirty="0">
                <a:solidFill>
                  <a:srgbClr val="FFFFFF"/>
                </a:solidFill>
                <a:latin typeface="Trebuchet MS"/>
                <a:cs typeface="Trebuchet MS"/>
              </a:rPr>
              <a:t>The </a:t>
            </a:r>
            <a:r>
              <a:rPr sz="400" spc="10" dirty="0">
                <a:solidFill>
                  <a:srgbClr val="FFFFFF"/>
                </a:solidFill>
                <a:latin typeface="Trebuchet MS"/>
                <a:cs typeface="Trebuchet MS"/>
              </a:rPr>
              <a:t>Salvation </a:t>
            </a:r>
            <a:r>
              <a:rPr sz="400" spc="20" dirty="0">
                <a:solidFill>
                  <a:srgbClr val="FFFFFF"/>
                </a:solidFill>
                <a:latin typeface="Trebuchet MS"/>
                <a:cs typeface="Trebuchet MS"/>
              </a:rPr>
              <a:t>Army </a:t>
            </a:r>
            <a:r>
              <a:rPr sz="400" dirty="0">
                <a:solidFill>
                  <a:srgbClr val="FFFFFF"/>
                </a:solidFill>
                <a:latin typeface="Trebuchet MS"/>
                <a:cs typeface="Trebuchet MS"/>
              </a:rPr>
              <a:t>is a </a:t>
            </a:r>
            <a:r>
              <a:rPr sz="400" spc="5" dirty="0">
                <a:solidFill>
                  <a:srgbClr val="FFFFFF"/>
                </a:solidFill>
                <a:latin typeface="Trebuchet MS"/>
                <a:cs typeface="Trebuchet MS"/>
              </a:rPr>
              <a:t>Christian </a:t>
            </a:r>
            <a:r>
              <a:rPr sz="400" spc="15" dirty="0">
                <a:solidFill>
                  <a:srgbClr val="FFFFFF"/>
                </a:solidFill>
                <a:latin typeface="Trebuchet MS"/>
                <a:cs typeface="Trebuchet MS"/>
              </a:rPr>
              <a:t>church and </a:t>
            </a:r>
            <a:r>
              <a:rPr sz="400" spc="5" dirty="0">
                <a:solidFill>
                  <a:srgbClr val="FFFFFF"/>
                </a:solidFill>
                <a:latin typeface="Trebuchet MS"/>
                <a:cs typeface="Trebuchet MS"/>
              </a:rPr>
              <a:t>registered </a:t>
            </a:r>
            <a:r>
              <a:rPr sz="400" dirty="0">
                <a:solidFill>
                  <a:srgbClr val="FFFFFF"/>
                </a:solidFill>
                <a:latin typeface="Trebuchet MS"/>
                <a:cs typeface="Trebuchet MS"/>
              </a:rPr>
              <a:t>charity </a:t>
            </a:r>
            <a:r>
              <a:rPr sz="400" spc="5" dirty="0">
                <a:solidFill>
                  <a:srgbClr val="FFFFFF"/>
                </a:solidFill>
                <a:latin typeface="Trebuchet MS"/>
                <a:cs typeface="Trebuchet MS"/>
              </a:rPr>
              <a:t>No. </a:t>
            </a:r>
            <a:r>
              <a:rPr sz="400" dirty="0">
                <a:solidFill>
                  <a:srgbClr val="FFFFFF"/>
                </a:solidFill>
                <a:latin typeface="Trebuchet MS"/>
                <a:cs typeface="Trebuchet MS"/>
              </a:rPr>
              <a:t>214779 in  </a:t>
            </a:r>
            <a:r>
              <a:rPr sz="400" spc="20" dirty="0">
                <a:solidFill>
                  <a:srgbClr val="FFFFFF"/>
                </a:solidFill>
                <a:latin typeface="Trebuchet MS"/>
                <a:cs typeface="Trebuchet MS"/>
              </a:rPr>
              <a:t>England</a:t>
            </a:r>
            <a:r>
              <a:rPr sz="400" dirty="0">
                <a:solidFill>
                  <a:srgbClr val="FFFFFF"/>
                </a:solidFill>
                <a:latin typeface="Trebuchet MS"/>
                <a:cs typeface="Trebuchet MS"/>
              </a:rPr>
              <a:t> </a:t>
            </a:r>
            <a:r>
              <a:rPr sz="400" spc="15" dirty="0">
                <a:solidFill>
                  <a:srgbClr val="FFFFFF"/>
                </a:solidFill>
                <a:latin typeface="Trebuchet MS"/>
                <a:cs typeface="Trebuchet MS"/>
              </a:rPr>
              <a:t>and</a:t>
            </a:r>
            <a:r>
              <a:rPr sz="400" spc="-10" dirty="0">
                <a:solidFill>
                  <a:srgbClr val="FFFFFF"/>
                </a:solidFill>
                <a:latin typeface="Trebuchet MS"/>
                <a:cs typeface="Trebuchet MS"/>
              </a:rPr>
              <a:t> </a:t>
            </a:r>
            <a:r>
              <a:rPr sz="400" spc="15" dirty="0">
                <a:solidFill>
                  <a:srgbClr val="FFFFFF"/>
                </a:solidFill>
                <a:latin typeface="Trebuchet MS"/>
                <a:cs typeface="Trebuchet MS"/>
              </a:rPr>
              <a:t>Wales,</a:t>
            </a:r>
            <a:r>
              <a:rPr sz="400" spc="5" dirty="0">
                <a:solidFill>
                  <a:srgbClr val="FFFFFF"/>
                </a:solidFill>
                <a:latin typeface="Trebuchet MS"/>
                <a:cs typeface="Trebuchet MS"/>
              </a:rPr>
              <a:t> </a:t>
            </a:r>
            <a:r>
              <a:rPr sz="400" spc="35" dirty="0">
                <a:solidFill>
                  <a:srgbClr val="FFFFFF"/>
                </a:solidFill>
                <a:latin typeface="Trebuchet MS"/>
                <a:cs typeface="Trebuchet MS"/>
              </a:rPr>
              <a:t>SC009359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a:t>
            </a:r>
            <a:r>
              <a:rPr sz="400" spc="15" dirty="0">
                <a:solidFill>
                  <a:srgbClr val="FFFFFF"/>
                </a:solidFill>
                <a:latin typeface="Trebuchet MS"/>
                <a:cs typeface="Trebuchet MS"/>
              </a:rPr>
              <a:t>Scotland</a:t>
            </a:r>
            <a:r>
              <a:rPr sz="400" spc="5" dirty="0">
                <a:solidFill>
                  <a:srgbClr val="FFFFFF"/>
                </a:solidFill>
                <a:latin typeface="Trebuchet MS"/>
                <a:cs typeface="Trebuchet MS"/>
              </a:rPr>
              <a:t> </a:t>
            </a:r>
            <a:r>
              <a:rPr sz="400" spc="15" dirty="0">
                <a:solidFill>
                  <a:srgbClr val="FFFFFF"/>
                </a:solidFill>
                <a:latin typeface="Trebuchet MS"/>
                <a:cs typeface="Trebuchet MS"/>
              </a:rPr>
              <a:t>and</a:t>
            </a:r>
            <a:r>
              <a:rPr sz="400" spc="5" dirty="0">
                <a:solidFill>
                  <a:srgbClr val="FFFFFF"/>
                </a:solidFill>
                <a:latin typeface="Trebuchet MS"/>
                <a:cs typeface="Trebuchet MS"/>
              </a:rPr>
              <a:t> </a:t>
            </a:r>
            <a:r>
              <a:rPr sz="400" spc="30" dirty="0">
                <a:solidFill>
                  <a:srgbClr val="FFFFFF"/>
                </a:solidFill>
                <a:latin typeface="Trebuchet MS"/>
                <a:cs typeface="Trebuchet MS"/>
              </a:rPr>
              <a:t>CHY6399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the </a:t>
            </a:r>
            <a:r>
              <a:rPr sz="400" spc="15" dirty="0">
                <a:solidFill>
                  <a:srgbClr val="FFFFFF"/>
                </a:solidFill>
                <a:latin typeface="Trebuchet MS"/>
                <a:cs typeface="Trebuchet MS"/>
              </a:rPr>
              <a:t>Republic</a:t>
            </a:r>
            <a:r>
              <a:rPr sz="400" spc="5" dirty="0">
                <a:solidFill>
                  <a:srgbClr val="FFFFFF"/>
                </a:solidFill>
                <a:latin typeface="Trebuchet MS"/>
                <a:cs typeface="Trebuchet MS"/>
              </a:rPr>
              <a:t> </a:t>
            </a:r>
            <a:r>
              <a:rPr sz="400" dirty="0">
                <a:solidFill>
                  <a:srgbClr val="FFFFFF"/>
                </a:solidFill>
                <a:latin typeface="Trebuchet MS"/>
                <a:cs typeface="Trebuchet MS"/>
              </a:rPr>
              <a:t>of</a:t>
            </a:r>
            <a:r>
              <a:rPr sz="400" spc="-10" dirty="0">
                <a:solidFill>
                  <a:srgbClr val="FFFFFF"/>
                </a:solidFill>
                <a:latin typeface="Trebuchet MS"/>
                <a:cs typeface="Trebuchet MS"/>
              </a:rPr>
              <a:t> </a:t>
            </a:r>
            <a:r>
              <a:rPr sz="400" spc="-5" dirty="0">
                <a:solidFill>
                  <a:srgbClr val="FFFFFF"/>
                </a:solidFill>
                <a:latin typeface="Trebuchet MS"/>
                <a:cs typeface="Trebuchet MS"/>
              </a:rPr>
              <a:t>Ireland.</a:t>
            </a:r>
            <a:endParaRPr sz="400" dirty="0">
              <a:latin typeface="Trebuchet MS"/>
              <a:cs typeface="Trebuchet MS"/>
            </a:endParaRPr>
          </a:p>
        </p:txBody>
      </p:sp>
      <p:pic>
        <p:nvPicPr>
          <p:cNvPr id="34" name="Picture 33">
            <a:extLst>
              <a:ext uri="{FF2B5EF4-FFF2-40B4-BE49-F238E27FC236}">
                <a16:creationId xmlns:a16="http://schemas.microsoft.com/office/drawing/2014/main" id="{44C1B173-ED71-4059-9645-EBCA457D9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903" y="1224522"/>
            <a:ext cx="3293380" cy="951658"/>
          </a:xfrm>
          <a:prstGeom prst="rect">
            <a:avLst/>
          </a:prstGeom>
        </p:spPr>
      </p:pic>
      <p:sp>
        <p:nvSpPr>
          <p:cNvPr id="37" name="object 4">
            <a:extLst>
              <a:ext uri="{FF2B5EF4-FFF2-40B4-BE49-F238E27FC236}">
                <a16:creationId xmlns:a16="http://schemas.microsoft.com/office/drawing/2014/main" id="{946640DC-4DA7-4BD2-861A-46FCA12AAA5A}"/>
              </a:ext>
            </a:extLst>
          </p:cNvPr>
          <p:cNvSpPr txBox="1">
            <a:spLocks noGrp="1"/>
          </p:cNvSpPr>
          <p:nvPr>
            <p:ph type="title"/>
          </p:nvPr>
        </p:nvSpPr>
        <p:spPr>
          <a:xfrm>
            <a:off x="4611903" y="2161933"/>
            <a:ext cx="4508500" cy="320601"/>
          </a:xfrm>
          <a:prstGeom prst="rect">
            <a:avLst/>
          </a:prstGeom>
        </p:spPr>
        <p:txBody>
          <a:bodyPr vert="horz" wrap="square" lIns="0" tIns="12700" rIns="0" bIns="0" rtlCol="0">
            <a:spAutoFit/>
          </a:bodyPr>
          <a:lstStyle/>
          <a:p>
            <a:pPr marL="12700">
              <a:lnSpc>
                <a:spcPct val="100000"/>
              </a:lnSpc>
              <a:spcBef>
                <a:spcPts val="100"/>
              </a:spcBef>
              <a:tabLst>
                <a:tab pos="1623695" algn="l"/>
              </a:tabLst>
            </a:pPr>
            <a:r>
              <a:rPr lang="en-GB" sz="2000" spc="315" dirty="0">
                <a:solidFill>
                  <a:srgbClr val="F3C32D"/>
                </a:solidFill>
                <a:latin typeface="Trebuchet MS"/>
                <a:cs typeface="Trebuchet MS"/>
              </a:rPr>
              <a:t>HELPING-HAND 2021</a:t>
            </a:r>
            <a:endParaRPr sz="2000" spc="80" dirty="0">
              <a:solidFill>
                <a:srgbClr val="F3C32D"/>
              </a:solidFill>
              <a:latin typeface="Trebuchet MS"/>
              <a:cs typeface="Trebuchet MS"/>
            </a:endParaRPr>
          </a:p>
        </p:txBody>
      </p:sp>
      <p:grpSp>
        <p:nvGrpSpPr>
          <p:cNvPr id="41" name="object 8">
            <a:extLst>
              <a:ext uri="{FF2B5EF4-FFF2-40B4-BE49-F238E27FC236}">
                <a16:creationId xmlns:a16="http://schemas.microsoft.com/office/drawing/2014/main" id="{787CBBB9-F7EC-4F34-8DC8-3BA6946D53E2}"/>
              </a:ext>
            </a:extLst>
          </p:cNvPr>
          <p:cNvGrpSpPr/>
          <p:nvPr/>
        </p:nvGrpSpPr>
        <p:grpSpPr>
          <a:xfrm>
            <a:off x="7626350" y="2731186"/>
            <a:ext cx="4565650" cy="4022725"/>
            <a:chOff x="4578350" y="2835429"/>
            <a:chExt cx="4565650" cy="4022725"/>
          </a:xfrm>
        </p:grpSpPr>
        <p:sp>
          <p:nvSpPr>
            <p:cNvPr id="42" name="object 9">
              <a:extLst>
                <a:ext uri="{FF2B5EF4-FFF2-40B4-BE49-F238E27FC236}">
                  <a16:creationId xmlns:a16="http://schemas.microsoft.com/office/drawing/2014/main" id="{56488E31-0563-4B48-913E-69EE36260130}"/>
                </a:ext>
              </a:extLst>
            </p:cNvPr>
            <p:cNvSpPr/>
            <p:nvPr/>
          </p:nvSpPr>
          <p:spPr>
            <a:xfrm>
              <a:off x="4578350" y="2835429"/>
              <a:ext cx="4565650" cy="4022725"/>
            </a:xfrm>
            <a:custGeom>
              <a:avLst/>
              <a:gdLst/>
              <a:ahLst/>
              <a:cxnLst/>
              <a:rect l="l" t="t" r="r" b="b"/>
              <a:pathLst>
                <a:path w="4565650" h="4022725">
                  <a:moveTo>
                    <a:pt x="2333650" y="0"/>
                  </a:move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lnTo>
                    <a:pt x="3943965" y="4022570"/>
                  </a:ln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lnTo>
                    <a:pt x="4565649" y="1650575"/>
                  </a:ln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close/>
                </a:path>
              </a:pathLst>
            </a:custGeom>
            <a:solidFill>
              <a:srgbClr val="8DA23C"/>
            </a:solidFill>
          </p:spPr>
          <p:txBody>
            <a:bodyPr wrap="square" lIns="0" tIns="0" rIns="0" bIns="0" rtlCol="0"/>
            <a:lstStyle/>
            <a:p>
              <a:endParaRPr/>
            </a:p>
          </p:txBody>
        </p:sp>
        <p:sp>
          <p:nvSpPr>
            <p:cNvPr id="43" name="object 10">
              <a:extLst>
                <a:ext uri="{FF2B5EF4-FFF2-40B4-BE49-F238E27FC236}">
                  <a16:creationId xmlns:a16="http://schemas.microsoft.com/office/drawing/2014/main" id="{9D606FE1-E6CA-4A89-891F-2C49603D91FC}"/>
                </a:ext>
              </a:extLst>
            </p:cNvPr>
            <p:cNvSpPr/>
            <p:nvPr/>
          </p:nvSpPr>
          <p:spPr>
            <a:xfrm>
              <a:off x="4578350" y="2835429"/>
              <a:ext cx="4565650" cy="4022725"/>
            </a:xfrm>
            <a:custGeom>
              <a:avLst/>
              <a:gdLst/>
              <a:ahLst/>
              <a:cxnLst/>
              <a:rect l="l" t="t" r="r" b="b"/>
              <a:pathLst>
                <a:path w="4565650" h="4022725">
                  <a:moveTo>
                    <a:pt x="3943965" y="4022570"/>
                  </a:move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path>
                <a:path w="4565650" h="4022725">
                  <a:moveTo>
                    <a:pt x="4565649" y="1650575"/>
                  </a:move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path>
              </a:pathLst>
            </a:custGeom>
            <a:ln w="12700">
              <a:solidFill>
                <a:srgbClr val="8DA23C"/>
              </a:solidFill>
            </a:ln>
          </p:spPr>
          <p:txBody>
            <a:bodyPr wrap="square" lIns="0" tIns="0" rIns="0" bIns="0" rtlCol="0"/>
            <a:lstStyle/>
            <a:p>
              <a:endParaRPr/>
            </a:p>
          </p:txBody>
        </p:sp>
      </p:grpSp>
      <p:sp>
        <p:nvSpPr>
          <p:cNvPr id="38" name="TextBox 37">
            <a:extLst>
              <a:ext uri="{FF2B5EF4-FFF2-40B4-BE49-F238E27FC236}">
                <a16:creationId xmlns:a16="http://schemas.microsoft.com/office/drawing/2014/main" id="{0E087336-4454-4F69-A3CA-8CA23FBDD022}"/>
              </a:ext>
            </a:extLst>
          </p:cNvPr>
          <p:cNvSpPr txBox="1"/>
          <p:nvPr/>
        </p:nvSpPr>
        <p:spPr>
          <a:xfrm>
            <a:off x="4557160" y="2449193"/>
            <a:ext cx="3141565" cy="553998"/>
          </a:xfrm>
          <a:prstGeom prst="rect">
            <a:avLst/>
          </a:prstGeom>
          <a:noFill/>
        </p:spPr>
        <p:txBody>
          <a:bodyPr wrap="square" rtlCol="0">
            <a:spAutoFit/>
          </a:bodyPr>
          <a:lstStyle/>
          <a:p>
            <a:r>
              <a:rPr lang="en-GB" sz="1200" spc="70" dirty="0">
                <a:solidFill>
                  <a:srgbClr val="3C3C3B"/>
                </a:solidFill>
                <a:latin typeface="Trebuchet MS"/>
                <a:cs typeface="Trebuchet MS"/>
              </a:rPr>
              <a:t>SALVATIONARMY.ORG.UK/FEEDINGHOPE</a:t>
            </a:r>
            <a:endParaRPr lang="en-GB" sz="1200" dirty="0">
              <a:latin typeface="Trebuchet MS"/>
              <a:cs typeface="Trebuchet MS"/>
            </a:endParaRPr>
          </a:p>
          <a:p>
            <a:endParaRPr lang="en-GB" dirty="0"/>
          </a:p>
        </p:txBody>
      </p:sp>
      <p:sp>
        <p:nvSpPr>
          <p:cNvPr id="40" name="TextBox 39">
            <a:extLst>
              <a:ext uri="{FF2B5EF4-FFF2-40B4-BE49-F238E27FC236}">
                <a16:creationId xmlns:a16="http://schemas.microsoft.com/office/drawing/2014/main" id="{EB49E757-507E-4A49-98CD-3260995AA137}"/>
              </a:ext>
            </a:extLst>
          </p:cNvPr>
          <p:cNvSpPr txBox="1"/>
          <p:nvPr/>
        </p:nvSpPr>
        <p:spPr>
          <a:xfrm>
            <a:off x="2207494" y="3338921"/>
            <a:ext cx="2294557" cy="1215717"/>
          </a:xfrm>
          <a:prstGeom prst="rect">
            <a:avLst/>
          </a:prstGeom>
          <a:noFill/>
        </p:spPr>
        <p:txBody>
          <a:bodyPr wrap="square" rtlCol="0">
            <a:spAutoFit/>
          </a:bodyPr>
          <a:lstStyle/>
          <a:p>
            <a:pPr marL="257810" marR="426720" algn="ctr">
              <a:lnSpc>
                <a:spcPct val="100000"/>
              </a:lnSpc>
            </a:pPr>
            <a:r>
              <a:rPr lang="en-GB" sz="1100" spc="35" dirty="0">
                <a:solidFill>
                  <a:srgbClr val="3C3C3B"/>
                </a:solidFill>
                <a:latin typeface="Arial"/>
                <a:cs typeface="Arial"/>
              </a:rPr>
              <a:t>Support</a:t>
            </a:r>
            <a:r>
              <a:rPr lang="en-GB" sz="1100" spc="-45" dirty="0">
                <a:solidFill>
                  <a:srgbClr val="3C3C3B"/>
                </a:solidFill>
                <a:latin typeface="Arial"/>
                <a:cs typeface="Arial"/>
              </a:rPr>
              <a:t> </a:t>
            </a:r>
            <a:r>
              <a:rPr lang="en-GB" sz="1100" spc="30" dirty="0">
                <a:solidFill>
                  <a:srgbClr val="3C3C3B"/>
                </a:solidFill>
                <a:latin typeface="Arial"/>
                <a:cs typeface="Arial"/>
              </a:rPr>
              <a:t>families</a:t>
            </a:r>
            <a:r>
              <a:rPr lang="en-GB" sz="1100" spc="-45" dirty="0">
                <a:solidFill>
                  <a:srgbClr val="3C3C3B"/>
                </a:solidFill>
                <a:latin typeface="Arial"/>
                <a:cs typeface="Arial"/>
              </a:rPr>
              <a:t> </a:t>
            </a:r>
            <a:r>
              <a:rPr lang="en-GB" sz="1100" spc="30" dirty="0">
                <a:solidFill>
                  <a:srgbClr val="3C3C3B"/>
                </a:solidFill>
                <a:latin typeface="Arial"/>
                <a:cs typeface="Arial"/>
              </a:rPr>
              <a:t>and </a:t>
            </a:r>
            <a:r>
              <a:rPr lang="en-GB" sz="1100" spc="15" dirty="0">
                <a:solidFill>
                  <a:srgbClr val="3C3C3B"/>
                </a:solidFill>
                <a:latin typeface="Arial"/>
                <a:cs typeface="Arial"/>
              </a:rPr>
              <a:t> </a:t>
            </a:r>
            <a:r>
              <a:rPr lang="en-GB" sz="1100" spc="35" dirty="0">
                <a:solidFill>
                  <a:srgbClr val="3C3C3B"/>
                </a:solidFill>
                <a:latin typeface="Arial"/>
                <a:cs typeface="Arial"/>
              </a:rPr>
              <a:t>their </a:t>
            </a:r>
            <a:r>
              <a:rPr lang="en-GB" sz="1100" spc="30" dirty="0">
                <a:solidFill>
                  <a:srgbClr val="3C3C3B"/>
                </a:solidFill>
                <a:latin typeface="Arial"/>
                <a:cs typeface="Arial"/>
              </a:rPr>
              <a:t>communities,  </a:t>
            </a:r>
            <a:r>
              <a:rPr lang="en-GB" sz="1100" spc="65" dirty="0">
                <a:solidFill>
                  <a:srgbClr val="3C3C3B"/>
                </a:solidFill>
                <a:latin typeface="Arial"/>
                <a:cs typeface="Arial"/>
              </a:rPr>
              <a:t>feeding hope to  </a:t>
            </a:r>
            <a:r>
              <a:rPr lang="en-GB" sz="1100" spc="30" dirty="0">
                <a:solidFill>
                  <a:srgbClr val="3C3C3B"/>
                </a:solidFill>
                <a:latin typeface="Arial"/>
                <a:cs typeface="Arial"/>
              </a:rPr>
              <a:t>farmers </a:t>
            </a:r>
            <a:r>
              <a:rPr lang="en-GB" sz="1100" spc="50" dirty="0">
                <a:solidFill>
                  <a:srgbClr val="3C3C3B"/>
                </a:solidFill>
                <a:latin typeface="Arial"/>
                <a:cs typeface="Arial"/>
              </a:rPr>
              <a:t>now</a:t>
            </a:r>
            <a:r>
              <a:rPr lang="en-GB" sz="1100" spc="-204" dirty="0">
                <a:solidFill>
                  <a:srgbClr val="3C3C3B"/>
                </a:solidFill>
                <a:latin typeface="Arial"/>
                <a:cs typeface="Arial"/>
              </a:rPr>
              <a:t> </a:t>
            </a:r>
            <a:r>
              <a:rPr lang="en-GB" sz="1100" spc="30" dirty="0">
                <a:solidFill>
                  <a:srgbClr val="3C3C3B"/>
                </a:solidFill>
                <a:latin typeface="Arial"/>
                <a:cs typeface="Arial"/>
              </a:rPr>
              <a:t>and </a:t>
            </a:r>
            <a:r>
              <a:rPr lang="en-GB" sz="1100" spc="40" dirty="0">
                <a:solidFill>
                  <a:srgbClr val="3C3C3B"/>
                </a:solidFill>
                <a:latin typeface="Arial"/>
                <a:cs typeface="Arial"/>
              </a:rPr>
              <a:t>for</a:t>
            </a:r>
            <a:endParaRPr lang="en-GB" sz="1100" dirty="0">
              <a:latin typeface="Arial"/>
              <a:cs typeface="Arial"/>
            </a:endParaRPr>
          </a:p>
          <a:p>
            <a:pPr marR="168910" algn="ctr">
              <a:lnSpc>
                <a:spcPct val="100000"/>
              </a:lnSpc>
            </a:pPr>
            <a:r>
              <a:rPr lang="en-GB" sz="1100" spc="30" dirty="0">
                <a:solidFill>
                  <a:srgbClr val="3C3C3B"/>
                </a:solidFill>
                <a:latin typeface="Arial"/>
                <a:cs typeface="Arial"/>
              </a:rPr>
              <a:t>generations </a:t>
            </a:r>
            <a:r>
              <a:rPr lang="en-GB" sz="1100" spc="50" dirty="0">
                <a:solidFill>
                  <a:srgbClr val="3C3C3B"/>
                </a:solidFill>
                <a:latin typeface="Arial"/>
                <a:cs typeface="Arial"/>
              </a:rPr>
              <a:t>to</a:t>
            </a:r>
            <a:r>
              <a:rPr lang="en-GB" sz="1100" spc="-95" dirty="0">
                <a:solidFill>
                  <a:srgbClr val="3C3C3B"/>
                </a:solidFill>
                <a:latin typeface="Arial"/>
                <a:cs typeface="Arial"/>
              </a:rPr>
              <a:t> </a:t>
            </a:r>
            <a:r>
              <a:rPr lang="en-GB" sz="1100" spc="25" dirty="0">
                <a:solidFill>
                  <a:srgbClr val="3C3C3B"/>
                </a:solidFill>
                <a:latin typeface="Arial"/>
                <a:cs typeface="Arial"/>
              </a:rPr>
              <a:t>come.</a:t>
            </a:r>
            <a:endParaRPr lang="en-GB" sz="1100" dirty="0">
              <a:latin typeface="Arial"/>
              <a:cs typeface="Arial"/>
            </a:endParaRPr>
          </a:p>
          <a:p>
            <a:endParaRPr lang="en-GB" dirty="0"/>
          </a:p>
        </p:txBody>
      </p:sp>
      <p:pic>
        <p:nvPicPr>
          <p:cNvPr id="32" name="Picture 31">
            <a:extLst>
              <a:ext uri="{FF2B5EF4-FFF2-40B4-BE49-F238E27FC236}">
                <a16:creationId xmlns:a16="http://schemas.microsoft.com/office/drawing/2014/main" id="{A3B251CD-39F0-4EDB-AC49-9B077DAE8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150" y="2632494"/>
            <a:ext cx="4369047" cy="4254402"/>
          </a:xfrm>
          <a:prstGeom prst="rect">
            <a:avLst/>
          </a:prstGeom>
        </p:spPr>
      </p:pic>
      <p:sp>
        <p:nvSpPr>
          <p:cNvPr id="54" name="object 27">
            <a:extLst>
              <a:ext uri="{FF2B5EF4-FFF2-40B4-BE49-F238E27FC236}">
                <a16:creationId xmlns:a16="http://schemas.microsoft.com/office/drawing/2014/main" id="{6538CA50-9AC6-470E-88B7-8082AE26DBB7}"/>
              </a:ext>
            </a:extLst>
          </p:cNvPr>
          <p:cNvSpPr txBox="1"/>
          <p:nvPr/>
        </p:nvSpPr>
        <p:spPr>
          <a:xfrm>
            <a:off x="438602" y="6465701"/>
            <a:ext cx="2294557" cy="163699"/>
          </a:xfrm>
          <a:prstGeom prst="rect">
            <a:avLst/>
          </a:prstGeom>
        </p:spPr>
        <p:txBody>
          <a:bodyPr vert="horz" wrap="square" lIns="0" tIns="12700" rIns="0" bIns="0" rtlCol="0">
            <a:spAutoFit/>
          </a:bodyPr>
          <a:lstStyle/>
          <a:p>
            <a:pPr marL="28575" marR="5080" indent="-16510">
              <a:lnSpc>
                <a:spcPct val="120400"/>
              </a:lnSpc>
              <a:spcBef>
                <a:spcPts val="100"/>
              </a:spcBef>
            </a:pPr>
            <a:r>
              <a:rPr sz="900" b="1" spc="10" dirty="0">
                <a:solidFill>
                  <a:srgbClr val="FFFFFF"/>
                </a:solidFill>
                <a:latin typeface="Arial"/>
                <a:cs typeface="Arial"/>
              </a:rPr>
              <a:t>In </a:t>
            </a:r>
            <a:r>
              <a:rPr sz="900" b="1" spc="20" dirty="0">
                <a:solidFill>
                  <a:srgbClr val="FFFFFF"/>
                </a:solidFill>
                <a:latin typeface="Arial"/>
                <a:cs typeface="Arial"/>
              </a:rPr>
              <a:t>partnership</a:t>
            </a:r>
            <a:r>
              <a:rPr sz="900" b="1" spc="-65" dirty="0">
                <a:solidFill>
                  <a:srgbClr val="FFFFFF"/>
                </a:solidFill>
                <a:latin typeface="Arial"/>
                <a:cs typeface="Arial"/>
              </a:rPr>
              <a:t> </a:t>
            </a:r>
            <a:r>
              <a:rPr sz="900" b="1" spc="35" dirty="0">
                <a:solidFill>
                  <a:srgbClr val="FFFFFF"/>
                </a:solidFill>
                <a:latin typeface="Arial"/>
                <a:cs typeface="Arial"/>
              </a:rPr>
              <a:t>with </a:t>
            </a:r>
            <a:r>
              <a:rPr sz="900" b="1" spc="50" dirty="0">
                <a:solidFill>
                  <a:srgbClr val="FFFFFF"/>
                </a:solidFill>
                <a:latin typeface="Arial"/>
                <a:cs typeface="Arial"/>
              </a:rPr>
              <a:t>Family</a:t>
            </a:r>
            <a:r>
              <a:rPr sz="900" b="1" spc="-10" dirty="0">
                <a:solidFill>
                  <a:srgbClr val="FFFFFF"/>
                </a:solidFill>
                <a:latin typeface="Arial"/>
                <a:cs typeface="Arial"/>
              </a:rPr>
              <a:t> </a:t>
            </a:r>
            <a:r>
              <a:rPr sz="900" b="1" spc="55" dirty="0">
                <a:solidFill>
                  <a:srgbClr val="FFFFFF"/>
                </a:solidFill>
                <a:latin typeface="Arial"/>
                <a:cs typeface="Arial"/>
              </a:rPr>
              <a:t>Ministries</a:t>
            </a:r>
            <a:endParaRPr sz="900" dirty="0">
              <a:latin typeface="Arial"/>
              <a:cs typeface="Arial"/>
            </a:endParaRPr>
          </a:p>
        </p:txBody>
      </p:sp>
      <p:sp>
        <p:nvSpPr>
          <p:cNvPr id="55" name="object 6">
            <a:extLst>
              <a:ext uri="{FF2B5EF4-FFF2-40B4-BE49-F238E27FC236}">
                <a16:creationId xmlns:a16="http://schemas.microsoft.com/office/drawing/2014/main" id="{9228D54B-588D-43D3-A9D7-97088DC12689}"/>
              </a:ext>
            </a:extLst>
          </p:cNvPr>
          <p:cNvSpPr/>
          <p:nvPr/>
        </p:nvSpPr>
        <p:spPr>
          <a:xfrm>
            <a:off x="-76200" y="5334999"/>
            <a:ext cx="1688548" cy="584525"/>
          </a:xfrm>
          <a:prstGeom prst="rect">
            <a:avLst/>
          </a:prstGeom>
          <a:blipFill>
            <a:blip r:embed="rId6" cstate="print"/>
            <a:stretch>
              <a:fillRect/>
            </a:stretch>
          </a:blipFill>
        </p:spPr>
        <p:txBody>
          <a:bodyPr wrap="square" lIns="0" tIns="0" rIns="0" bIns="0" rtlCol="0"/>
          <a:lstStyle/>
          <a:p>
            <a:endParaRPr dirty="0"/>
          </a:p>
        </p:txBody>
      </p:sp>
      <p:sp>
        <p:nvSpPr>
          <p:cNvPr id="56" name="object 7">
            <a:extLst>
              <a:ext uri="{FF2B5EF4-FFF2-40B4-BE49-F238E27FC236}">
                <a16:creationId xmlns:a16="http://schemas.microsoft.com/office/drawing/2014/main" id="{00B21759-A605-4EA8-94D5-B1A803A509BC}"/>
              </a:ext>
            </a:extLst>
          </p:cNvPr>
          <p:cNvSpPr txBox="1"/>
          <p:nvPr/>
        </p:nvSpPr>
        <p:spPr>
          <a:xfrm>
            <a:off x="689099" y="5438473"/>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dirty="0">
              <a:latin typeface="Trebuchet MS"/>
              <a:cs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1" name="TextBox 10">
            <a:extLst>
              <a:ext uri="{FF2B5EF4-FFF2-40B4-BE49-F238E27FC236}">
                <a16:creationId xmlns:a16="http://schemas.microsoft.com/office/drawing/2014/main" id="{D07DFA8C-C1E5-46D5-B268-D7AF90C8027F}"/>
              </a:ext>
            </a:extLst>
          </p:cNvPr>
          <p:cNvSpPr txBox="1"/>
          <p:nvPr/>
        </p:nvSpPr>
        <p:spPr>
          <a:xfrm>
            <a:off x="2580446" y="1561656"/>
            <a:ext cx="2743200" cy="584775"/>
          </a:xfrm>
          <a:prstGeom prst="rect">
            <a:avLst/>
          </a:prstGeom>
          <a:noFill/>
        </p:spPr>
        <p:txBody>
          <a:bodyPr wrap="square" rtlCol="0">
            <a:spAutoFit/>
          </a:bodyPr>
          <a:lstStyle/>
          <a:p>
            <a:pPr marL="12700" algn="just">
              <a:spcBef>
                <a:spcPts val="100"/>
              </a:spcBef>
              <a:tabLst>
                <a:tab pos="1623695" algn="l"/>
              </a:tabLst>
            </a:pPr>
            <a:r>
              <a:rPr lang="en-GB" sz="3200" b="1" u="sng" kern="0" spc="80" dirty="0">
                <a:solidFill>
                  <a:srgbClr val="F3C32D"/>
                </a:solidFill>
                <a:latin typeface="Trebuchet MS" panose="020B0603020202020204" pitchFamily="34" charset="0"/>
                <a:cs typeface="Arial" panose="020B0604020202020204" pitchFamily="34" charset="0"/>
              </a:rPr>
              <a:t>JANET</a:t>
            </a:r>
            <a:endParaRPr lang="en-GB" sz="3200" b="1" u="sng" kern="0" spc="80" dirty="0">
              <a:solidFill>
                <a:srgbClr val="F3C32D"/>
              </a:solidFill>
              <a:latin typeface="Trebuchet MS"/>
              <a:cs typeface="Trebuchet MS"/>
            </a:endParaRPr>
          </a:p>
        </p:txBody>
      </p:sp>
      <p:pic>
        <p:nvPicPr>
          <p:cNvPr id="13" name="Picture 12">
            <a:extLst>
              <a:ext uri="{FF2B5EF4-FFF2-40B4-BE49-F238E27FC236}">
                <a16:creationId xmlns:a16="http://schemas.microsoft.com/office/drawing/2014/main" id="{EC93E335-571D-4B47-8227-47FB4B8F6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4257" y="1334665"/>
            <a:ext cx="1863532" cy="4620284"/>
          </a:xfrm>
          <a:prstGeom prst="rect">
            <a:avLst/>
          </a:prstGeom>
        </p:spPr>
      </p:pic>
      <p:sp>
        <p:nvSpPr>
          <p:cNvPr id="12" name="TextBox 11">
            <a:extLst>
              <a:ext uri="{FF2B5EF4-FFF2-40B4-BE49-F238E27FC236}">
                <a16:creationId xmlns:a16="http://schemas.microsoft.com/office/drawing/2014/main" id="{043CD7AE-8BB6-4451-AAB8-8800FA9A74DC}"/>
              </a:ext>
            </a:extLst>
          </p:cNvPr>
          <p:cNvSpPr txBox="1"/>
          <p:nvPr/>
        </p:nvSpPr>
        <p:spPr>
          <a:xfrm>
            <a:off x="4550951" y="2188642"/>
            <a:ext cx="6581290" cy="3139321"/>
          </a:xfrm>
          <a:prstGeom prst="rect">
            <a:avLst/>
          </a:prstGeom>
          <a:noFill/>
        </p:spPr>
        <p:txBody>
          <a:bodyPr wrap="square" rtlCol="0">
            <a:spAutoFit/>
          </a:bodyPr>
          <a:lstStyle/>
          <a:p>
            <a:pPr algn="r"/>
            <a:r>
              <a:rPr lang="en-US" dirty="0">
                <a:latin typeface="Trebuchet MS" panose="020B0603020202020204" pitchFamily="34" charset="0"/>
              </a:rPr>
              <a:t>Finally, when it comes to the harvest, Janet cannot believe the results. Double what she has managed in the last year!</a:t>
            </a:r>
          </a:p>
          <a:p>
            <a:pPr algn="r"/>
            <a:endParaRPr lang="en-US" dirty="0">
              <a:latin typeface="Trebuchet MS" panose="020B0603020202020204" pitchFamily="34" charset="0"/>
            </a:endParaRPr>
          </a:p>
          <a:p>
            <a:pPr algn="r"/>
            <a:r>
              <a:rPr lang="en-US" dirty="0">
                <a:latin typeface="Trebuchet MS" panose="020B0603020202020204" pitchFamily="34" charset="0"/>
              </a:rPr>
              <a:t>For now, hunger is kept at bay for Janet and her large family. Janet is full of hope for the next growing season – she knows she might be able to grow even more next year. She has seen how small changes in the way she plants and nurtures her crops can make a huge difference. </a:t>
            </a:r>
          </a:p>
          <a:p>
            <a:pPr algn="r"/>
            <a:endParaRPr lang="en-US" dirty="0">
              <a:latin typeface="Trebuchet MS" panose="020B0603020202020204" pitchFamily="34" charset="0"/>
            </a:endParaRPr>
          </a:p>
          <a:p>
            <a:pPr algn="r"/>
            <a:r>
              <a:rPr lang="en-US" dirty="0">
                <a:latin typeface="Trebuchet MS" panose="020B0603020202020204" pitchFamily="34" charset="0"/>
              </a:rPr>
              <a:t>She has renewed hope for the future. </a:t>
            </a:r>
            <a:endParaRPr lang="en-GB" dirty="0">
              <a:latin typeface="Trebuchet MS" panose="020B0603020202020204" pitchFamily="34" charset="0"/>
            </a:endParaRPr>
          </a:p>
          <a:p>
            <a:endParaRPr lang="en-GB" dirty="0">
              <a:latin typeface="Trebuchet MS" panose="020B0603020202020204" pitchFamily="34" charset="0"/>
            </a:endParaRPr>
          </a:p>
        </p:txBody>
      </p:sp>
    </p:spTree>
    <p:extLst>
      <p:ext uri="{BB962C8B-B14F-4D97-AF65-F5344CB8AC3E}">
        <p14:creationId xmlns:p14="http://schemas.microsoft.com/office/powerpoint/2010/main" val="39837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9" name="object 9"/>
          <p:cNvGrpSpPr/>
          <p:nvPr/>
        </p:nvGrpSpPr>
        <p:grpSpPr>
          <a:xfrm>
            <a:off x="5916752" y="5659554"/>
            <a:ext cx="358775" cy="741800"/>
            <a:chOff x="5916752" y="5659554"/>
            <a:chExt cx="358775" cy="741800"/>
          </a:xfrm>
        </p:grpSpPr>
        <p:sp>
          <p:nvSpPr>
            <p:cNvPr id="11" name="object 11"/>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12" name="object 12"/>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7" name="TextBox 16">
            <a:extLst>
              <a:ext uri="{FF2B5EF4-FFF2-40B4-BE49-F238E27FC236}">
                <a16:creationId xmlns:a16="http://schemas.microsoft.com/office/drawing/2014/main" id="{DD463914-40FD-4A12-89F4-381EFEB14664}"/>
              </a:ext>
            </a:extLst>
          </p:cNvPr>
          <p:cNvSpPr txBox="1"/>
          <p:nvPr/>
        </p:nvSpPr>
        <p:spPr>
          <a:xfrm>
            <a:off x="625475" y="417981"/>
            <a:ext cx="8296593" cy="584775"/>
          </a:xfrm>
          <a:prstGeom prst="rect">
            <a:avLst/>
          </a:prstGeom>
          <a:noFill/>
        </p:spPr>
        <p:txBody>
          <a:bodyPr wrap="square" rtlCol="0">
            <a:spAutoFit/>
          </a:bodyPr>
          <a:lstStyle/>
          <a:p>
            <a:pPr marL="12700" algn="just">
              <a:spcBef>
                <a:spcPts val="100"/>
              </a:spcBef>
              <a:tabLst>
                <a:tab pos="1623695" algn="l"/>
              </a:tabLst>
            </a:pPr>
            <a:r>
              <a:rPr lang="en-GB" sz="3200" b="1" u="sng" kern="0" spc="80" dirty="0">
                <a:solidFill>
                  <a:srgbClr val="A75D1E"/>
                </a:solidFill>
                <a:latin typeface="Trebuchet MS" panose="020B0603020202020204" pitchFamily="34" charset="0"/>
                <a:cs typeface="Arial" panose="020B0604020202020204" pitchFamily="34" charset="0"/>
              </a:rPr>
              <a:t>THE SALVATION ARMY &amp; FOOD SECURITY</a:t>
            </a:r>
            <a:endParaRPr lang="en-GB" sz="3200" b="1" u="sng" kern="0" spc="80" dirty="0">
              <a:solidFill>
                <a:srgbClr val="A75D1E"/>
              </a:solidFill>
              <a:latin typeface="Trebuchet MS"/>
              <a:cs typeface="Trebuchet MS"/>
            </a:endParaRPr>
          </a:p>
        </p:txBody>
      </p:sp>
      <p:pic>
        <p:nvPicPr>
          <p:cNvPr id="18" name="Picture 17">
            <a:extLst>
              <a:ext uri="{FF2B5EF4-FFF2-40B4-BE49-F238E27FC236}">
                <a16:creationId xmlns:a16="http://schemas.microsoft.com/office/drawing/2014/main" id="{3C74DF20-DB5E-4DB6-98A8-E46048A182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200" y="417434"/>
            <a:ext cx="2718756" cy="6151864"/>
          </a:xfrm>
          <a:prstGeom prst="rect">
            <a:avLst/>
          </a:prstGeom>
        </p:spPr>
      </p:pic>
      <p:sp>
        <p:nvSpPr>
          <p:cNvPr id="19" name="TextBox 18">
            <a:extLst>
              <a:ext uri="{FF2B5EF4-FFF2-40B4-BE49-F238E27FC236}">
                <a16:creationId xmlns:a16="http://schemas.microsoft.com/office/drawing/2014/main" id="{FD516332-6C06-42E2-AAA0-0F56295AC7F3}"/>
              </a:ext>
            </a:extLst>
          </p:cNvPr>
          <p:cNvSpPr txBox="1"/>
          <p:nvPr/>
        </p:nvSpPr>
        <p:spPr>
          <a:xfrm>
            <a:off x="625475" y="1869511"/>
            <a:ext cx="6817046" cy="3477875"/>
          </a:xfrm>
          <a:prstGeom prst="rect">
            <a:avLst/>
          </a:prstGeom>
          <a:noFill/>
        </p:spPr>
        <p:txBody>
          <a:bodyPr wrap="square" rtlCol="0">
            <a:spAutoFit/>
          </a:bodyPr>
          <a:lstStyle/>
          <a:p>
            <a:r>
              <a:rPr lang="en-GB" sz="2000" dirty="0">
                <a:latin typeface="Trebuchet MS" panose="020B0603020202020204" pitchFamily="34" charset="0"/>
              </a:rPr>
              <a:t>Through its food security programmes around the world, The Salvation Army provides training and confidence building so that individual families from one generation to another can thrive, whole communities can benefit, and The Salvation Army can grow through the planting of new corps.</a:t>
            </a:r>
          </a:p>
          <a:p>
            <a:endParaRPr lang="en-GB" sz="2000" dirty="0">
              <a:latin typeface="Trebuchet MS" panose="020B0603020202020204" pitchFamily="34" charset="0"/>
            </a:endParaRPr>
          </a:p>
          <a:p>
            <a:r>
              <a:rPr lang="en-GB" sz="2000" dirty="0">
                <a:latin typeface="Trebuchet MS" panose="020B0603020202020204" pitchFamily="34" charset="0"/>
              </a:rPr>
              <a:t> As you get to know the farmers and read more of their stories on the website, you will see how this ‘virtuous relationship’ between people, environment and The Salvation Army works. </a:t>
            </a:r>
          </a:p>
        </p:txBody>
      </p:sp>
    </p:spTree>
    <p:extLst>
      <p:ext uri="{BB962C8B-B14F-4D97-AF65-F5344CB8AC3E}">
        <p14:creationId xmlns:p14="http://schemas.microsoft.com/office/powerpoint/2010/main" val="16241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16" name="object 4">
            <a:extLst>
              <a:ext uri="{FF2B5EF4-FFF2-40B4-BE49-F238E27FC236}">
                <a16:creationId xmlns:a16="http://schemas.microsoft.com/office/drawing/2014/main" id="{0833A14E-32E0-4BCF-8FB4-BBCB9A28C939}"/>
              </a:ext>
            </a:extLst>
          </p:cNvPr>
          <p:cNvSpPr txBox="1"/>
          <p:nvPr/>
        </p:nvSpPr>
        <p:spPr>
          <a:xfrm>
            <a:off x="5916752" y="1801234"/>
            <a:ext cx="5781839" cy="505267"/>
          </a:xfrm>
          <a:prstGeom prst="rect">
            <a:avLst/>
          </a:prstGeom>
        </p:spPr>
        <p:txBody>
          <a:bodyPr vert="horz" wrap="square" lIns="0" tIns="12700" rIns="0" bIns="0" rtlCol="0">
            <a:spAutoFit/>
          </a:bodyPr>
          <a:lstStyle/>
          <a:p>
            <a:endParaRPr lang="en-US" dirty="0"/>
          </a:p>
          <a:p>
            <a:pPr algn="r"/>
            <a:endParaRPr sz="1400" dirty="0">
              <a:latin typeface="Trebuchet MS"/>
              <a:cs typeface="Trebuchet MS"/>
            </a:endParaRPr>
          </a:p>
        </p:txBody>
      </p:sp>
      <p:pic>
        <p:nvPicPr>
          <p:cNvPr id="14" name="Picture 13">
            <a:extLst>
              <a:ext uri="{FF2B5EF4-FFF2-40B4-BE49-F238E27FC236}">
                <a16:creationId xmlns:a16="http://schemas.microsoft.com/office/drawing/2014/main" id="{1B0E1C91-2BCE-4825-B06B-9102550469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409" y="1258035"/>
            <a:ext cx="5096268" cy="4436033"/>
          </a:xfrm>
          <a:prstGeom prst="rect">
            <a:avLst/>
          </a:prstGeom>
        </p:spPr>
      </p:pic>
      <p:sp>
        <p:nvSpPr>
          <p:cNvPr id="15" name="object 4">
            <a:extLst>
              <a:ext uri="{FF2B5EF4-FFF2-40B4-BE49-F238E27FC236}">
                <a16:creationId xmlns:a16="http://schemas.microsoft.com/office/drawing/2014/main" id="{3885A5D6-1D1C-469A-883A-F99CAD217D6D}"/>
              </a:ext>
            </a:extLst>
          </p:cNvPr>
          <p:cNvSpPr txBox="1"/>
          <p:nvPr/>
        </p:nvSpPr>
        <p:spPr>
          <a:xfrm>
            <a:off x="5269652" y="2042456"/>
            <a:ext cx="6738049" cy="3380413"/>
          </a:xfrm>
          <a:prstGeom prst="rect">
            <a:avLst/>
          </a:prstGeom>
        </p:spPr>
        <p:txBody>
          <a:bodyPr vert="horz" wrap="square" lIns="0" tIns="12700" rIns="0" bIns="0" rtlCol="0">
            <a:spAutoFit/>
          </a:bodyPr>
          <a:lstStyle/>
          <a:p>
            <a:pPr algn="r"/>
            <a:r>
              <a:rPr lang="en-GB" sz="2600" dirty="0">
                <a:latin typeface="Trebuchet MS" panose="020B0603020202020204" pitchFamily="34" charset="0"/>
              </a:rPr>
              <a:t>Pray - </a:t>
            </a:r>
          </a:p>
          <a:p>
            <a:pPr algn="r"/>
            <a:endParaRPr lang="en-GB" sz="2600" dirty="0">
              <a:latin typeface="Trebuchet MS" panose="020B0603020202020204" pitchFamily="34" charset="0"/>
            </a:endParaRPr>
          </a:p>
          <a:p>
            <a:pPr algn="r"/>
            <a:r>
              <a:rPr lang="en-GB" sz="2600" dirty="0">
                <a:latin typeface="Trebuchet MS" panose="020B0603020202020204" pitchFamily="34" charset="0"/>
              </a:rPr>
              <a:t>Engage with the resources –</a:t>
            </a:r>
          </a:p>
          <a:p>
            <a:pPr algn="r"/>
            <a:endParaRPr lang="en-GB" sz="2600" dirty="0">
              <a:latin typeface="Trebuchet MS" panose="020B0603020202020204" pitchFamily="34" charset="0"/>
            </a:endParaRPr>
          </a:p>
          <a:p>
            <a:pPr algn="r"/>
            <a:r>
              <a:rPr lang="en-GB" sz="2600" dirty="0">
                <a:latin typeface="Trebuchet MS" panose="020B0603020202020204" pitchFamily="34" charset="0"/>
              </a:rPr>
              <a:t>Fundraise with others, on line or together –</a:t>
            </a:r>
          </a:p>
          <a:p>
            <a:pPr algn="r"/>
            <a:r>
              <a:rPr lang="en-GB" sz="2600" dirty="0">
                <a:latin typeface="Trebuchet MS" panose="020B0603020202020204" pitchFamily="34" charset="0"/>
              </a:rPr>
              <a:t> </a:t>
            </a:r>
          </a:p>
          <a:p>
            <a:pPr algn="r"/>
            <a:r>
              <a:rPr lang="en-GB" sz="2600" dirty="0">
                <a:latin typeface="Trebuchet MS" panose="020B0603020202020204" pitchFamily="34" charset="0"/>
              </a:rPr>
              <a:t>Make a donation - </a:t>
            </a:r>
          </a:p>
          <a:p>
            <a:pPr marL="285750" indent="-285750">
              <a:buFontTx/>
              <a:buChar char="-"/>
            </a:pPr>
            <a:endParaRPr lang="en-GB"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7" name="object 5">
            <a:extLst>
              <a:ext uri="{FF2B5EF4-FFF2-40B4-BE49-F238E27FC236}">
                <a16:creationId xmlns:a16="http://schemas.microsoft.com/office/drawing/2014/main" id="{27B15C03-3830-4E3E-8813-50B7F4D62031}"/>
              </a:ext>
            </a:extLst>
          </p:cNvPr>
          <p:cNvSpPr txBox="1">
            <a:spLocks/>
          </p:cNvSpPr>
          <p:nvPr/>
        </p:nvSpPr>
        <p:spPr>
          <a:xfrm>
            <a:off x="6017560" y="522405"/>
            <a:ext cx="6011912" cy="505267"/>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200" b="1" u="sng" kern="0" spc="80" dirty="0">
                <a:solidFill>
                  <a:srgbClr val="93A645"/>
                </a:solidFill>
                <a:latin typeface="Trebuchet MS" panose="020B0603020202020204" pitchFamily="34" charset="0"/>
                <a:cs typeface="Arial" panose="020B0604020202020204" pitchFamily="34" charset="0"/>
              </a:rPr>
              <a:t>HOW YOU CAN HELP</a:t>
            </a:r>
            <a:endParaRPr lang="en-GB" sz="3200" b="1" u="sng" kern="0" spc="80" dirty="0">
              <a:solidFill>
                <a:srgbClr val="93A645"/>
              </a:solidFill>
              <a:latin typeface="Trebuchet MS"/>
              <a:cs typeface="Trebuchet MS"/>
            </a:endParaRPr>
          </a:p>
        </p:txBody>
      </p:sp>
    </p:spTree>
    <p:extLst>
      <p:ext uri="{BB962C8B-B14F-4D97-AF65-F5344CB8AC3E}">
        <p14:creationId xmlns:p14="http://schemas.microsoft.com/office/powerpoint/2010/main" val="4148239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b="1" dirty="0"/>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7" name="object 4">
            <a:extLst>
              <a:ext uri="{FF2B5EF4-FFF2-40B4-BE49-F238E27FC236}">
                <a16:creationId xmlns:a16="http://schemas.microsoft.com/office/drawing/2014/main" id="{A8A83550-A3A1-4F81-A1DB-CA34016EBBE5}"/>
              </a:ext>
            </a:extLst>
          </p:cNvPr>
          <p:cNvSpPr txBox="1">
            <a:spLocks/>
          </p:cNvSpPr>
          <p:nvPr/>
        </p:nvSpPr>
        <p:spPr>
          <a:xfrm>
            <a:off x="2301254" y="456646"/>
            <a:ext cx="6995145" cy="505267"/>
          </a:xfrm>
          <a:prstGeom prst="rect">
            <a:avLst/>
          </a:prstGeom>
        </p:spPr>
        <p:txBody>
          <a:bodyPr vert="horz" wrap="square" lIns="0" tIns="12700" rIns="0" bIns="0" rtlCol="0">
            <a:spAutoFit/>
          </a:bodyPr>
          <a:lstStyle>
            <a:lvl1pPr>
              <a:defRPr sz="3000" b="1" i="0">
                <a:solidFill>
                  <a:srgbClr val="8DA23C"/>
                </a:solidFill>
                <a:latin typeface="Arial"/>
                <a:ea typeface="+mj-ea"/>
                <a:cs typeface="Arial"/>
              </a:defRPr>
            </a:lvl1pPr>
          </a:lstStyle>
          <a:p>
            <a:pPr marL="12700">
              <a:spcBef>
                <a:spcPts val="100"/>
              </a:spcBef>
              <a:tabLst>
                <a:tab pos="1623695" algn="l"/>
              </a:tabLst>
            </a:pPr>
            <a:r>
              <a:rPr lang="en-GB" sz="3200" u="sng" kern="0" spc="315" dirty="0">
                <a:solidFill>
                  <a:srgbClr val="F3C32D"/>
                </a:solidFill>
                <a:latin typeface="Trebuchet MS"/>
                <a:cs typeface="Trebuchet MS"/>
              </a:rPr>
              <a:t>JOIN OUR ONLINE COMMUNITY</a:t>
            </a:r>
            <a:endParaRPr lang="en-GB" sz="3200" u="sng" kern="0" spc="80" dirty="0">
              <a:solidFill>
                <a:srgbClr val="F3C32D"/>
              </a:solidFill>
              <a:effectLst>
                <a:outerShdw blurRad="38100" dist="38100" dir="2700000" algn="tl">
                  <a:srgbClr val="000000">
                    <a:alpha val="43137"/>
                  </a:srgbClr>
                </a:outerShdw>
              </a:effectLst>
              <a:latin typeface="Trebuchet MS"/>
              <a:cs typeface="Trebuchet MS"/>
            </a:endParaRPr>
          </a:p>
        </p:txBody>
      </p:sp>
      <p:sp>
        <p:nvSpPr>
          <p:cNvPr id="18" name="object 4">
            <a:extLst>
              <a:ext uri="{FF2B5EF4-FFF2-40B4-BE49-F238E27FC236}">
                <a16:creationId xmlns:a16="http://schemas.microsoft.com/office/drawing/2014/main" id="{139C5E44-8924-4C6C-91FF-9A7F9CBBEE51}"/>
              </a:ext>
            </a:extLst>
          </p:cNvPr>
          <p:cNvSpPr txBox="1"/>
          <p:nvPr/>
        </p:nvSpPr>
        <p:spPr>
          <a:xfrm>
            <a:off x="2566483" y="2220973"/>
            <a:ext cx="2915891" cy="2826415"/>
          </a:xfrm>
          <a:prstGeom prst="rect">
            <a:avLst/>
          </a:prstGeom>
        </p:spPr>
        <p:txBody>
          <a:bodyPr vert="horz" wrap="square" lIns="0" tIns="12700" rIns="0" bIns="0" rtlCol="0">
            <a:spAutoFit/>
          </a:bodyPr>
          <a:lstStyle/>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salvationarmyid</a:t>
            </a:r>
            <a:endParaRPr lang="en-GB" sz="2600" dirty="0">
              <a:latin typeface="Trebuchet MS" panose="020B0603020202020204" pitchFamily="34" charset="0"/>
            </a:endParaRPr>
          </a:p>
          <a:p>
            <a:pPr algn="r"/>
            <a:endParaRPr lang="en-GB" sz="2000" dirty="0">
              <a:latin typeface="Trebuchet MS" panose="020B0603020202020204" pitchFamily="34" charset="0"/>
            </a:endParaRPr>
          </a:p>
          <a:p>
            <a:pPr algn="r"/>
            <a:r>
              <a:rPr lang="en-GB" sz="2600" dirty="0" err="1">
                <a:latin typeface="Trebuchet MS" panose="020B0603020202020204" pitchFamily="34" charset="0"/>
              </a:rPr>
              <a:t>thesalvationarmyid</a:t>
            </a:r>
            <a:endParaRPr lang="en-GB" sz="2600"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9" name="object 4">
            <a:extLst>
              <a:ext uri="{FF2B5EF4-FFF2-40B4-BE49-F238E27FC236}">
                <a16:creationId xmlns:a16="http://schemas.microsoft.com/office/drawing/2014/main" id="{694319BC-6556-4EC7-A30D-2B6355657991}"/>
              </a:ext>
            </a:extLst>
          </p:cNvPr>
          <p:cNvSpPr txBox="1"/>
          <p:nvPr/>
        </p:nvSpPr>
        <p:spPr>
          <a:xfrm>
            <a:off x="1629421" y="5863296"/>
            <a:ext cx="2915891" cy="412934"/>
          </a:xfrm>
          <a:prstGeom prst="rect">
            <a:avLst/>
          </a:prstGeom>
        </p:spPr>
        <p:txBody>
          <a:bodyPr vert="horz" wrap="square" lIns="0" tIns="12700" rIns="0" bIns="0" rtlCol="0">
            <a:spAutoFit/>
          </a:bodyPr>
          <a:lstStyle/>
          <a:p>
            <a:pPr algn="r">
              <a:spcBef>
                <a:spcPts val="50"/>
              </a:spcBef>
            </a:pPr>
            <a:r>
              <a:rPr lang="en-GB" sz="2600" dirty="0">
                <a:latin typeface="Trebuchet MS" panose="020B0603020202020204" pitchFamily="34" charset="0"/>
                <a:cs typeface="Trebuchet MS"/>
              </a:rPr>
              <a:t>#</a:t>
            </a:r>
            <a:r>
              <a:rPr lang="en-GB" sz="2600" dirty="0" err="1">
                <a:latin typeface="Trebuchet MS" panose="020B0603020202020204" pitchFamily="34" charset="0"/>
                <a:cs typeface="Trebuchet MS"/>
              </a:rPr>
              <a:t>feedinghope</a:t>
            </a:r>
            <a:endParaRPr sz="1400" dirty="0">
              <a:latin typeface="Trebuchet MS"/>
              <a:cs typeface="Trebuchet MS"/>
            </a:endParaRPr>
          </a:p>
        </p:txBody>
      </p:sp>
      <p:sp>
        <p:nvSpPr>
          <p:cNvPr id="20" name="object 4">
            <a:extLst>
              <a:ext uri="{FF2B5EF4-FFF2-40B4-BE49-F238E27FC236}">
                <a16:creationId xmlns:a16="http://schemas.microsoft.com/office/drawing/2014/main" id="{13DD5D8D-17A1-4DAA-B0F3-093885550961}"/>
              </a:ext>
            </a:extLst>
          </p:cNvPr>
          <p:cNvSpPr txBox="1"/>
          <p:nvPr/>
        </p:nvSpPr>
        <p:spPr>
          <a:xfrm>
            <a:off x="470768" y="1436143"/>
            <a:ext cx="8668386" cy="702756"/>
          </a:xfrm>
          <a:prstGeom prst="rect">
            <a:avLst/>
          </a:prstGeom>
        </p:spPr>
        <p:txBody>
          <a:bodyPr vert="horz" wrap="square" lIns="0" tIns="12700" rIns="0" bIns="0" rtlCol="0">
            <a:spAutoFit/>
          </a:bodyPr>
          <a:lstStyle/>
          <a:p>
            <a:pPr algn="r"/>
            <a:r>
              <a:rPr lang="en-GB" sz="2600" dirty="0">
                <a:latin typeface="Trebuchet MS" panose="020B0603020202020204" pitchFamily="34" charset="0"/>
              </a:rPr>
              <a:t>The Salvation Army ID	       Family Ministries </a:t>
            </a:r>
          </a:p>
          <a:p>
            <a:pPr algn="r">
              <a:spcBef>
                <a:spcPts val="50"/>
              </a:spcBef>
            </a:pPr>
            <a:r>
              <a:rPr lang="en-US" dirty="0"/>
              <a:t> </a:t>
            </a:r>
            <a:endParaRPr sz="1400" dirty="0">
              <a:latin typeface="Trebuchet MS"/>
              <a:cs typeface="Trebuchet MS"/>
            </a:endParaRPr>
          </a:p>
        </p:txBody>
      </p:sp>
      <p:sp>
        <p:nvSpPr>
          <p:cNvPr id="21" name="object 4">
            <a:extLst>
              <a:ext uri="{FF2B5EF4-FFF2-40B4-BE49-F238E27FC236}">
                <a16:creationId xmlns:a16="http://schemas.microsoft.com/office/drawing/2014/main" id="{897D6DB2-999A-43AE-90BA-CDF960FDADC8}"/>
              </a:ext>
            </a:extLst>
          </p:cNvPr>
          <p:cNvSpPr txBox="1"/>
          <p:nvPr/>
        </p:nvSpPr>
        <p:spPr>
          <a:xfrm>
            <a:off x="6689957" y="2223390"/>
            <a:ext cx="2915891" cy="2703304"/>
          </a:xfrm>
          <a:prstGeom prst="rect">
            <a:avLst/>
          </a:prstGeom>
        </p:spPr>
        <p:txBody>
          <a:bodyPr vert="horz" wrap="square" lIns="0" tIns="12700" rIns="0" bIns="0" rtlCol="0">
            <a:spAutoFit/>
          </a:bodyPr>
          <a:lstStyle/>
          <a:p>
            <a:r>
              <a:rPr lang="en-GB" sz="2600" dirty="0" err="1">
                <a:latin typeface="Trebuchet MS" panose="020B0603020202020204" pitchFamily="34" charset="0"/>
              </a:rPr>
              <a:t>sarmyfm</a:t>
            </a:r>
            <a:endParaRPr lang="en-GB" sz="2600" dirty="0">
              <a:latin typeface="Trebuchet MS" panose="020B0603020202020204" pitchFamily="34" charset="0"/>
            </a:endParaRPr>
          </a:p>
          <a:p>
            <a:endParaRPr lang="en-GB" sz="2000" dirty="0">
              <a:latin typeface="Trebuchet MS" panose="020B0603020202020204" pitchFamily="34" charset="0"/>
            </a:endParaRPr>
          </a:p>
          <a:p>
            <a:r>
              <a:rPr lang="en-GB" sz="2600" dirty="0" err="1">
                <a:latin typeface="Trebuchet MS" panose="020B0603020202020204" pitchFamily="34" charset="0"/>
              </a:rPr>
              <a:t>ukifamily</a:t>
            </a:r>
            <a:endParaRPr lang="en-GB" sz="2600" dirty="0">
              <a:latin typeface="Trebuchet MS" panose="020B0603020202020204" pitchFamily="34" charset="0"/>
            </a:endParaRPr>
          </a:p>
          <a:p>
            <a:endParaRPr lang="en-GB" sz="2000" dirty="0">
              <a:latin typeface="Trebuchet MS" panose="020B0603020202020204" pitchFamily="34" charset="0"/>
            </a:endParaRPr>
          </a:p>
          <a:p>
            <a:r>
              <a:rPr lang="en-GB" sz="2600" dirty="0" err="1">
                <a:latin typeface="Trebuchet MS" panose="020B0603020202020204" pitchFamily="34" charset="0"/>
              </a:rPr>
              <a:t>familyministries</a:t>
            </a:r>
            <a:endParaRPr lang="en-GB" sz="2600" dirty="0">
              <a:latin typeface="Trebuchet MS" panose="020B0603020202020204" pitchFamily="34" charset="0"/>
            </a:endParaRPr>
          </a:p>
          <a:p>
            <a:endParaRPr lang="en-GB" sz="2000" dirty="0">
              <a:latin typeface="Trebuchet MS" panose="020B0603020202020204" pitchFamily="34" charset="0"/>
            </a:endParaRPr>
          </a:p>
          <a:p>
            <a:endParaRPr lang="en-GB"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pic>
        <p:nvPicPr>
          <p:cNvPr id="22" name="Picture 21">
            <a:extLst>
              <a:ext uri="{FF2B5EF4-FFF2-40B4-BE49-F238E27FC236}">
                <a16:creationId xmlns:a16="http://schemas.microsoft.com/office/drawing/2014/main" id="{C1C737E7-80C9-4F13-AE8B-87BB9806D1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9888" y="1556551"/>
            <a:ext cx="2915892" cy="5059059"/>
          </a:xfrm>
          <a:prstGeom prst="rect">
            <a:avLst/>
          </a:prstGeom>
        </p:spPr>
      </p:pic>
      <p:sp>
        <p:nvSpPr>
          <p:cNvPr id="23" name="Flowchart: Connector 22">
            <a:extLst>
              <a:ext uri="{FF2B5EF4-FFF2-40B4-BE49-F238E27FC236}">
                <a16:creationId xmlns:a16="http://schemas.microsoft.com/office/drawing/2014/main" id="{81F67430-C126-4B75-81B5-3870DE027E66}"/>
              </a:ext>
            </a:extLst>
          </p:cNvPr>
          <p:cNvSpPr/>
          <p:nvPr/>
        </p:nvSpPr>
        <p:spPr>
          <a:xfrm>
            <a:off x="5729693" y="2798795"/>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lowchart: Connector 23">
            <a:extLst>
              <a:ext uri="{FF2B5EF4-FFF2-40B4-BE49-F238E27FC236}">
                <a16:creationId xmlns:a16="http://schemas.microsoft.com/office/drawing/2014/main" id="{8EA71BEA-831E-4570-919E-036B88BAFC46}"/>
              </a:ext>
            </a:extLst>
          </p:cNvPr>
          <p:cNvSpPr/>
          <p:nvPr/>
        </p:nvSpPr>
        <p:spPr>
          <a:xfrm>
            <a:off x="5719715" y="2077242"/>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69058385-A584-49E5-8A7E-8D35B4B2A4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4237" y="2922783"/>
            <a:ext cx="400509" cy="400509"/>
          </a:xfrm>
          <a:prstGeom prst="rect">
            <a:avLst/>
          </a:prstGeom>
        </p:spPr>
      </p:pic>
      <p:sp>
        <p:nvSpPr>
          <p:cNvPr id="26" name="Flowchart: Connector 25">
            <a:extLst>
              <a:ext uri="{FF2B5EF4-FFF2-40B4-BE49-F238E27FC236}">
                <a16:creationId xmlns:a16="http://schemas.microsoft.com/office/drawing/2014/main" id="{C79523CC-3350-4EC5-807E-594129632BE1}"/>
              </a:ext>
            </a:extLst>
          </p:cNvPr>
          <p:cNvSpPr/>
          <p:nvPr/>
        </p:nvSpPr>
        <p:spPr>
          <a:xfrm>
            <a:off x="5724590" y="4285044"/>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nnector 26">
            <a:extLst>
              <a:ext uri="{FF2B5EF4-FFF2-40B4-BE49-F238E27FC236}">
                <a16:creationId xmlns:a16="http://schemas.microsoft.com/office/drawing/2014/main" id="{CAEAE592-79A2-4A63-A47E-5A31FF6175FC}"/>
              </a:ext>
            </a:extLst>
          </p:cNvPr>
          <p:cNvSpPr/>
          <p:nvPr/>
        </p:nvSpPr>
        <p:spPr>
          <a:xfrm>
            <a:off x="5728051" y="3569673"/>
            <a:ext cx="609599" cy="648487"/>
          </a:xfrm>
          <a:prstGeom prst="flowChartConnector">
            <a:avLst/>
          </a:prstGeom>
          <a:solidFill>
            <a:srgbClr val="F3C32D"/>
          </a:solidFill>
          <a:ln>
            <a:solidFill>
              <a:srgbClr val="F3C3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27">
            <a:extLst>
              <a:ext uri="{FF2B5EF4-FFF2-40B4-BE49-F238E27FC236}">
                <a16:creationId xmlns:a16="http://schemas.microsoft.com/office/drawing/2014/main" id="{FF097B00-D8CA-415A-B255-7072DCE087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60952" y="3580157"/>
            <a:ext cx="609599" cy="609599"/>
          </a:xfrm>
          <a:prstGeom prst="rect">
            <a:avLst/>
          </a:prstGeom>
        </p:spPr>
      </p:pic>
      <p:pic>
        <p:nvPicPr>
          <p:cNvPr id="29" name="Picture 28">
            <a:extLst>
              <a:ext uri="{FF2B5EF4-FFF2-40B4-BE49-F238E27FC236}">
                <a16:creationId xmlns:a16="http://schemas.microsoft.com/office/drawing/2014/main" id="{C270A170-7FC3-40AD-A786-D6385D61B2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37649" y="4318835"/>
            <a:ext cx="773730" cy="580298"/>
          </a:xfrm>
          <a:prstGeom prst="rect">
            <a:avLst/>
          </a:prstGeom>
        </p:spPr>
      </p:pic>
      <p:pic>
        <p:nvPicPr>
          <p:cNvPr id="30" name="Picture 29">
            <a:extLst>
              <a:ext uri="{FF2B5EF4-FFF2-40B4-BE49-F238E27FC236}">
                <a16:creationId xmlns:a16="http://schemas.microsoft.com/office/drawing/2014/main" id="{31CCFECA-F0E0-4005-9398-09B3C7B33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3193" y="2210241"/>
            <a:ext cx="380951" cy="380951"/>
          </a:xfrm>
          <a:prstGeom prst="rect">
            <a:avLst/>
          </a:prstGeom>
        </p:spPr>
      </p:pic>
      <p:sp>
        <p:nvSpPr>
          <p:cNvPr id="31" name="object 4">
            <a:extLst>
              <a:ext uri="{FF2B5EF4-FFF2-40B4-BE49-F238E27FC236}">
                <a16:creationId xmlns:a16="http://schemas.microsoft.com/office/drawing/2014/main" id="{C90DEB9A-A1A8-48B3-A2E0-D97DF480CE4E}"/>
              </a:ext>
            </a:extLst>
          </p:cNvPr>
          <p:cNvSpPr txBox="1"/>
          <p:nvPr/>
        </p:nvSpPr>
        <p:spPr>
          <a:xfrm>
            <a:off x="2901802" y="5114785"/>
            <a:ext cx="5864869" cy="412934"/>
          </a:xfrm>
          <a:prstGeom prst="rect">
            <a:avLst/>
          </a:prstGeom>
        </p:spPr>
        <p:txBody>
          <a:bodyPr vert="horz" wrap="square" lIns="0" tIns="12700" rIns="0" bIns="0" rtlCol="0">
            <a:spAutoFit/>
          </a:bodyPr>
          <a:lstStyle/>
          <a:p>
            <a:pPr algn="r">
              <a:spcBef>
                <a:spcPts val="50"/>
              </a:spcBef>
            </a:pPr>
            <a:r>
              <a:rPr lang="en-GB" sz="2600" dirty="0">
                <a:latin typeface="Trebuchet MS" panose="020B0603020202020204" pitchFamily="34" charset="0"/>
                <a:cs typeface="Trebuchet MS"/>
              </a:rPr>
              <a:t>salvationarmy.org.uk/</a:t>
            </a:r>
            <a:r>
              <a:rPr lang="en-GB" sz="2600" dirty="0" err="1">
                <a:latin typeface="Trebuchet MS" panose="020B0603020202020204" pitchFamily="34" charset="0"/>
                <a:cs typeface="Trebuchet MS"/>
              </a:rPr>
              <a:t>feedinghope</a:t>
            </a:r>
            <a:endParaRPr sz="1400" dirty="0">
              <a:latin typeface="Trebuchet MS"/>
              <a:cs typeface="Trebuchet MS"/>
            </a:endParaRPr>
          </a:p>
        </p:txBody>
      </p:sp>
    </p:spTree>
    <p:extLst>
      <p:ext uri="{BB962C8B-B14F-4D97-AF65-F5344CB8AC3E}">
        <p14:creationId xmlns:p14="http://schemas.microsoft.com/office/powerpoint/2010/main" val="3079564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113" cy="6858000"/>
            <a:chOff x="0" y="0"/>
            <a:chExt cx="12192113" cy="6858000"/>
          </a:xfrm>
        </p:grpSpPr>
        <p:sp>
          <p:nvSpPr>
            <p:cNvPr id="3" name="object 3"/>
            <p:cNvSpPr/>
            <p:nvPr/>
          </p:nvSpPr>
          <p:spPr>
            <a:xfrm>
              <a:off x="0" y="0"/>
              <a:ext cx="12192113" cy="685800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152349" y="152349"/>
              <a:ext cx="11887835" cy="6553834"/>
            </a:xfrm>
            <a:custGeom>
              <a:avLst/>
              <a:gdLst/>
              <a:ahLst/>
              <a:cxnLst/>
              <a:rect l="l" t="t" r="r" b="b"/>
              <a:pathLst>
                <a:path w="11887835" h="6553834">
                  <a:moveTo>
                    <a:pt x="0" y="6553301"/>
                  </a:moveTo>
                  <a:lnTo>
                    <a:pt x="11887415" y="6553301"/>
                  </a:lnTo>
                  <a:lnTo>
                    <a:pt x="11887415" y="0"/>
                  </a:lnTo>
                  <a:lnTo>
                    <a:pt x="0" y="0"/>
                  </a:lnTo>
                  <a:lnTo>
                    <a:pt x="0" y="6553301"/>
                  </a:lnTo>
                  <a:close/>
                </a:path>
              </a:pathLst>
            </a:custGeom>
            <a:ln w="457199">
              <a:solidFill>
                <a:srgbClr val="8DA23C"/>
              </a:solidFill>
            </a:ln>
          </p:spPr>
          <p:txBody>
            <a:bodyPr wrap="square" lIns="0" tIns="0" rIns="0" bIns="0" rtlCol="0"/>
            <a:lstStyle/>
            <a:p>
              <a:endParaRPr/>
            </a:p>
          </p:txBody>
        </p:sp>
      </p:grpSp>
      <p:sp>
        <p:nvSpPr>
          <p:cNvPr id="6" name="object 6"/>
          <p:cNvSpPr txBox="1"/>
          <p:nvPr/>
        </p:nvSpPr>
        <p:spPr>
          <a:xfrm>
            <a:off x="842462" y="5219461"/>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a:latin typeface="Trebuchet MS"/>
              <a:cs typeface="Trebuchet MS"/>
            </a:endParaRPr>
          </a:p>
        </p:txBody>
      </p:sp>
      <p:sp>
        <p:nvSpPr>
          <p:cNvPr id="25" name="object 25"/>
          <p:cNvSpPr/>
          <p:nvPr/>
        </p:nvSpPr>
        <p:spPr>
          <a:xfrm>
            <a:off x="2392577" y="2926089"/>
            <a:ext cx="1791335" cy="1791335"/>
          </a:xfrm>
          <a:custGeom>
            <a:avLst/>
            <a:gdLst/>
            <a:ahLst/>
            <a:cxnLst/>
            <a:rect l="l" t="t" r="r" b="b"/>
            <a:pathLst>
              <a:path w="1791335" h="1791335">
                <a:moveTo>
                  <a:pt x="895451" y="0"/>
                </a:moveTo>
                <a:lnTo>
                  <a:pt x="847895" y="1241"/>
                </a:lnTo>
                <a:lnTo>
                  <a:pt x="800986" y="4923"/>
                </a:lnTo>
                <a:lnTo>
                  <a:pt x="754784" y="10985"/>
                </a:lnTo>
                <a:lnTo>
                  <a:pt x="709354" y="19364"/>
                </a:lnTo>
                <a:lnTo>
                  <a:pt x="664755" y="29998"/>
                </a:lnTo>
                <a:lnTo>
                  <a:pt x="621050" y="42826"/>
                </a:lnTo>
                <a:lnTo>
                  <a:pt x="578301" y="57786"/>
                </a:lnTo>
                <a:lnTo>
                  <a:pt x="536570" y="74815"/>
                </a:lnTo>
                <a:lnTo>
                  <a:pt x="495918" y="93853"/>
                </a:lnTo>
                <a:lnTo>
                  <a:pt x="456408" y="114837"/>
                </a:lnTo>
                <a:lnTo>
                  <a:pt x="418101" y="137705"/>
                </a:lnTo>
                <a:lnTo>
                  <a:pt x="381060" y="162395"/>
                </a:lnTo>
                <a:lnTo>
                  <a:pt x="345346" y="188845"/>
                </a:lnTo>
                <a:lnTo>
                  <a:pt x="311021" y="216994"/>
                </a:lnTo>
                <a:lnTo>
                  <a:pt x="278147" y="246780"/>
                </a:lnTo>
                <a:lnTo>
                  <a:pt x="246786" y="278140"/>
                </a:lnTo>
                <a:lnTo>
                  <a:pt x="217000" y="311014"/>
                </a:lnTo>
                <a:lnTo>
                  <a:pt x="188850" y="345338"/>
                </a:lnTo>
                <a:lnTo>
                  <a:pt x="162399" y="381052"/>
                </a:lnTo>
                <a:lnTo>
                  <a:pt x="137708" y="418092"/>
                </a:lnTo>
                <a:lnTo>
                  <a:pt x="114840" y="456398"/>
                </a:lnTo>
                <a:lnTo>
                  <a:pt x="93856" y="495908"/>
                </a:lnTo>
                <a:lnTo>
                  <a:pt x="74818" y="536559"/>
                </a:lnTo>
                <a:lnTo>
                  <a:pt x="57788" y="578290"/>
                </a:lnTo>
                <a:lnTo>
                  <a:pt x="42827" y="621038"/>
                </a:lnTo>
                <a:lnTo>
                  <a:pt x="29999" y="664743"/>
                </a:lnTo>
                <a:lnTo>
                  <a:pt x="19364" y="709341"/>
                </a:lnTo>
                <a:lnTo>
                  <a:pt x="10985" y="754772"/>
                </a:lnTo>
                <a:lnTo>
                  <a:pt x="4923" y="800973"/>
                </a:lnTo>
                <a:lnTo>
                  <a:pt x="1241" y="847883"/>
                </a:lnTo>
                <a:lnTo>
                  <a:pt x="0" y="895438"/>
                </a:lnTo>
                <a:lnTo>
                  <a:pt x="1241" y="942995"/>
                </a:lnTo>
                <a:lnTo>
                  <a:pt x="4923" y="989906"/>
                </a:lnTo>
                <a:lnTo>
                  <a:pt x="10985" y="1036108"/>
                </a:lnTo>
                <a:lnTo>
                  <a:pt x="19364" y="1081540"/>
                </a:lnTo>
                <a:lnTo>
                  <a:pt x="29999" y="1126139"/>
                </a:lnTo>
                <a:lnTo>
                  <a:pt x="42827" y="1169845"/>
                </a:lnTo>
                <a:lnTo>
                  <a:pt x="57788" y="1212594"/>
                </a:lnTo>
                <a:lnTo>
                  <a:pt x="74818" y="1254325"/>
                </a:lnTo>
                <a:lnTo>
                  <a:pt x="93856" y="1294977"/>
                </a:lnTo>
                <a:lnTo>
                  <a:pt x="114840" y="1334487"/>
                </a:lnTo>
                <a:lnTo>
                  <a:pt x="137708" y="1372794"/>
                </a:lnTo>
                <a:lnTo>
                  <a:pt x="162399" y="1409835"/>
                </a:lnTo>
                <a:lnTo>
                  <a:pt x="188850" y="1445549"/>
                </a:lnTo>
                <a:lnTo>
                  <a:pt x="217000" y="1479874"/>
                </a:lnTo>
                <a:lnTo>
                  <a:pt x="246786" y="1512747"/>
                </a:lnTo>
                <a:lnTo>
                  <a:pt x="278147" y="1544108"/>
                </a:lnTo>
                <a:lnTo>
                  <a:pt x="311021" y="1573894"/>
                </a:lnTo>
                <a:lnTo>
                  <a:pt x="345346" y="1602043"/>
                </a:lnTo>
                <a:lnTo>
                  <a:pt x="381060" y="1628494"/>
                </a:lnTo>
                <a:lnTo>
                  <a:pt x="418101" y="1653184"/>
                </a:lnTo>
                <a:lnTo>
                  <a:pt x="456408" y="1676052"/>
                </a:lnTo>
                <a:lnTo>
                  <a:pt x="495918" y="1697036"/>
                </a:lnTo>
                <a:lnTo>
                  <a:pt x="536570" y="1716074"/>
                </a:lnTo>
                <a:lnTo>
                  <a:pt x="578301" y="1733103"/>
                </a:lnTo>
                <a:lnTo>
                  <a:pt x="621050" y="1748063"/>
                </a:lnTo>
                <a:lnTo>
                  <a:pt x="664755" y="1760891"/>
                </a:lnTo>
                <a:lnTo>
                  <a:pt x="709354" y="1771526"/>
                </a:lnTo>
                <a:lnTo>
                  <a:pt x="754784" y="1779905"/>
                </a:lnTo>
                <a:lnTo>
                  <a:pt x="800986" y="1785966"/>
                </a:lnTo>
                <a:lnTo>
                  <a:pt x="847895" y="1789649"/>
                </a:lnTo>
                <a:lnTo>
                  <a:pt x="895451" y="1790890"/>
                </a:lnTo>
                <a:lnTo>
                  <a:pt x="943007" y="1789649"/>
                </a:lnTo>
                <a:lnTo>
                  <a:pt x="989917" y="1785966"/>
                </a:lnTo>
                <a:lnTo>
                  <a:pt x="1036118" y="1779905"/>
                </a:lnTo>
                <a:lnTo>
                  <a:pt x="1081549" y="1771526"/>
                </a:lnTo>
                <a:lnTo>
                  <a:pt x="1126148" y="1760891"/>
                </a:lnTo>
                <a:lnTo>
                  <a:pt x="1169852" y="1748063"/>
                </a:lnTo>
                <a:lnTo>
                  <a:pt x="1212601" y="1733103"/>
                </a:lnTo>
                <a:lnTo>
                  <a:pt x="1254333" y="1716074"/>
                </a:lnTo>
                <a:lnTo>
                  <a:pt x="1294984" y="1697036"/>
                </a:lnTo>
                <a:lnTo>
                  <a:pt x="1334494" y="1676052"/>
                </a:lnTo>
                <a:lnTo>
                  <a:pt x="1372801" y="1653184"/>
                </a:lnTo>
                <a:lnTo>
                  <a:pt x="1409842" y="1628494"/>
                </a:lnTo>
                <a:lnTo>
                  <a:pt x="1445556" y="1602043"/>
                </a:lnTo>
                <a:lnTo>
                  <a:pt x="1479881" y="1573894"/>
                </a:lnTo>
                <a:lnTo>
                  <a:pt x="1512755" y="1544108"/>
                </a:lnTo>
                <a:lnTo>
                  <a:pt x="1544116" y="1512747"/>
                </a:lnTo>
                <a:lnTo>
                  <a:pt x="1573903" y="1479874"/>
                </a:lnTo>
                <a:lnTo>
                  <a:pt x="1602052" y="1445549"/>
                </a:lnTo>
                <a:lnTo>
                  <a:pt x="1628503" y="1409835"/>
                </a:lnTo>
                <a:lnTo>
                  <a:pt x="1653194" y="1372794"/>
                </a:lnTo>
                <a:lnTo>
                  <a:pt x="1676062" y="1334487"/>
                </a:lnTo>
                <a:lnTo>
                  <a:pt x="1697047" y="1294977"/>
                </a:lnTo>
                <a:lnTo>
                  <a:pt x="1716085" y="1254325"/>
                </a:lnTo>
                <a:lnTo>
                  <a:pt x="1733115" y="1212594"/>
                </a:lnTo>
                <a:lnTo>
                  <a:pt x="1748075" y="1169845"/>
                </a:lnTo>
                <a:lnTo>
                  <a:pt x="1760903" y="1126139"/>
                </a:lnTo>
                <a:lnTo>
                  <a:pt x="1771538" y="1081540"/>
                </a:lnTo>
                <a:lnTo>
                  <a:pt x="1779917" y="1036108"/>
                </a:lnTo>
                <a:lnTo>
                  <a:pt x="1785979" y="989906"/>
                </a:lnTo>
                <a:lnTo>
                  <a:pt x="1789661" y="942995"/>
                </a:lnTo>
                <a:lnTo>
                  <a:pt x="1790903" y="895438"/>
                </a:lnTo>
                <a:lnTo>
                  <a:pt x="1789661" y="847883"/>
                </a:lnTo>
                <a:lnTo>
                  <a:pt x="1785979" y="800973"/>
                </a:lnTo>
                <a:lnTo>
                  <a:pt x="1779917" y="754772"/>
                </a:lnTo>
                <a:lnTo>
                  <a:pt x="1771538" y="709341"/>
                </a:lnTo>
                <a:lnTo>
                  <a:pt x="1760903" y="664743"/>
                </a:lnTo>
                <a:lnTo>
                  <a:pt x="1748075" y="621038"/>
                </a:lnTo>
                <a:lnTo>
                  <a:pt x="1733115" y="578290"/>
                </a:lnTo>
                <a:lnTo>
                  <a:pt x="1716085" y="536559"/>
                </a:lnTo>
                <a:lnTo>
                  <a:pt x="1697047" y="495908"/>
                </a:lnTo>
                <a:lnTo>
                  <a:pt x="1676062" y="456398"/>
                </a:lnTo>
                <a:lnTo>
                  <a:pt x="1653194" y="418092"/>
                </a:lnTo>
                <a:lnTo>
                  <a:pt x="1628503" y="381052"/>
                </a:lnTo>
                <a:lnTo>
                  <a:pt x="1602052" y="345338"/>
                </a:lnTo>
                <a:lnTo>
                  <a:pt x="1573903" y="311014"/>
                </a:lnTo>
                <a:lnTo>
                  <a:pt x="1544116" y="278140"/>
                </a:lnTo>
                <a:lnTo>
                  <a:pt x="1512755" y="246780"/>
                </a:lnTo>
                <a:lnTo>
                  <a:pt x="1479881" y="216994"/>
                </a:lnTo>
                <a:lnTo>
                  <a:pt x="1445556" y="188845"/>
                </a:lnTo>
                <a:lnTo>
                  <a:pt x="1409842" y="162395"/>
                </a:lnTo>
                <a:lnTo>
                  <a:pt x="1372801" y="137705"/>
                </a:lnTo>
                <a:lnTo>
                  <a:pt x="1334494" y="114837"/>
                </a:lnTo>
                <a:lnTo>
                  <a:pt x="1294984" y="93853"/>
                </a:lnTo>
                <a:lnTo>
                  <a:pt x="1254333" y="74815"/>
                </a:lnTo>
                <a:lnTo>
                  <a:pt x="1212601" y="57786"/>
                </a:lnTo>
                <a:lnTo>
                  <a:pt x="1169852" y="42826"/>
                </a:lnTo>
                <a:lnTo>
                  <a:pt x="1126148" y="29998"/>
                </a:lnTo>
                <a:lnTo>
                  <a:pt x="1081549" y="19364"/>
                </a:lnTo>
                <a:lnTo>
                  <a:pt x="1036118" y="10985"/>
                </a:lnTo>
                <a:lnTo>
                  <a:pt x="989917" y="4923"/>
                </a:lnTo>
                <a:lnTo>
                  <a:pt x="943007" y="1241"/>
                </a:lnTo>
                <a:lnTo>
                  <a:pt x="895451" y="0"/>
                </a:lnTo>
                <a:close/>
              </a:path>
            </a:pathLst>
          </a:custGeom>
          <a:solidFill>
            <a:srgbClr val="F5C949"/>
          </a:solidFill>
        </p:spPr>
        <p:txBody>
          <a:bodyPr wrap="square" lIns="0" tIns="0" rIns="0" bIns="0" rtlCol="0"/>
          <a:lstStyle/>
          <a:p>
            <a:endParaRPr dirty="0"/>
          </a:p>
        </p:txBody>
      </p:sp>
      <p:sp>
        <p:nvSpPr>
          <p:cNvPr id="26" name="object 26"/>
          <p:cNvSpPr txBox="1"/>
          <p:nvPr/>
        </p:nvSpPr>
        <p:spPr>
          <a:xfrm>
            <a:off x="2325585" y="2908160"/>
            <a:ext cx="1925320" cy="492443"/>
          </a:xfrm>
          <a:prstGeom prst="rect">
            <a:avLst/>
          </a:prstGeom>
        </p:spPr>
        <p:txBody>
          <a:bodyPr vert="horz" wrap="square" lIns="0" tIns="0" rIns="0" bIns="0" rtlCol="0">
            <a:spAutoFit/>
          </a:bodyPr>
          <a:lstStyle/>
          <a:p>
            <a:pPr>
              <a:lnSpc>
                <a:spcPct val="100000"/>
              </a:lnSpc>
            </a:pPr>
            <a:endParaRPr sz="1100" dirty="0">
              <a:latin typeface="Times New Roman"/>
              <a:cs typeface="Times New Roman"/>
            </a:endParaRPr>
          </a:p>
          <a:p>
            <a:pPr>
              <a:lnSpc>
                <a:spcPct val="100000"/>
              </a:lnSpc>
            </a:pPr>
            <a:endParaRPr sz="1100" dirty="0">
              <a:latin typeface="Times New Roman"/>
              <a:cs typeface="Times New Roman"/>
            </a:endParaRPr>
          </a:p>
          <a:p>
            <a:pPr>
              <a:lnSpc>
                <a:spcPct val="100000"/>
              </a:lnSpc>
              <a:spcBef>
                <a:spcPts val="45"/>
              </a:spcBef>
            </a:pPr>
            <a:endParaRPr sz="1000" dirty="0">
              <a:latin typeface="Times New Roman"/>
              <a:cs typeface="Times New Roman"/>
            </a:endParaRPr>
          </a:p>
        </p:txBody>
      </p:sp>
      <p:sp>
        <p:nvSpPr>
          <p:cNvPr id="28" name="object 28"/>
          <p:cNvSpPr txBox="1"/>
          <p:nvPr/>
        </p:nvSpPr>
        <p:spPr>
          <a:xfrm>
            <a:off x="438602" y="6631991"/>
            <a:ext cx="2044700" cy="147320"/>
          </a:xfrm>
          <a:prstGeom prst="rect">
            <a:avLst/>
          </a:prstGeom>
        </p:spPr>
        <p:txBody>
          <a:bodyPr vert="horz" wrap="square" lIns="0" tIns="12700" rIns="0" bIns="0" rtlCol="0">
            <a:spAutoFit/>
          </a:bodyPr>
          <a:lstStyle/>
          <a:p>
            <a:pPr marL="12700" marR="5080">
              <a:lnSpc>
                <a:spcPct val="100000"/>
              </a:lnSpc>
              <a:spcBef>
                <a:spcPts val="100"/>
              </a:spcBef>
            </a:pPr>
            <a:r>
              <a:rPr sz="400" spc="15" dirty="0">
                <a:solidFill>
                  <a:srgbClr val="FFFFFF"/>
                </a:solidFill>
                <a:latin typeface="Trebuchet MS"/>
                <a:cs typeface="Trebuchet MS"/>
              </a:rPr>
              <a:t>The </a:t>
            </a:r>
            <a:r>
              <a:rPr sz="400" spc="10" dirty="0">
                <a:solidFill>
                  <a:srgbClr val="FFFFFF"/>
                </a:solidFill>
                <a:latin typeface="Trebuchet MS"/>
                <a:cs typeface="Trebuchet MS"/>
              </a:rPr>
              <a:t>Salvation </a:t>
            </a:r>
            <a:r>
              <a:rPr sz="400" spc="20" dirty="0">
                <a:solidFill>
                  <a:srgbClr val="FFFFFF"/>
                </a:solidFill>
                <a:latin typeface="Trebuchet MS"/>
                <a:cs typeface="Trebuchet MS"/>
              </a:rPr>
              <a:t>Army </a:t>
            </a:r>
            <a:r>
              <a:rPr sz="400" dirty="0">
                <a:solidFill>
                  <a:srgbClr val="FFFFFF"/>
                </a:solidFill>
                <a:latin typeface="Trebuchet MS"/>
                <a:cs typeface="Trebuchet MS"/>
              </a:rPr>
              <a:t>is a </a:t>
            </a:r>
            <a:r>
              <a:rPr sz="400" spc="5" dirty="0">
                <a:solidFill>
                  <a:srgbClr val="FFFFFF"/>
                </a:solidFill>
                <a:latin typeface="Trebuchet MS"/>
                <a:cs typeface="Trebuchet MS"/>
              </a:rPr>
              <a:t>Christian </a:t>
            </a:r>
            <a:r>
              <a:rPr sz="400" spc="15" dirty="0">
                <a:solidFill>
                  <a:srgbClr val="FFFFFF"/>
                </a:solidFill>
                <a:latin typeface="Trebuchet MS"/>
                <a:cs typeface="Trebuchet MS"/>
              </a:rPr>
              <a:t>church and </a:t>
            </a:r>
            <a:r>
              <a:rPr sz="400" spc="5" dirty="0">
                <a:solidFill>
                  <a:srgbClr val="FFFFFF"/>
                </a:solidFill>
                <a:latin typeface="Trebuchet MS"/>
                <a:cs typeface="Trebuchet MS"/>
              </a:rPr>
              <a:t>registered </a:t>
            </a:r>
            <a:r>
              <a:rPr sz="400" dirty="0">
                <a:solidFill>
                  <a:srgbClr val="FFFFFF"/>
                </a:solidFill>
                <a:latin typeface="Trebuchet MS"/>
                <a:cs typeface="Trebuchet MS"/>
              </a:rPr>
              <a:t>charity </a:t>
            </a:r>
            <a:r>
              <a:rPr sz="400" spc="5" dirty="0">
                <a:solidFill>
                  <a:srgbClr val="FFFFFF"/>
                </a:solidFill>
                <a:latin typeface="Trebuchet MS"/>
                <a:cs typeface="Trebuchet MS"/>
              </a:rPr>
              <a:t>No. </a:t>
            </a:r>
            <a:r>
              <a:rPr sz="400" dirty="0">
                <a:solidFill>
                  <a:srgbClr val="FFFFFF"/>
                </a:solidFill>
                <a:latin typeface="Trebuchet MS"/>
                <a:cs typeface="Trebuchet MS"/>
              </a:rPr>
              <a:t>214779 in  </a:t>
            </a:r>
            <a:r>
              <a:rPr sz="400" spc="20" dirty="0">
                <a:solidFill>
                  <a:srgbClr val="FFFFFF"/>
                </a:solidFill>
                <a:latin typeface="Trebuchet MS"/>
                <a:cs typeface="Trebuchet MS"/>
              </a:rPr>
              <a:t>England</a:t>
            </a:r>
            <a:r>
              <a:rPr sz="400" dirty="0">
                <a:solidFill>
                  <a:srgbClr val="FFFFFF"/>
                </a:solidFill>
                <a:latin typeface="Trebuchet MS"/>
                <a:cs typeface="Trebuchet MS"/>
              </a:rPr>
              <a:t> </a:t>
            </a:r>
            <a:r>
              <a:rPr sz="400" spc="15" dirty="0">
                <a:solidFill>
                  <a:srgbClr val="FFFFFF"/>
                </a:solidFill>
                <a:latin typeface="Trebuchet MS"/>
                <a:cs typeface="Trebuchet MS"/>
              </a:rPr>
              <a:t>and</a:t>
            </a:r>
            <a:r>
              <a:rPr sz="400" spc="-10" dirty="0">
                <a:solidFill>
                  <a:srgbClr val="FFFFFF"/>
                </a:solidFill>
                <a:latin typeface="Trebuchet MS"/>
                <a:cs typeface="Trebuchet MS"/>
              </a:rPr>
              <a:t> </a:t>
            </a:r>
            <a:r>
              <a:rPr sz="400" spc="15" dirty="0">
                <a:solidFill>
                  <a:srgbClr val="FFFFFF"/>
                </a:solidFill>
                <a:latin typeface="Trebuchet MS"/>
                <a:cs typeface="Trebuchet MS"/>
              </a:rPr>
              <a:t>Wales,</a:t>
            </a:r>
            <a:r>
              <a:rPr sz="400" spc="5" dirty="0">
                <a:solidFill>
                  <a:srgbClr val="FFFFFF"/>
                </a:solidFill>
                <a:latin typeface="Trebuchet MS"/>
                <a:cs typeface="Trebuchet MS"/>
              </a:rPr>
              <a:t> </a:t>
            </a:r>
            <a:r>
              <a:rPr sz="400" spc="35" dirty="0">
                <a:solidFill>
                  <a:srgbClr val="FFFFFF"/>
                </a:solidFill>
                <a:latin typeface="Trebuchet MS"/>
                <a:cs typeface="Trebuchet MS"/>
              </a:rPr>
              <a:t>SC009359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a:t>
            </a:r>
            <a:r>
              <a:rPr sz="400" spc="15" dirty="0">
                <a:solidFill>
                  <a:srgbClr val="FFFFFF"/>
                </a:solidFill>
                <a:latin typeface="Trebuchet MS"/>
                <a:cs typeface="Trebuchet MS"/>
              </a:rPr>
              <a:t>Scotland</a:t>
            </a:r>
            <a:r>
              <a:rPr sz="400" spc="5" dirty="0">
                <a:solidFill>
                  <a:srgbClr val="FFFFFF"/>
                </a:solidFill>
                <a:latin typeface="Trebuchet MS"/>
                <a:cs typeface="Trebuchet MS"/>
              </a:rPr>
              <a:t> </a:t>
            </a:r>
            <a:r>
              <a:rPr sz="400" spc="15" dirty="0">
                <a:solidFill>
                  <a:srgbClr val="FFFFFF"/>
                </a:solidFill>
                <a:latin typeface="Trebuchet MS"/>
                <a:cs typeface="Trebuchet MS"/>
              </a:rPr>
              <a:t>and</a:t>
            </a:r>
            <a:r>
              <a:rPr sz="400" spc="5" dirty="0">
                <a:solidFill>
                  <a:srgbClr val="FFFFFF"/>
                </a:solidFill>
                <a:latin typeface="Trebuchet MS"/>
                <a:cs typeface="Trebuchet MS"/>
              </a:rPr>
              <a:t> </a:t>
            </a:r>
            <a:r>
              <a:rPr sz="400" spc="30" dirty="0">
                <a:solidFill>
                  <a:srgbClr val="FFFFFF"/>
                </a:solidFill>
                <a:latin typeface="Trebuchet MS"/>
                <a:cs typeface="Trebuchet MS"/>
              </a:rPr>
              <a:t>CHY6399</a:t>
            </a:r>
            <a:r>
              <a:rPr sz="400" spc="5" dirty="0">
                <a:solidFill>
                  <a:srgbClr val="FFFFFF"/>
                </a:solidFill>
                <a:latin typeface="Trebuchet MS"/>
                <a:cs typeface="Trebuchet MS"/>
              </a:rPr>
              <a:t> </a:t>
            </a:r>
            <a:r>
              <a:rPr sz="400" spc="-5" dirty="0">
                <a:solidFill>
                  <a:srgbClr val="FFFFFF"/>
                </a:solidFill>
                <a:latin typeface="Trebuchet MS"/>
                <a:cs typeface="Trebuchet MS"/>
              </a:rPr>
              <a:t>in</a:t>
            </a:r>
            <a:r>
              <a:rPr sz="400" spc="5" dirty="0">
                <a:solidFill>
                  <a:srgbClr val="FFFFFF"/>
                </a:solidFill>
                <a:latin typeface="Trebuchet MS"/>
                <a:cs typeface="Trebuchet MS"/>
              </a:rPr>
              <a:t> the </a:t>
            </a:r>
            <a:r>
              <a:rPr sz="400" spc="15" dirty="0">
                <a:solidFill>
                  <a:srgbClr val="FFFFFF"/>
                </a:solidFill>
                <a:latin typeface="Trebuchet MS"/>
                <a:cs typeface="Trebuchet MS"/>
              </a:rPr>
              <a:t>Republic</a:t>
            </a:r>
            <a:r>
              <a:rPr sz="400" spc="5" dirty="0">
                <a:solidFill>
                  <a:srgbClr val="FFFFFF"/>
                </a:solidFill>
                <a:latin typeface="Trebuchet MS"/>
                <a:cs typeface="Trebuchet MS"/>
              </a:rPr>
              <a:t> </a:t>
            </a:r>
            <a:r>
              <a:rPr sz="400" dirty="0">
                <a:solidFill>
                  <a:srgbClr val="FFFFFF"/>
                </a:solidFill>
                <a:latin typeface="Trebuchet MS"/>
                <a:cs typeface="Trebuchet MS"/>
              </a:rPr>
              <a:t>of</a:t>
            </a:r>
            <a:r>
              <a:rPr sz="400" spc="-10" dirty="0">
                <a:solidFill>
                  <a:srgbClr val="FFFFFF"/>
                </a:solidFill>
                <a:latin typeface="Trebuchet MS"/>
                <a:cs typeface="Trebuchet MS"/>
              </a:rPr>
              <a:t> </a:t>
            </a:r>
            <a:r>
              <a:rPr sz="400" spc="-5" dirty="0">
                <a:solidFill>
                  <a:srgbClr val="FFFFFF"/>
                </a:solidFill>
                <a:latin typeface="Trebuchet MS"/>
                <a:cs typeface="Trebuchet MS"/>
              </a:rPr>
              <a:t>Ireland.</a:t>
            </a:r>
            <a:endParaRPr sz="400" dirty="0">
              <a:latin typeface="Trebuchet MS"/>
              <a:cs typeface="Trebuchet MS"/>
            </a:endParaRPr>
          </a:p>
        </p:txBody>
      </p:sp>
      <p:pic>
        <p:nvPicPr>
          <p:cNvPr id="34" name="Picture 33">
            <a:extLst>
              <a:ext uri="{FF2B5EF4-FFF2-40B4-BE49-F238E27FC236}">
                <a16:creationId xmlns:a16="http://schemas.microsoft.com/office/drawing/2014/main" id="{44C1B173-ED71-4059-9645-EBCA457D9C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1903" y="1224522"/>
            <a:ext cx="3293380" cy="951658"/>
          </a:xfrm>
          <a:prstGeom prst="rect">
            <a:avLst/>
          </a:prstGeom>
        </p:spPr>
      </p:pic>
      <p:sp>
        <p:nvSpPr>
          <p:cNvPr id="37" name="object 4">
            <a:extLst>
              <a:ext uri="{FF2B5EF4-FFF2-40B4-BE49-F238E27FC236}">
                <a16:creationId xmlns:a16="http://schemas.microsoft.com/office/drawing/2014/main" id="{946640DC-4DA7-4BD2-861A-46FCA12AAA5A}"/>
              </a:ext>
            </a:extLst>
          </p:cNvPr>
          <p:cNvSpPr txBox="1">
            <a:spLocks noGrp="1"/>
          </p:cNvSpPr>
          <p:nvPr>
            <p:ph type="title"/>
          </p:nvPr>
        </p:nvSpPr>
        <p:spPr>
          <a:xfrm>
            <a:off x="4611903" y="2161933"/>
            <a:ext cx="4508500" cy="320601"/>
          </a:xfrm>
          <a:prstGeom prst="rect">
            <a:avLst/>
          </a:prstGeom>
        </p:spPr>
        <p:txBody>
          <a:bodyPr vert="horz" wrap="square" lIns="0" tIns="12700" rIns="0" bIns="0" rtlCol="0">
            <a:spAutoFit/>
          </a:bodyPr>
          <a:lstStyle/>
          <a:p>
            <a:pPr marL="12700">
              <a:lnSpc>
                <a:spcPct val="100000"/>
              </a:lnSpc>
              <a:spcBef>
                <a:spcPts val="100"/>
              </a:spcBef>
              <a:tabLst>
                <a:tab pos="1623695" algn="l"/>
              </a:tabLst>
            </a:pPr>
            <a:r>
              <a:rPr lang="en-GB" sz="2000" spc="315" dirty="0">
                <a:solidFill>
                  <a:srgbClr val="F3C32D"/>
                </a:solidFill>
                <a:latin typeface="Trebuchet MS"/>
                <a:cs typeface="Trebuchet MS"/>
              </a:rPr>
              <a:t>HELPING-HAND 2021</a:t>
            </a:r>
            <a:endParaRPr sz="2000" spc="80" dirty="0">
              <a:solidFill>
                <a:srgbClr val="F3C32D"/>
              </a:solidFill>
              <a:latin typeface="Trebuchet MS"/>
              <a:cs typeface="Trebuchet MS"/>
            </a:endParaRPr>
          </a:p>
        </p:txBody>
      </p:sp>
      <p:grpSp>
        <p:nvGrpSpPr>
          <p:cNvPr id="41" name="object 8">
            <a:extLst>
              <a:ext uri="{FF2B5EF4-FFF2-40B4-BE49-F238E27FC236}">
                <a16:creationId xmlns:a16="http://schemas.microsoft.com/office/drawing/2014/main" id="{787CBBB9-F7EC-4F34-8DC8-3BA6946D53E2}"/>
              </a:ext>
            </a:extLst>
          </p:cNvPr>
          <p:cNvGrpSpPr/>
          <p:nvPr/>
        </p:nvGrpSpPr>
        <p:grpSpPr>
          <a:xfrm>
            <a:off x="7626350" y="2731186"/>
            <a:ext cx="4565650" cy="4022725"/>
            <a:chOff x="4578350" y="2835429"/>
            <a:chExt cx="4565650" cy="4022725"/>
          </a:xfrm>
        </p:grpSpPr>
        <p:sp>
          <p:nvSpPr>
            <p:cNvPr id="42" name="object 9">
              <a:extLst>
                <a:ext uri="{FF2B5EF4-FFF2-40B4-BE49-F238E27FC236}">
                  <a16:creationId xmlns:a16="http://schemas.microsoft.com/office/drawing/2014/main" id="{56488E31-0563-4B48-913E-69EE36260130}"/>
                </a:ext>
              </a:extLst>
            </p:cNvPr>
            <p:cNvSpPr/>
            <p:nvPr/>
          </p:nvSpPr>
          <p:spPr>
            <a:xfrm>
              <a:off x="4578350" y="2835429"/>
              <a:ext cx="4565650" cy="4022725"/>
            </a:xfrm>
            <a:custGeom>
              <a:avLst/>
              <a:gdLst/>
              <a:ahLst/>
              <a:cxnLst/>
              <a:rect l="l" t="t" r="r" b="b"/>
              <a:pathLst>
                <a:path w="4565650" h="4022725">
                  <a:moveTo>
                    <a:pt x="2333650" y="0"/>
                  </a:move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lnTo>
                    <a:pt x="3943965" y="4022570"/>
                  </a:ln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lnTo>
                    <a:pt x="4565649" y="1650575"/>
                  </a:ln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close/>
                </a:path>
              </a:pathLst>
            </a:custGeom>
            <a:solidFill>
              <a:srgbClr val="8DA23C"/>
            </a:solidFill>
          </p:spPr>
          <p:txBody>
            <a:bodyPr wrap="square" lIns="0" tIns="0" rIns="0" bIns="0" rtlCol="0"/>
            <a:lstStyle/>
            <a:p>
              <a:endParaRPr/>
            </a:p>
          </p:txBody>
        </p:sp>
        <p:sp>
          <p:nvSpPr>
            <p:cNvPr id="43" name="object 10">
              <a:extLst>
                <a:ext uri="{FF2B5EF4-FFF2-40B4-BE49-F238E27FC236}">
                  <a16:creationId xmlns:a16="http://schemas.microsoft.com/office/drawing/2014/main" id="{9D606FE1-E6CA-4A89-891F-2C49603D91FC}"/>
                </a:ext>
              </a:extLst>
            </p:cNvPr>
            <p:cNvSpPr/>
            <p:nvPr/>
          </p:nvSpPr>
          <p:spPr>
            <a:xfrm>
              <a:off x="4578350" y="2835429"/>
              <a:ext cx="4565650" cy="4022725"/>
            </a:xfrm>
            <a:custGeom>
              <a:avLst/>
              <a:gdLst/>
              <a:ahLst/>
              <a:cxnLst/>
              <a:rect l="l" t="t" r="r" b="b"/>
              <a:pathLst>
                <a:path w="4565650" h="4022725">
                  <a:moveTo>
                    <a:pt x="3943965" y="4022570"/>
                  </a:moveTo>
                  <a:lnTo>
                    <a:pt x="3983788" y="3983788"/>
                  </a:lnTo>
                  <a:lnTo>
                    <a:pt x="4015157" y="3951814"/>
                  </a:lnTo>
                  <a:lnTo>
                    <a:pt x="4045913" y="3919246"/>
                  </a:lnTo>
                  <a:lnTo>
                    <a:pt x="4076046" y="3886092"/>
                  </a:lnTo>
                  <a:lnTo>
                    <a:pt x="4105547" y="3852362"/>
                  </a:lnTo>
                  <a:lnTo>
                    <a:pt x="4134406" y="3818066"/>
                  </a:lnTo>
                  <a:lnTo>
                    <a:pt x="4162614" y="3783212"/>
                  </a:lnTo>
                  <a:lnTo>
                    <a:pt x="4190162" y="3747811"/>
                  </a:lnTo>
                  <a:lnTo>
                    <a:pt x="4217040" y="3711871"/>
                  </a:lnTo>
                  <a:lnTo>
                    <a:pt x="4243238" y="3675402"/>
                  </a:lnTo>
                  <a:lnTo>
                    <a:pt x="4268748" y="3638414"/>
                  </a:lnTo>
                  <a:lnTo>
                    <a:pt x="4293560" y="3600915"/>
                  </a:lnTo>
                  <a:lnTo>
                    <a:pt x="4317665" y="3562915"/>
                  </a:lnTo>
                  <a:lnTo>
                    <a:pt x="4341052" y="3524424"/>
                  </a:lnTo>
                  <a:lnTo>
                    <a:pt x="4363714" y="3485450"/>
                  </a:lnTo>
                  <a:lnTo>
                    <a:pt x="4385640" y="3446004"/>
                  </a:lnTo>
                  <a:lnTo>
                    <a:pt x="4406821" y="3406094"/>
                  </a:lnTo>
                  <a:lnTo>
                    <a:pt x="4427248" y="3365731"/>
                  </a:lnTo>
                  <a:lnTo>
                    <a:pt x="4446912" y="3324922"/>
                  </a:lnTo>
                  <a:lnTo>
                    <a:pt x="4465802" y="3283679"/>
                  </a:lnTo>
                  <a:lnTo>
                    <a:pt x="4483910" y="3242010"/>
                  </a:lnTo>
                  <a:lnTo>
                    <a:pt x="4501226" y="3199924"/>
                  </a:lnTo>
                  <a:lnTo>
                    <a:pt x="4517740" y="3157431"/>
                  </a:lnTo>
                  <a:lnTo>
                    <a:pt x="4533445" y="3114541"/>
                  </a:lnTo>
                  <a:lnTo>
                    <a:pt x="4548329" y="3071262"/>
                  </a:lnTo>
                  <a:lnTo>
                    <a:pt x="4562384" y="3027604"/>
                  </a:lnTo>
                  <a:lnTo>
                    <a:pt x="4565649" y="3016725"/>
                  </a:lnTo>
                </a:path>
                <a:path w="4565650" h="4022725">
                  <a:moveTo>
                    <a:pt x="4565649" y="1650575"/>
                  </a:moveTo>
                  <a:lnTo>
                    <a:pt x="4548329" y="1596038"/>
                  </a:lnTo>
                  <a:lnTo>
                    <a:pt x="4533445" y="1552759"/>
                  </a:lnTo>
                  <a:lnTo>
                    <a:pt x="4517740" y="1509869"/>
                  </a:lnTo>
                  <a:lnTo>
                    <a:pt x="4501226" y="1467376"/>
                  </a:lnTo>
                  <a:lnTo>
                    <a:pt x="4483910" y="1425290"/>
                  </a:lnTo>
                  <a:lnTo>
                    <a:pt x="4465802" y="1383621"/>
                  </a:lnTo>
                  <a:lnTo>
                    <a:pt x="4446912" y="1342377"/>
                  </a:lnTo>
                  <a:lnTo>
                    <a:pt x="4427248" y="1301569"/>
                  </a:lnTo>
                  <a:lnTo>
                    <a:pt x="4406821" y="1261206"/>
                  </a:lnTo>
                  <a:lnTo>
                    <a:pt x="4385640" y="1221296"/>
                  </a:lnTo>
                  <a:lnTo>
                    <a:pt x="4363714" y="1181850"/>
                  </a:lnTo>
                  <a:lnTo>
                    <a:pt x="4341052" y="1142876"/>
                  </a:lnTo>
                  <a:lnTo>
                    <a:pt x="4317665" y="1104385"/>
                  </a:lnTo>
                  <a:lnTo>
                    <a:pt x="4293560" y="1066385"/>
                  </a:lnTo>
                  <a:lnTo>
                    <a:pt x="4268748" y="1028886"/>
                  </a:lnTo>
                  <a:lnTo>
                    <a:pt x="4243238" y="991898"/>
                  </a:lnTo>
                  <a:lnTo>
                    <a:pt x="4217040" y="955429"/>
                  </a:lnTo>
                  <a:lnTo>
                    <a:pt x="4190162" y="919489"/>
                  </a:lnTo>
                  <a:lnTo>
                    <a:pt x="4162614" y="884087"/>
                  </a:lnTo>
                  <a:lnTo>
                    <a:pt x="4134406" y="849234"/>
                  </a:lnTo>
                  <a:lnTo>
                    <a:pt x="4105547" y="814937"/>
                  </a:lnTo>
                  <a:lnTo>
                    <a:pt x="4076046" y="781208"/>
                  </a:lnTo>
                  <a:lnTo>
                    <a:pt x="4045913" y="748054"/>
                  </a:lnTo>
                  <a:lnTo>
                    <a:pt x="4015157" y="715486"/>
                  </a:lnTo>
                  <a:lnTo>
                    <a:pt x="3983788" y="683512"/>
                  </a:lnTo>
                  <a:lnTo>
                    <a:pt x="3951814" y="652142"/>
                  </a:lnTo>
                  <a:lnTo>
                    <a:pt x="3919246" y="621386"/>
                  </a:lnTo>
                  <a:lnTo>
                    <a:pt x="3886092" y="591253"/>
                  </a:lnTo>
                  <a:lnTo>
                    <a:pt x="3852362" y="561753"/>
                  </a:lnTo>
                  <a:lnTo>
                    <a:pt x="3818066" y="532894"/>
                  </a:lnTo>
                  <a:lnTo>
                    <a:pt x="3783212" y="504686"/>
                  </a:lnTo>
                  <a:lnTo>
                    <a:pt x="3747811" y="477138"/>
                  </a:lnTo>
                  <a:lnTo>
                    <a:pt x="3711871" y="450260"/>
                  </a:lnTo>
                  <a:lnTo>
                    <a:pt x="3675402" y="424062"/>
                  </a:lnTo>
                  <a:lnTo>
                    <a:pt x="3638414" y="398552"/>
                  </a:lnTo>
                  <a:lnTo>
                    <a:pt x="3600915" y="373740"/>
                  </a:lnTo>
                  <a:lnTo>
                    <a:pt x="3562915" y="349635"/>
                  </a:lnTo>
                  <a:lnTo>
                    <a:pt x="3524424" y="326247"/>
                  </a:lnTo>
                  <a:lnTo>
                    <a:pt x="3485450" y="303586"/>
                  </a:lnTo>
                  <a:lnTo>
                    <a:pt x="3446004" y="281660"/>
                  </a:lnTo>
                  <a:lnTo>
                    <a:pt x="3406094" y="260478"/>
                  </a:lnTo>
                  <a:lnTo>
                    <a:pt x="3365731" y="240051"/>
                  </a:lnTo>
                  <a:lnTo>
                    <a:pt x="3324922" y="220388"/>
                  </a:lnTo>
                  <a:lnTo>
                    <a:pt x="3283679" y="201498"/>
                  </a:lnTo>
                  <a:lnTo>
                    <a:pt x="3242010" y="183390"/>
                  </a:lnTo>
                  <a:lnTo>
                    <a:pt x="3199924" y="166074"/>
                  </a:lnTo>
                  <a:lnTo>
                    <a:pt x="3157431" y="149559"/>
                  </a:lnTo>
                  <a:lnTo>
                    <a:pt x="3114541" y="133855"/>
                  </a:lnTo>
                  <a:lnTo>
                    <a:pt x="3071262" y="118971"/>
                  </a:lnTo>
                  <a:lnTo>
                    <a:pt x="3027604" y="104916"/>
                  </a:lnTo>
                  <a:lnTo>
                    <a:pt x="2983577" y="91700"/>
                  </a:lnTo>
                  <a:lnTo>
                    <a:pt x="2939189" y="79332"/>
                  </a:lnTo>
                  <a:lnTo>
                    <a:pt x="2894451" y="67822"/>
                  </a:lnTo>
                  <a:lnTo>
                    <a:pt x="2849372" y="57178"/>
                  </a:lnTo>
                  <a:lnTo>
                    <a:pt x="2803960" y="47411"/>
                  </a:lnTo>
                  <a:lnTo>
                    <a:pt x="2758226" y="38530"/>
                  </a:lnTo>
                  <a:lnTo>
                    <a:pt x="2712179" y="30543"/>
                  </a:lnTo>
                  <a:lnTo>
                    <a:pt x="2665828" y="23461"/>
                  </a:lnTo>
                  <a:lnTo>
                    <a:pt x="2619182" y="17293"/>
                  </a:lnTo>
                  <a:lnTo>
                    <a:pt x="2572251" y="12048"/>
                  </a:lnTo>
                  <a:lnTo>
                    <a:pt x="2525045" y="7736"/>
                  </a:lnTo>
                  <a:lnTo>
                    <a:pt x="2477572" y="4365"/>
                  </a:lnTo>
                  <a:lnTo>
                    <a:pt x="2429842" y="1946"/>
                  </a:lnTo>
                  <a:lnTo>
                    <a:pt x="2381865" y="488"/>
                  </a:lnTo>
                  <a:lnTo>
                    <a:pt x="2333650" y="0"/>
                  </a:lnTo>
                  <a:lnTo>
                    <a:pt x="2285435" y="488"/>
                  </a:lnTo>
                  <a:lnTo>
                    <a:pt x="2237457" y="1946"/>
                  </a:lnTo>
                  <a:lnTo>
                    <a:pt x="2189728" y="4365"/>
                  </a:lnTo>
                  <a:lnTo>
                    <a:pt x="2142255" y="7736"/>
                  </a:lnTo>
                  <a:lnTo>
                    <a:pt x="2095049" y="12048"/>
                  </a:lnTo>
                  <a:lnTo>
                    <a:pt x="2048118" y="17293"/>
                  </a:lnTo>
                  <a:lnTo>
                    <a:pt x="2001472" y="23461"/>
                  </a:lnTo>
                  <a:lnTo>
                    <a:pt x="1955121" y="30543"/>
                  </a:lnTo>
                  <a:lnTo>
                    <a:pt x="1909074" y="38530"/>
                  </a:lnTo>
                  <a:lnTo>
                    <a:pt x="1863340" y="47411"/>
                  </a:lnTo>
                  <a:lnTo>
                    <a:pt x="1817928" y="57178"/>
                  </a:lnTo>
                  <a:lnTo>
                    <a:pt x="1772848" y="67822"/>
                  </a:lnTo>
                  <a:lnTo>
                    <a:pt x="1728110" y="79332"/>
                  </a:lnTo>
                  <a:lnTo>
                    <a:pt x="1683723" y="91700"/>
                  </a:lnTo>
                  <a:lnTo>
                    <a:pt x="1639696" y="104916"/>
                  </a:lnTo>
                  <a:lnTo>
                    <a:pt x="1596038" y="118971"/>
                  </a:lnTo>
                  <a:lnTo>
                    <a:pt x="1552759" y="133855"/>
                  </a:lnTo>
                  <a:lnTo>
                    <a:pt x="1509869" y="149559"/>
                  </a:lnTo>
                  <a:lnTo>
                    <a:pt x="1467376" y="166074"/>
                  </a:lnTo>
                  <a:lnTo>
                    <a:pt x="1425290" y="183390"/>
                  </a:lnTo>
                  <a:lnTo>
                    <a:pt x="1383621" y="201498"/>
                  </a:lnTo>
                  <a:lnTo>
                    <a:pt x="1342377" y="220388"/>
                  </a:lnTo>
                  <a:lnTo>
                    <a:pt x="1301569" y="240051"/>
                  </a:lnTo>
                  <a:lnTo>
                    <a:pt x="1261206" y="260478"/>
                  </a:lnTo>
                  <a:lnTo>
                    <a:pt x="1221296" y="281660"/>
                  </a:lnTo>
                  <a:lnTo>
                    <a:pt x="1181850" y="303586"/>
                  </a:lnTo>
                  <a:lnTo>
                    <a:pt x="1142876" y="326247"/>
                  </a:lnTo>
                  <a:lnTo>
                    <a:pt x="1104385" y="349635"/>
                  </a:lnTo>
                  <a:lnTo>
                    <a:pt x="1066385" y="373740"/>
                  </a:lnTo>
                  <a:lnTo>
                    <a:pt x="1028886" y="398552"/>
                  </a:lnTo>
                  <a:lnTo>
                    <a:pt x="991898" y="424062"/>
                  </a:lnTo>
                  <a:lnTo>
                    <a:pt x="955429" y="450260"/>
                  </a:lnTo>
                  <a:lnTo>
                    <a:pt x="919489" y="477138"/>
                  </a:lnTo>
                  <a:lnTo>
                    <a:pt x="884087" y="504686"/>
                  </a:lnTo>
                  <a:lnTo>
                    <a:pt x="849234" y="532894"/>
                  </a:lnTo>
                  <a:lnTo>
                    <a:pt x="814937" y="561753"/>
                  </a:lnTo>
                  <a:lnTo>
                    <a:pt x="781208" y="591253"/>
                  </a:lnTo>
                  <a:lnTo>
                    <a:pt x="748054" y="621386"/>
                  </a:lnTo>
                  <a:lnTo>
                    <a:pt x="715486" y="652142"/>
                  </a:lnTo>
                  <a:lnTo>
                    <a:pt x="683512" y="683512"/>
                  </a:lnTo>
                  <a:lnTo>
                    <a:pt x="652142" y="715486"/>
                  </a:lnTo>
                  <a:lnTo>
                    <a:pt x="621386" y="748054"/>
                  </a:lnTo>
                  <a:lnTo>
                    <a:pt x="591253" y="781208"/>
                  </a:lnTo>
                  <a:lnTo>
                    <a:pt x="561753" y="814937"/>
                  </a:lnTo>
                  <a:lnTo>
                    <a:pt x="532894" y="849234"/>
                  </a:lnTo>
                  <a:lnTo>
                    <a:pt x="504686" y="884087"/>
                  </a:lnTo>
                  <a:lnTo>
                    <a:pt x="477138" y="919489"/>
                  </a:lnTo>
                  <a:lnTo>
                    <a:pt x="450260" y="955429"/>
                  </a:lnTo>
                  <a:lnTo>
                    <a:pt x="424062" y="991898"/>
                  </a:lnTo>
                  <a:lnTo>
                    <a:pt x="398552" y="1028886"/>
                  </a:lnTo>
                  <a:lnTo>
                    <a:pt x="373740" y="1066385"/>
                  </a:lnTo>
                  <a:lnTo>
                    <a:pt x="349635" y="1104385"/>
                  </a:lnTo>
                  <a:lnTo>
                    <a:pt x="326247" y="1142876"/>
                  </a:lnTo>
                  <a:lnTo>
                    <a:pt x="303586" y="1181850"/>
                  </a:lnTo>
                  <a:lnTo>
                    <a:pt x="281660" y="1221296"/>
                  </a:lnTo>
                  <a:lnTo>
                    <a:pt x="260478" y="1261206"/>
                  </a:lnTo>
                  <a:lnTo>
                    <a:pt x="240051" y="1301569"/>
                  </a:lnTo>
                  <a:lnTo>
                    <a:pt x="220388" y="1342377"/>
                  </a:lnTo>
                  <a:lnTo>
                    <a:pt x="201498" y="1383621"/>
                  </a:lnTo>
                  <a:lnTo>
                    <a:pt x="183390" y="1425290"/>
                  </a:lnTo>
                  <a:lnTo>
                    <a:pt x="166074" y="1467376"/>
                  </a:lnTo>
                  <a:lnTo>
                    <a:pt x="149559" y="1509869"/>
                  </a:lnTo>
                  <a:lnTo>
                    <a:pt x="133855" y="1552759"/>
                  </a:lnTo>
                  <a:lnTo>
                    <a:pt x="118971" y="1596038"/>
                  </a:lnTo>
                  <a:lnTo>
                    <a:pt x="104916" y="1639696"/>
                  </a:lnTo>
                  <a:lnTo>
                    <a:pt x="91700" y="1683723"/>
                  </a:lnTo>
                  <a:lnTo>
                    <a:pt x="79332" y="1728110"/>
                  </a:lnTo>
                  <a:lnTo>
                    <a:pt x="67822" y="1772848"/>
                  </a:lnTo>
                  <a:lnTo>
                    <a:pt x="57178" y="1817928"/>
                  </a:lnTo>
                  <a:lnTo>
                    <a:pt x="47411" y="1863340"/>
                  </a:lnTo>
                  <a:lnTo>
                    <a:pt x="38530" y="1909074"/>
                  </a:lnTo>
                  <a:lnTo>
                    <a:pt x="30543" y="1955121"/>
                  </a:lnTo>
                  <a:lnTo>
                    <a:pt x="23461" y="2001472"/>
                  </a:lnTo>
                  <a:lnTo>
                    <a:pt x="17293" y="2048118"/>
                  </a:lnTo>
                  <a:lnTo>
                    <a:pt x="12048" y="2095049"/>
                  </a:lnTo>
                  <a:lnTo>
                    <a:pt x="7736" y="2142255"/>
                  </a:lnTo>
                  <a:lnTo>
                    <a:pt x="4365" y="2189728"/>
                  </a:lnTo>
                  <a:lnTo>
                    <a:pt x="1946" y="2237457"/>
                  </a:lnTo>
                  <a:lnTo>
                    <a:pt x="488" y="2285435"/>
                  </a:lnTo>
                  <a:lnTo>
                    <a:pt x="0" y="2333650"/>
                  </a:lnTo>
                  <a:lnTo>
                    <a:pt x="488" y="2381865"/>
                  </a:lnTo>
                  <a:lnTo>
                    <a:pt x="1946" y="2429842"/>
                  </a:lnTo>
                  <a:lnTo>
                    <a:pt x="4365" y="2477572"/>
                  </a:lnTo>
                  <a:lnTo>
                    <a:pt x="7736" y="2525045"/>
                  </a:lnTo>
                  <a:lnTo>
                    <a:pt x="12048" y="2572251"/>
                  </a:lnTo>
                  <a:lnTo>
                    <a:pt x="17293" y="2619182"/>
                  </a:lnTo>
                  <a:lnTo>
                    <a:pt x="23461" y="2665828"/>
                  </a:lnTo>
                  <a:lnTo>
                    <a:pt x="30543" y="2712179"/>
                  </a:lnTo>
                  <a:lnTo>
                    <a:pt x="38530" y="2758226"/>
                  </a:lnTo>
                  <a:lnTo>
                    <a:pt x="47411" y="2803960"/>
                  </a:lnTo>
                  <a:lnTo>
                    <a:pt x="57178" y="2849372"/>
                  </a:lnTo>
                  <a:lnTo>
                    <a:pt x="67822" y="2894451"/>
                  </a:lnTo>
                  <a:lnTo>
                    <a:pt x="79332" y="2939189"/>
                  </a:lnTo>
                  <a:lnTo>
                    <a:pt x="91700" y="2983577"/>
                  </a:lnTo>
                  <a:lnTo>
                    <a:pt x="104916" y="3027604"/>
                  </a:lnTo>
                  <a:lnTo>
                    <a:pt x="118971" y="3071262"/>
                  </a:lnTo>
                  <a:lnTo>
                    <a:pt x="133855" y="3114541"/>
                  </a:lnTo>
                  <a:lnTo>
                    <a:pt x="149559" y="3157431"/>
                  </a:lnTo>
                  <a:lnTo>
                    <a:pt x="166074" y="3199924"/>
                  </a:lnTo>
                  <a:lnTo>
                    <a:pt x="183390" y="3242010"/>
                  </a:lnTo>
                  <a:lnTo>
                    <a:pt x="201498" y="3283679"/>
                  </a:lnTo>
                  <a:lnTo>
                    <a:pt x="220388" y="3324922"/>
                  </a:lnTo>
                  <a:lnTo>
                    <a:pt x="240051" y="3365731"/>
                  </a:lnTo>
                  <a:lnTo>
                    <a:pt x="260478" y="3406094"/>
                  </a:lnTo>
                  <a:lnTo>
                    <a:pt x="281660" y="3446004"/>
                  </a:lnTo>
                  <a:lnTo>
                    <a:pt x="303586" y="3485450"/>
                  </a:lnTo>
                  <a:lnTo>
                    <a:pt x="326247" y="3524424"/>
                  </a:lnTo>
                  <a:lnTo>
                    <a:pt x="349635" y="3562915"/>
                  </a:lnTo>
                  <a:lnTo>
                    <a:pt x="373740" y="3600915"/>
                  </a:lnTo>
                  <a:lnTo>
                    <a:pt x="398552" y="3638414"/>
                  </a:lnTo>
                  <a:lnTo>
                    <a:pt x="424062" y="3675402"/>
                  </a:lnTo>
                  <a:lnTo>
                    <a:pt x="450260" y="3711871"/>
                  </a:lnTo>
                  <a:lnTo>
                    <a:pt x="477138" y="3747811"/>
                  </a:lnTo>
                  <a:lnTo>
                    <a:pt x="504686" y="3783212"/>
                  </a:lnTo>
                  <a:lnTo>
                    <a:pt x="532894" y="3818066"/>
                  </a:lnTo>
                  <a:lnTo>
                    <a:pt x="561753" y="3852362"/>
                  </a:lnTo>
                  <a:lnTo>
                    <a:pt x="591253" y="3886092"/>
                  </a:lnTo>
                  <a:lnTo>
                    <a:pt x="621386" y="3919246"/>
                  </a:lnTo>
                  <a:lnTo>
                    <a:pt x="652142" y="3951814"/>
                  </a:lnTo>
                  <a:lnTo>
                    <a:pt x="683512" y="3983788"/>
                  </a:lnTo>
                  <a:lnTo>
                    <a:pt x="715486" y="4015157"/>
                  </a:lnTo>
                  <a:lnTo>
                    <a:pt x="723335" y="4022570"/>
                  </a:lnTo>
                </a:path>
              </a:pathLst>
            </a:custGeom>
            <a:ln w="12700">
              <a:solidFill>
                <a:srgbClr val="8DA23C"/>
              </a:solidFill>
            </a:ln>
          </p:spPr>
          <p:txBody>
            <a:bodyPr wrap="square" lIns="0" tIns="0" rIns="0" bIns="0" rtlCol="0"/>
            <a:lstStyle/>
            <a:p>
              <a:endParaRPr/>
            </a:p>
          </p:txBody>
        </p:sp>
      </p:grpSp>
      <p:sp>
        <p:nvSpPr>
          <p:cNvPr id="38" name="TextBox 37">
            <a:extLst>
              <a:ext uri="{FF2B5EF4-FFF2-40B4-BE49-F238E27FC236}">
                <a16:creationId xmlns:a16="http://schemas.microsoft.com/office/drawing/2014/main" id="{0E087336-4454-4F69-A3CA-8CA23FBDD022}"/>
              </a:ext>
            </a:extLst>
          </p:cNvPr>
          <p:cNvSpPr txBox="1"/>
          <p:nvPr/>
        </p:nvSpPr>
        <p:spPr>
          <a:xfrm>
            <a:off x="4557160" y="2449193"/>
            <a:ext cx="3141565" cy="553998"/>
          </a:xfrm>
          <a:prstGeom prst="rect">
            <a:avLst/>
          </a:prstGeom>
          <a:noFill/>
        </p:spPr>
        <p:txBody>
          <a:bodyPr wrap="square" rtlCol="0">
            <a:spAutoFit/>
          </a:bodyPr>
          <a:lstStyle/>
          <a:p>
            <a:r>
              <a:rPr lang="en-GB" sz="1200" spc="70" dirty="0">
                <a:solidFill>
                  <a:srgbClr val="3C3C3B"/>
                </a:solidFill>
                <a:latin typeface="Trebuchet MS"/>
                <a:cs typeface="Trebuchet MS"/>
              </a:rPr>
              <a:t>SALVATIONARMY.ORG.UK/FEEDINGHOPE</a:t>
            </a:r>
            <a:endParaRPr lang="en-GB" sz="1200" dirty="0">
              <a:latin typeface="Trebuchet MS"/>
              <a:cs typeface="Trebuchet MS"/>
            </a:endParaRPr>
          </a:p>
          <a:p>
            <a:endParaRPr lang="en-GB" dirty="0"/>
          </a:p>
        </p:txBody>
      </p:sp>
      <p:sp>
        <p:nvSpPr>
          <p:cNvPr id="40" name="TextBox 39">
            <a:extLst>
              <a:ext uri="{FF2B5EF4-FFF2-40B4-BE49-F238E27FC236}">
                <a16:creationId xmlns:a16="http://schemas.microsoft.com/office/drawing/2014/main" id="{EB49E757-507E-4A49-98CD-3260995AA137}"/>
              </a:ext>
            </a:extLst>
          </p:cNvPr>
          <p:cNvSpPr txBox="1"/>
          <p:nvPr/>
        </p:nvSpPr>
        <p:spPr>
          <a:xfrm>
            <a:off x="2207494" y="3338921"/>
            <a:ext cx="2294557" cy="1215717"/>
          </a:xfrm>
          <a:prstGeom prst="rect">
            <a:avLst/>
          </a:prstGeom>
          <a:noFill/>
        </p:spPr>
        <p:txBody>
          <a:bodyPr wrap="square" rtlCol="0">
            <a:spAutoFit/>
          </a:bodyPr>
          <a:lstStyle/>
          <a:p>
            <a:pPr marL="257810" marR="426720" algn="ctr">
              <a:lnSpc>
                <a:spcPct val="100000"/>
              </a:lnSpc>
            </a:pPr>
            <a:r>
              <a:rPr lang="en-GB" sz="1100" spc="35" dirty="0">
                <a:solidFill>
                  <a:srgbClr val="3C3C3B"/>
                </a:solidFill>
                <a:latin typeface="Arial"/>
                <a:cs typeface="Arial"/>
              </a:rPr>
              <a:t>Support</a:t>
            </a:r>
            <a:r>
              <a:rPr lang="en-GB" sz="1100" spc="-45" dirty="0">
                <a:solidFill>
                  <a:srgbClr val="3C3C3B"/>
                </a:solidFill>
                <a:latin typeface="Arial"/>
                <a:cs typeface="Arial"/>
              </a:rPr>
              <a:t> </a:t>
            </a:r>
            <a:r>
              <a:rPr lang="en-GB" sz="1100" spc="30" dirty="0">
                <a:solidFill>
                  <a:srgbClr val="3C3C3B"/>
                </a:solidFill>
                <a:latin typeface="Arial"/>
                <a:cs typeface="Arial"/>
              </a:rPr>
              <a:t>families</a:t>
            </a:r>
            <a:r>
              <a:rPr lang="en-GB" sz="1100" spc="-45" dirty="0">
                <a:solidFill>
                  <a:srgbClr val="3C3C3B"/>
                </a:solidFill>
                <a:latin typeface="Arial"/>
                <a:cs typeface="Arial"/>
              </a:rPr>
              <a:t> </a:t>
            </a:r>
            <a:r>
              <a:rPr lang="en-GB" sz="1100" spc="30" dirty="0">
                <a:solidFill>
                  <a:srgbClr val="3C3C3B"/>
                </a:solidFill>
                <a:latin typeface="Arial"/>
                <a:cs typeface="Arial"/>
              </a:rPr>
              <a:t>and </a:t>
            </a:r>
            <a:r>
              <a:rPr lang="en-GB" sz="1100" spc="15" dirty="0">
                <a:solidFill>
                  <a:srgbClr val="3C3C3B"/>
                </a:solidFill>
                <a:latin typeface="Arial"/>
                <a:cs typeface="Arial"/>
              </a:rPr>
              <a:t> </a:t>
            </a:r>
            <a:r>
              <a:rPr lang="en-GB" sz="1100" spc="35" dirty="0">
                <a:solidFill>
                  <a:srgbClr val="3C3C3B"/>
                </a:solidFill>
                <a:latin typeface="Arial"/>
                <a:cs typeface="Arial"/>
              </a:rPr>
              <a:t>their </a:t>
            </a:r>
            <a:r>
              <a:rPr lang="en-GB" sz="1100" spc="30" dirty="0">
                <a:solidFill>
                  <a:srgbClr val="3C3C3B"/>
                </a:solidFill>
                <a:latin typeface="Arial"/>
                <a:cs typeface="Arial"/>
              </a:rPr>
              <a:t>communities,  </a:t>
            </a:r>
            <a:r>
              <a:rPr lang="en-GB" sz="1100" spc="65" dirty="0">
                <a:solidFill>
                  <a:srgbClr val="3C3C3B"/>
                </a:solidFill>
                <a:latin typeface="Arial"/>
                <a:cs typeface="Arial"/>
              </a:rPr>
              <a:t>feeding hope to  </a:t>
            </a:r>
            <a:r>
              <a:rPr lang="en-GB" sz="1100" spc="30" dirty="0">
                <a:solidFill>
                  <a:srgbClr val="3C3C3B"/>
                </a:solidFill>
                <a:latin typeface="Arial"/>
                <a:cs typeface="Arial"/>
              </a:rPr>
              <a:t>farmers </a:t>
            </a:r>
            <a:r>
              <a:rPr lang="en-GB" sz="1100" spc="50" dirty="0">
                <a:solidFill>
                  <a:srgbClr val="3C3C3B"/>
                </a:solidFill>
                <a:latin typeface="Arial"/>
                <a:cs typeface="Arial"/>
              </a:rPr>
              <a:t>now</a:t>
            </a:r>
            <a:r>
              <a:rPr lang="en-GB" sz="1100" spc="-204" dirty="0">
                <a:solidFill>
                  <a:srgbClr val="3C3C3B"/>
                </a:solidFill>
                <a:latin typeface="Arial"/>
                <a:cs typeface="Arial"/>
              </a:rPr>
              <a:t> </a:t>
            </a:r>
            <a:r>
              <a:rPr lang="en-GB" sz="1100" spc="30" dirty="0">
                <a:solidFill>
                  <a:srgbClr val="3C3C3B"/>
                </a:solidFill>
                <a:latin typeface="Arial"/>
                <a:cs typeface="Arial"/>
              </a:rPr>
              <a:t>and </a:t>
            </a:r>
            <a:r>
              <a:rPr lang="en-GB" sz="1100" spc="40" dirty="0">
                <a:solidFill>
                  <a:srgbClr val="3C3C3B"/>
                </a:solidFill>
                <a:latin typeface="Arial"/>
                <a:cs typeface="Arial"/>
              </a:rPr>
              <a:t>for</a:t>
            </a:r>
            <a:endParaRPr lang="en-GB" sz="1100" dirty="0">
              <a:latin typeface="Arial"/>
              <a:cs typeface="Arial"/>
            </a:endParaRPr>
          </a:p>
          <a:p>
            <a:pPr marR="168910" algn="ctr">
              <a:lnSpc>
                <a:spcPct val="100000"/>
              </a:lnSpc>
            </a:pPr>
            <a:r>
              <a:rPr lang="en-GB" sz="1100" spc="30" dirty="0">
                <a:solidFill>
                  <a:srgbClr val="3C3C3B"/>
                </a:solidFill>
                <a:latin typeface="Arial"/>
                <a:cs typeface="Arial"/>
              </a:rPr>
              <a:t>generations </a:t>
            </a:r>
            <a:r>
              <a:rPr lang="en-GB" sz="1100" spc="50" dirty="0">
                <a:solidFill>
                  <a:srgbClr val="3C3C3B"/>
                </a:solidFill>
                <a:latin typeface="Arial"/>
                <a:cs typeface="Arial"/>
              </a:rPr>
              <a:t>to</a:t>
            </a:r>
            <a:r>
              <a:rPr lang="en-GB" sz="1100" spc="-95" dirty="0">
                <a:solidFill>
                  <a:srgbClr val="3C3C3B"/>
                </a:solidFill>
                <a:latin typeface="Arial"/>
                <a:cs typeface="Arial"/>
              </a:rPr>
              <a:t> </a:t>
            </a:r>
            <a:r>
              <a:rPr lang="en-GB" sz="1100" spc="25" dirty="0">
                <a:solidFill>
                  <a:srgbClr val="3C3C3B"/>
                </a:solidFill>
                <a:latin typeface="Arial"/>
                <a:cs typeface="Arial"/>
              </a:rPr>
              <a:t>come.</a:t>
            </a:r>
            <a:endParaRPr lang="en-GB" sz="1100" dirty="0">
              <a:latin typeface="Arial"/>
              <a:cs typeface="Arial"/>
            </a:endParaRPr>
          </a:p>
          <a:p>
            <a:endParaRPr lang="en-GB" dirty="0"/>
          </a:p>
        </p:txBody>
      </p:sp>
      <p:pic>
        <p:nvPicPr>
          <p:cNvPr id="32" name="Picture 31">
            <a:extLst>
              <a:ext uri="{FF2B5EF4-FFF2-40B4-BE49-F238E27FC236}">
                <a16:creationId xmlns:a16="http://schemas.microsoft.com/office/drawing/2014/main" id="{A3B251CD-39F0-4EDB-AC49-9B077DAE8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3150" y="2632494"/>
            <a:ext cx="4369047" cy="4254402"/>
          </a:xfrm>
          <a:prstGeom prst="rect">
            <a:avLst/>
          </a:prstGeom>
        </p:spPr>
      </p:pic>
      <p:sp>
        <p:nvSpPr>
          <p:cNvPr id="54" name="object 27">
            <a:extLst>
              <a:ext uri="{FF2B5EF4-FFF2-40B4-BE49-F238E27FC236}">
                <a16:creationId xmlns:a16="http://schemas.microsoft.com/office/drawing/2014/main" id="{6538CA50-9AC6-470E-88B7-8082AE26DBB7}"/>
              </a:ext>
            </a:extLst>
          </p:cNvPr>
          <p:cNvSpPr txBox="1"/>
          <p:nvPr/>
        </p:nvSpPr>
        <p:spPr>
          <a:xfrm>
            <a:off x="438602" y="6465701"/>
            <a:ext cx="2294557" cy="163699"/>
          </a:xfrm>
          <a:prstGeom prst="rect">
            <a:avLst/>
          </a:prstGeom>
        </p:spPr>
        <p:txBody>
          <a:bodyPr vert="horz" wrap="square" lIns="0" tIns="12700" rIns="0" bIns="0" rtlCol="0">
            <a:spAutoFit/>
          </a:bodyPr>
          <a:lstStyle/>
          <a:p>
            <a:pPr marL="28575" marR="5080" indent="-16510">
              <a:lnSpc>
                <a:spcPct val="120400"/>
              </a:lnSpc>
              <a:spcBef>
                <a:spcPts val="100"/>
              </a:spcBef>
            </a:pPr>
            <a:r>
              <a:rPr sz="900" b="1" spc="10" dirty="0">
                <a:solidFill>
                  <a:srgbClr val="FFFFFF"/>
                </a:solidFill>
                <a:latin typeface="Arial"/>
                <a:cs typeface="Arial"/>
              </a:rPr>
              <a:t>In </a:t>
            </a:r>
            <a:r>
              <a:rPr sz="900" b="1" spc="20" dirty="0">
                <a:solidFill>
                  <a:srgbClr val="FFFFFF"/>
                </a:solidFill>
                <a:latin typeface="Arial"/>
                <a:cs typeface="Arial"/>
              </a:rPr>
              <a:t>partnership</a:t>
            </a:r>
            <a:r>
              <a:rPr sz="900" b="1" spc="-65" dirty="0">
                <a:solidFill>
                  <a:srgbClr val="FFFFFF"/>
                </a:solidFill>
                <a:latin typeface="Arial"/>
                <a:cs typeface="Arial"/>
              </a:rPr>
              <a:t> </a:t>
            </a:r>
            <a:r>
              <a:rPr sz="900" b="1" spc="35" dirty="0">
                <a:solidFill>
                  <a:srgbClr val="FFFFFF"/>
                </a:solidFill>
                <a:latin typeface="Arial"/>
                <a:cs typeface="Arial"/>
              </a:rPr>
              <a:t>with </a:t>
            </a:r>
            <a:r>
              <a:rPr sz="900" b="1" spc="50" dirty="0">
                <a:solidFill>
                  <a:srgbClr val="FFFFFF"/>
                </a:solidFill>
                <a:latin typeface="Arial"/>
                <a:cs typeface="Arial"/>
              </a:rPr>
              <a:t>Family</a:t>
            </a:r>
            <a:r>
              <a:rPr sz="900" b="1" spc="-10" dirty="0">
                <a:solidFill>
                  <a:srgbClr val="FFFFFF"/>
                </a:solidFill>
                <a:latin typeface="Arial"/>
                <a:cs typeface="Arial"/>
              </a:rPr>
              <a:t> </a:t>
            </a:r>
            <a:r>
              <a:rPr sz="900" b="1" spc="55" dirty="0">
                <a:solidFill>
                  <a:srgbClr val="FFFFFF"/>
                </a:solidFill>
                <a:latin typeface="Arial"/>
                <a:cs typeface="Arial"/>
              </a:rPr>
              <a:t>Ministries</a:t>
            </a:r>
            <a:endParaRPr sz="900" dirty="0">
              <a:latin typeface="Arial"/>
              <a:cs typeface="Arial"/>
            </a:endParaRPr>
          </a:p>
        </p:txBody>
      </p:sp>
      <p:sp>
        <p:nvSpPr>
          <p:cNvPr id="55" name="object 6">
            <a:extLst>
              <a:ext uri="{FF2B5EF4-FFF2-40B4-BE49-F238E27FC236}">
                <a16:creationId xmlns:a16="http://schemas.microsoft.com/office/drawing/2014/main" id="{9228D54B-588D-43D3-A9D7-97088DC12689}"/>
              </a:ext>
            </a:extLst>
          </p:cNvPr>
          <p:cNvSpPr/>
          <p:nvPr/>
        </p:nvSpPr>
        <p:spPr>
          <a:xfrm>
            <a:off x="-76200" y="5334999"/>
            <a:ext cx="1688548" cy="584525"/>
          </a:xfrm>
          <a:prstGeom prst="rect">
            <a:avLst/>
          </a:prstGeom>
          <a:blipFill>
            <a:blip r:embed="rId6" cstate="print"/>
            <a:stretch>
              <a:fillRect/>
            </a:stretch>
          </a:blipFill>
        </p:spPr>
        <p:txBody>
          <a:bodyPr wrap="square" lIns="0" tIns="0" rIns="0" bIns="0" rtlCol="0"/>
          <a:lstStyle/>
          <a:p>
            <a:endParaRPr dirty="0"/>
          </a:p>
        </p:txBody>
      </p:sp>
      <p:sp>
        <p:nvSpPr>
          <p:cNvPr id="56" name="object 7">
            <a:extLst>
              <a:ext uri="{FF2B5EF4-FFF2-40B4-BE49-F238E27FC236}">
                <a16:creationId xmlns:a16="http://schemas.microsoft.com/office/drawing/2014/main" id="{00B21759-A605-4EA8-94D5-B1A803A509BC}"/>
              </a:ext>
            </a:extLst>
          </p:cNvPr>
          <p:cNvSpPr txBox="1"/>
          <p:nvPr/>
        </p:nvSpPr>
        <p:spPr>
          <a:xfrm>
            <a:off x="689099" y="5438473"/>
            <a:ext cx="618490" cy="389255"/>
          </a:xfrm>
          <a:prstGeom prst="rect">
            <a:avLst/>
          </a:prstGeom>
        </p:spPr>
        <p:txBody>
          <a:bodyPr vert="horz" wrap="square" lIns="0" tIns="12065" rIns="0" bIns="0" rtlCol="0">
            <a:spAutoFit/>
          </a:bodyPr>
          <a:lstStyle/>
          <a:p>
            <a:pPr marL="12700" marR="5080" algn="just">
              <a:lnSpc>
                <a:spcPct val="99500"/>
              </a:lnSpc>
              <a:spcBef>
                <a:spcPts val="95"/>
              </a:spcBef>
            </a:pPr>
            <a:r>
              <a:rPr sz="800" spc="-10" dirty="0">
                <a:latin typeface="Trebuchet MS"/>
                <a:cs typeface="Trebuchet MS"/>
              </a:rPr>
              <a:t>International  Development  </a:t>
            </a:r>
            <a:r>
              <a:rPr sz="800" spc="-15" dirty="0">
                <a:latin typeface="Trebuchet MS"/>
                <a:cs typeface="Trebuchet MS"/>
              </a:rPr>
              <a:t>UK</a:t>
            </a:r>
            <a:endParaRPr sz="800" dirty="0">
              <a:latin typeface="Trebuchet MS"/>
              <a:cs typeface="Trebuchet MS"/>
            </a:endParaRPr>
          </a:p>
        </p:txBody>
      </p:sp>
    </p:spTree>
    <p:extLst>
      <p:ext uri="{BB962C8B-B14F-4D97-AF65-F5344CB8AC3E}">
        <p14:creationId xmlns:p14="http://schemas.microsoft.com/office/powerpoint/2010/main" val="1828002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grpSp>
        <p:nvGrpSpPr>
          <p:cNvPr id="5" name="object 5"/>
          <p:cNvGrpSpPr/>
          <p:nvPr/>
        </p:nvGrpSpPr>
        <p:grpSpPr>
          <a:xfrm>
            <a:off x="5916752" y="5659554"/>
            <a:ext cx="358775" cy="741800"/>
            <a:chOff x="5916752" y="5659554"/>
            <a:chExt cx="358775" cy="741800"/>
          </a:xfrm>
        </p:grpSpPr>
        <p:sp>
          <p:nvSpPr>
            <p:cNvPr id="7" name="object 7"/>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EABD00"/>
            </a:solidFill>
          </p:spPr>
          <p:txBody>
            <a:bodyPr wrap="square" lIns="0" tIns="0" rIns="0" bIns="0" rtlCol="0"/>
            <a:lstStyle/>
            <a:p>
              <a:endParaRPr/>
            </a:p>
          </p:txBody>
        </p:sp>
        <p:sp>
          <p:nvSpPr>
            <p:cNvPr id="8" name="object 8"/>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EABD00"/>
            </a:solidFill>
          </p:spPr>
          <p:txBody>
            <a:bodyPr wrap="square" lIns="0" tIns="0" rIns="0" bIns="0" rtlCol="0"/>
            <a:lstStyle/>
            <a:p>
              <a:endParaRPr/>
            </a:p>
          </p:txBody>
        </p:sp>
      </p:grpSp>
      <p:sp>
        <p:nvSpPr>
          <p:cNvPr id="12" name="object 4">
            <a:extLst>
              <a:ext uri="{FF2B5EF4-FFF2-40B4-BE49-F238E27FC236}">
                <a16:creationId xmlns:a16="http://schemas.microsoft.com/office/drawing/2014/main" id="{A19F5ACC-2BAE-49CD-A4BB-BA57DBA8999B}"/>
              </a:ext>
            </a:extLst>
          </p:cNvPr>
          <p:cNvSpPr txBox="1">
            <a:spLocks/>
          </p:cNvSpPr>
          <p:nvPr/>
        </p:nvSpPr>
        <p:spPr>
          <a:xfrm>
            <a:off x="381000" y="421640"/>
            <a:ext cx="4065942" cy="551433"/>
          </a:xfrm>
          <a:prstGeom prst="rect">
            <a:avLst/>
          </a:prstGeom>
        </p:spPr>
        <p:txBody>
          <a:bodyPr vert="horz" wrap="square" lIns="0" tIns="12700" rIns="0" bIns="0" rtlCol="0">
            <a:spAutoFit/>
          </a:bodyPr>
          <a:lstStyle>
            <a:lvl1pPr>
              <a:defRPr sz="3000" b="1" i="0">
                <a:solidFill>
                  <a:srgbClr val="8DA23C"/>
                </a:solidFill>
                <a:latin typeface="Arial"/>
                <a:ea typeface="+mj-ea"/>
                <a:cs typeface="Arial"/>
              </a:defRPr>
            </a:lvl1pPr>
          </a:lstStyle>
          <a:p>
            <a:pPr marL="12700">
              <a:spcBef>
                <a:spcPts val="100"/>
              </a:spcBef>
              <a:tabLst>
                <a:tab pos="1623695" algn="l"/>
              </a:tabLst>
            </a:pPr>
            <a:r>
              <a:rPr lang="en-GB" sz="3500" u="sng" kern="0" spc="315" dirty="0">
                <a:solidFill>
                  <a:srgbClr val="F3C32D"/>
                </a:solidFill>
                <a:latin typeface="Trebuchet MS"/>
                <a:cs typeface="Trebuchet MS"/>
              </a:rPr>
              <a:t>FEEDING HOPE</a:t>
            </a:r>
            <a:endParaRPr lang="en-GB" sz="3500" u="sng" kern="0" spc="80" dirty="0">
              <a:solidFill>
                <a:srgbClr val="F3C32D"/>
              </a:solidFill>
              <a:latin typeface="Trebuchet MS"/>
              <a:cs typeface="Trebuchet MS"/>
            </a:endParaRPr>
          </a:p>
        </p:txBody>
      </p:sp>
      <p:pic>
        <p:nvPicPr>
          <p:cNvPr id="17" name="Picture 16">
            <a:extLst>
              <a:ext uri="{FF2B5EF4-FFF2-40B4-BE49-F238E27FC236}">
                <a16:creationId xmlns:a16="http://schemas.microsoft.com/office/drawing/2014/main" id="{D1BDC988-4A9D-49B4-B280-3F25A61A82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8773" y="932890"/>
            <a:ext cx="7072074" cy="4755693"/>
          </a:xfrm>
          <a:prstGeom prst="rect">
            <a:avLst/>
          </a:prstGeom>
        </p:spPr>
      </p:pic>
      <p:sp>
        <p:nvSpPr>
          <p:cNvPr id="18" name="object 3">
            <a:extLst>
              <a:ext uri="{FF2B5EF4-FFF2-40B4-BE49-F238E27FC236}">
                <a16:creationId xmlns:a16="http://schemas.microsoft.com/office/drawing/2014/main" id="{C7970512-F903-4706-BD57-E6BE971AF1BD}"/>
              </a:ext>
            </a:extLst>
          </p:cNvPr>
          <p:cNvSpPr txBox="1"/>
          <p:nvPr/>
        </p:nvSpPr>
        <p:spPr>
          <a:xfrm>
            <a:off x="381000" y="1295400"/>
            <a:ext cx="4648200" cy="3095719"/>
          </a:xfrm>
          <a:prstGeom prst="rect">
            <a:avLst/>
          </a:prstGeom>
        </p:spPr>
        <p:txBody>
          <a:bodyPr vert="horz" wrap="square" lIns="0" tIns="12700" rIns="0" bIns="0" rtlCol="0">
            <a:spAutoFit/>
          </a:bodyPr>
          <a:lstStyle/>
          <a:p>
            <a:r>
              <a:rPr lang="en-GB" sz="2000" dirty="0">
                <a:latin typeface="Trebuchet MS" panose="020B0603020202020204" pitchFamily="34" charset="0"/>
              </a:rPr>
              <a:t>Through the </a:t>
            </a:r>
            <a:r>
              <a:rPr lang="en-GB" sz="2000" i="1" dirty="0">
                <a:latin typeface="Trebuchet MS" panose="020B0603020202020204" pitchFamily="34" charset="0"/>
              </a:rPr>
              <a:t>‘Feeding Hope’ </a:t>
            </a:r>
            <a:r>
              <a:rPr lang="en-GB" sz="2000" dirty="0">
                <a:latin typeface="Trebuchet MS" panose="020B0603020202020204" pitchFamily="34" charset="0"/>
              </a:rPr>
              <a:t>Campaign, you will get to know some farmers supported by the Salvation Army in Zimbabwe, although the funds we raise will support Food Sustainability Projects all over the world.  </a:t>
            </a:r>
          </a:p>
          <a:p>
            <a:endParaRPr lang="en-GB" sz="2000" dirty="0">
              <a:latin typeface="Trebuchet MS" panose="020B0603020202020204" pitchFamily="34" charset="0"/>
            </a:endParaRPr>
          </a:p>
          <a:p>
            <a:endParaRPr lang="en-GB" sz="2000" dirty="0">
              <a:latin typeface="Trebuchet MS" panose="020B0603020202020204" pitchFamily="34" charset="0"/>
            </a:endParaRPr>
          </a:p>
          <a:p>
            <a:pPr marL="12700" marR="649605">
              <a:lnSpc>
                <a:spcPct val="100000"/>
              </a:lnSpc>
              <a:spcBef>
                <a:spcPts val="960"/>
              </a:spcBef>
            </a:pPr>
            <a:r>
              <a:rPr lang="en-GB" sz="1600" b="1" spc="150" dirty="0">
                <a:solidFill>
                  <a:srgbClr val="F3C32D"/>
                </a:solidFill>
                <a:latin typeface="Trebuchet MS" panose="020B0603020202020204" pitchFamily="34" charset="0"/>
                <a:cs typeface="Arial"/>
              </a:rPr>
              <a:t>Food Security for everyone is a Global Sustainability Goal.</a:t>
            </a:r>
            <a:endParaRPr lang="en-GB" sz="1600" dirty="0">
              <a:latin typeface="Trebuchet MS"/>
              <a:cs typeface="Trebuchet M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1" name="object 4">
            <a:extLst>
              <a:ext uri="{FF2B5EF4-FFF2-40B4-BE49-F238E27FC236}">
                <a16:creationId xmlns:a16="http://schemas.microsoft.com/office/drawing/2014/main" id="{9E18C5E8-7B7F-4C65-9012-1EF311A7FD0D}"/>
              </a:ext>
            </a:extLst>
          </p:cNvPr>
          <p:cNvSpPr txBox="1">
            <a:spLocks/>
          </p:cNvSpPr>
          <p:nvPr/>
        </p:nvSpPr>
        <p:spPr>
          <a:xfrm>
            <a:off x="311903" y="2659391"/>
            <a:ext cx="4767831" cy="474489"/>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000" b="1" u="sng" kern="0" dirty="0">
                <a:solidFill>
                  <a:schemeClr val="accent6">
                    <a:lumMod val="50000"/>
                  </a:schemeClr>
                </a:solidFill>
                <a:latin typeface="Trebuchet MS" panose="020B0603020202020204" pitchFamily="34" charset="0"/>
                <a:cs typeface="Arial" panose="020B0604020202020204" pitchFamily="34" charset="0"/>
              </a:rPr>
              <a:t>WHAT IS FOOD SECURITY?</a:t>
            </a:r>
            <a:endParaRPr lang="en-GB" sz="3000" b="1" u="sng" kern="0" spc="80" dirty="0">
              <a:solidFill>
                <a:srgbClr val="A75D1E"/>
              </a:solidFill>
              <a:latin typeface="Trebuchet MS"/>
              <a:cs typeface="Trebuchet MS"/>
            </a:endParaRPr>
          </a:p>
        </p:txBody>
      </p:sp>
      <p:sp>
        <p:nvSpPr>
          <p:cNvPr id="12" name="object 3">
            <a:extLst>
              <a:ext uri="{FF2B5EF4-FFF2-40B4-BE49-F238E27FC236}">
                <a16:creationId xmlns:a16="http://schemas.microsoft.com/office/drawing/2014/main" id="{0AFE726F-E222-4339-AB46-B5EAD529155E}"/>
              </a:ext>
            </a:extLst>
          </p:cNvPr>
          <p:cNvSpPr txBox="1"/>
          <p:nvPr/>
        </p:nvSpPr>
        <p:spPr>
          <a:xfrm>
            <a:off x="311903" y="3276600"/>
            <a:ext cx="11049000" cy="936154"/>
          </a:xfrm>
          <a:prstGeom prst="rect">
            <a:avLst/>
          </a:prstGeom>
        </p:spPr>
        <p:txBody>
          <a:bodyPr vert="horz" wrap="square" lIns="0" tIns="12700" rIns="0" bIns="0" rtlCol="0">
            <a:spAutoFit/>
          </a:bodyPr>
          <a:lstStyle/>
          <a:p>
            <a:pPr lvl="0">
              <a:defRPr/>
            </a:pPr>
            <a:r>
              <a:rPr lang="en-GB" sz="2000" dirty="0"/>
              <a:t>Food security, as defined by the United Nations’ Committee on World Food Security, means that </a:t>
            </a:r>
            <a:r>
              <a:rPr lang="en-GB" sz="2000" b="1" dirty="0"/>
              <a:t>all people, at all times, have physical, social and economic access to sufficient, safe and nutritious food that meets their food preferences and dietary needs for an active and healthy life. </a:t>
            </a:r>
          </a:p>
        </p:txBody>
      </p:sp>
    </p:spTree>
    <p:extLst>
      <p:ext uri="{BB962C8B-B14F-4D97-AF65-F5344CB8AC3E}">
        <p14:creationId xmlns:p14="http://schemas.microsoft.com/office/powerpoint/2010/main" val="336695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5" name="object 4">
            <a:extLst>
              <a:ext uri="{FF2B5EF4-FFF2-40B4-BE49-F238E27FC236}">
                <a16:creationId xmlns:a16="http://schemas.microsoft.com/office/drawing/2014/main" id="{C6F142FA-EBB6-4E88-AF50-58BD542965B0}"/>
              </a:ext>
            </a:extLst>
          </p:cNvPr>
          <p:cNvSpPr txBox="1">
            <a:spLocks/>
          </p:cNvSpPr>
          <p:nvPr/>
        </p:nvSpPr>
        <p:spPr>
          <a:xfrm>
            <a:off x="6705600" y="2667000"/>
            <a:ext cx="5054651" cy="474489"/>
          </a:xfrm>
          <a:prstGeom prst="rect">
            <a:avLst/>
          </a:prstGeom>
        </p:spPr>
        <p:txBody>
          <a:bodyPr vert="horz" wrap="square" lIns="0" tIns="12700" rIns="0" bIns="0" rtlCol="0">
            <a:spAutoFit/>
          </a:bodyPr>
          <a:lstStyle>
            <a:lvl1pPr>
              <a:defRPr>
                <a:latin typeface="+mj-lt"/>
                <a:ea typeface="+mj-ea"/>
                <a:cs typeface="+mj-cs"/>
              </a:defRPr>
            </a:lvl1pPr>
          </a:lstStyle>
          <a:p>
            <a:pPr marL="12700" algn="just">
              <a:spcBef>
                <a:spcPts val="100"/>
              </a:spcBef>
              <a:tabLst>
                <a:tab pos="1623695" algn="l"/>
              </a:tabLst>
            </a:pPr>
            <a:r>
              <a:rPr lang="en-GB" sz="3000" b="1" u="sng" kern="0" dirty="0">
                <a:solidFill>
                  <a:schemeClr val="accent6">
                    <a:lumMod val="50000"/>
                  </a:schemeClr>
                </a:solidFill>
                <a:latin typeface="Trebuchet MS" panose="020B0603020202020204" pitchFamily="34" charset="0"/>
                <a:cs typeface="Arial" panose="020B0604020202020204" pitchFamily="34" charset="0"/>
              </a:rPr>
              <a:t>WHAT IS FOOD INSECURITY?</a:t>
            </a:r>
            <a:endParaRPr lang="en-GB" sz="3000" b="1" u="sng" kern="0" spc="80" dirty="0">
              <a:solidFill>
                <a:srgbClr val="A75D1E"/>
              </a:solidFill>
              <a:latin typeface="Trebuchet MS"/>
              <a:cs typeface="Trebuchet MS"/>
            </a:endParaRPr>
          </a:p>
        </p:txBody>
      </p:sp>
      <p:sp>
        <p:nvSpPr>
          <p:cNvPr id="11" name="object 3">
            <a:extLst>
              <a:ext uri="{FF2B5EF4-FFF2-40B4-BE49-F238E27FC236}">
                <a16:creationId xmlns:a16="http://schemas.microsoft.com/office/drawing/2014/main" id="{506C0E55-89E7-43E9-BD2F-724925F07831}"/>
              </a:ext>
            </a:extLst>
          </p:cNvPr>
          <p:cNvSpPr txBox="1"/>
          <p:nvPr/>
        </p:nvSpPr>
        <p:spPr>
          <a:xfrm>
            <a:off x="607332" y="3277370"/>
            <a:ext cx="11049000" cy="1551707"/>
          </a:xfrm>
          <a:prstGeom prst="rect">
            <a:avLst/>
          </a:prstGeom>
        </p:spPr>
        <p:txBody>
          <a:bodyPr vert="horz" wrap="square" lIns="0" tIns="12700" rIns="0" bIns="0" rtlCol="0">
            <a:spAutoFit/>
          </a:bodyPr>
          <a:lstStyle/>
          <a:p>
            <a:pPr algn="r"/>
            <a:r>
              <a:rPr lang="en-GB" sz="2000" dirty="0"/>
              <a:t>When person doesn’t have access to enough food they are classified as being ‘food insecure’. It is the state of being without reliable access to sufficient, safe and nutritious food. </a:t>
            </a:r>
          </a:p>
          <a:p>
            <a:r>
              <a:rPr lang="en-GB" sz="2000" dirty="0"/>
              <a:t> </a:t>
            </a:r>
          </a:p>
          <a:p>
            <a:pPr algn="r"/>
            <a:r>
              <a:rPr lang="en-GB" sz="2000" b="1" dirty="0"/>
              <a:t>Food insecurity is now a growing  problem. For decades, the world has made huge progress in reducing the total number of people who experience food insecurity, but in recent years this trend has reversed. </a:t>
            </a:r>
            <a:endParaRPr lang="en-GB"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21" name="object 15">
            <a:extLst>
              <a:ext uri="{FF2B5EF4-FFF2-40B4-BE49-F238E27FC236}">
                <a16:creationId xmlns:a16="http://schemas.microsoft.com/office/drawing/2014/main" id="{C31AB02B-3EF6-42EF-AF0E-496FAB031454}"/>
              </a:ext>
            </a:extLst>
          </p:cNvPr>
          <p:cNvSpPr/>
          <p:nvPr/>
        </p:nvSpPr>
        <p:spPr>
          <a:xfrm>
            <a:off x="7434123" y="918961"/>
            <a:ext cx="3763969" cy="4803571"/>
          </a:xfrm>
          <a:prstGeom prst="rect">
            <a:avLst/>
          </a:prstGeom>
          <a:blipFill>
            <a:blip r:embed="rId4" cstate="print"/>
            <a:stretch>
              <a:fillRect/>
            </a:stretch>
          </a:blipFill>
        </p:spPr>
        <p:txBody>
          <a:bodyPr wrap="square" lIns="0" tIns="0" rIns="0" bIns="0" rtlCol="0"/>
          <a:lstStyle/>
          <a:p>
            <a:endParaRPr dirty="0"/>
          </a:p>
        </p:txBody>
      </p:sp>
      <p:sp>
        <p:nvSpPr>
          <p:cNvPr id="22" name="object 4">
            <a:extLst>
              <a:ext uri="{FF2B5EF4-FFF2-40B4-BE49-F238E27FC236}">
                <a16:creationId xmlns:a16="http://schemas.microsoft.com/office/drawing/2014/main" id="{629AE721-9B97-4DA3-B879-A61B9B298FB1}"/>
              </a:ext>
            </a:extLst>
          </p:cNvPr>
          <p:cNvSpPr txBox="1">
            <a:spLocks/>
          </p:cNvSpPr>
          <p:nvPr/>
        </p:nvSpPr>
        <p:spPr>
          <a:xfrm>
            <a:off x="7546299" y="1000873"/>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8DA23C"/>
                </a:solidFill>
                <a:latin typeface="Trebuchet MS"/>
                <a:cs typeface="Trebuchet MS"/>
              </a:rPr>
              <a:t>JANET</a:t>
            </a:r>
            <a:endParaRPr lang="en-GB" sz="3000" b="1" u="sng" kern="0" spc="80" dirty="0">
              <a:solidFill>
                <a:srgbClr val="8DA23C"/>
              </a:solidFill>
              <a:latin typeface="Trebuchet MS"/>
              <a:cs typeface="Trebuchet MS"/>
            </a:endParaRPr>
          </a:p>
        </p:txBody>
      </p:sp>
      <p:sp>
        <p:nvSpPr>
          <p:cNvPr id="12" name="object 3">
            <a:extLst>
              <a:ext uri="{FF2B5EF4-FFF2-40B4-BE49-F238E27FC236}">
                <a16:creationId xmlns:a16="http://schemas.microsoft.com/office/drawing/2014/main" id="{57C26D41-0E22-4827-9D32-8F06948A46F0}"/>
              </a:ext>
            </a:extLst>
          </p:cNvPr>
          <p:cNvSpPr txBox="1"/>
          <p:nvPr/>
        </p:nvSpPr>
        <p:spPr>
          <a:xfrm>
            <a:off x="526596" y="1428210"/>
            <a:ext cx="6120098" cy="3942105"/>
          </a:xfrm>
          <a:prstGeom prst="rect">
            <a:avLst/>
          </a:prstGeom>
        </p:spPr>
        <p:txBody>
          <a:bodyPr vert="horz" wrap="square" lIns="0" tIns="12700" rIns="0" bIns="0" rtlCol="0">
            <a:spAutoFit/>
          </a:bodyPr>
          <a:lstStyle/>
          <a:p>
            <a:pPr marL="12700">
              <a:lnSpc>
                <a:spcPct val="100000"/>
              </a:lnSpc>
              <a:spcBef>
                <a:spcPts val="100"/>
              </a:spcBef>
            </a:pPr>
            <a:r>
              <a:rPr lang="en-GB" dirty="0">
                <a:latin typeface="Trebuchet MS" panose="020B0603020202020204" pitchFamily="34" charset="0"/>
              </a:rPr>
              <a:t>Here’s Janet </a:t>
            </a:r>
            <a:r>
              <a:rPr lang="en-GB" dirty="0" err="1">
                <a:latin typeface="Trebuchet MS" panose="020B0603020202020204" pitchFamily="34" charset="0"/>
              </a:rPr>
              <a:t>Mazura</a:t>
            </a:r>
            <a:r>
              <a:rPr lang="en-GB" dirty="0">
                <a:latin typeface="Trebuchet MS" panose="020B0603020202020204" pitchFamily="34" charset="0"/>
              </a:rPr>
              <a:t>, a hard-working mother with her family of five children. She has inherited the family farm and traditional farming techniques from her mother. She is discovering that the traditional techniques are no longer suitable for the changing climate. </a:t>
            </a:r>
          </a:p>
          <a:p>
            <a:pPr marL="12700">
              <a:lnSpc>
                <a:spcPct val="100000"/>
              </a:lnSpc>
              <a:spcBef>
                <a:spcPts val="100"/>
              </a:spcBef>
            </a:pPr>
            <a:endParaRPr lang="en-GB" dirty="0">
              <a:latin typeface="Trebuchet MS" panose="020B0603020202020204" pitchFamily="34" charset="0"/>
            </a:endParaRPr>
          </a:p>
          <a:p>
            <a:pPr marL="12700">
              <a:lnSpc>
                <a:spcPct val="100000"/>
              </a:lnSpc>
              <a:spcBef>
                <a:spcPts val="100"/>
              </a:spcBef>
            </a:pPr>
            <a:r>
              <a:rPr lang="en-GB" dirty="0">
                <a:latin typeface="Trebuchet MS" panose="020B0603020202020204" pitchFamily="34" charset="0"/>
              </a:rPr>
              <a:t>The struggles she faces with the farm reflect the struggles she faces at home. Unable to pay the school fees for her children and unable to provide nutritious food, she often goes without so that her children are as well fed as they can be. </a:t>
            </a:r>
          </a:p>
          <a:p>
            <a:pPr marL="12700">
              <a:lnSpc>
                <a:spcPct val="100000"/>
              </a:lnSpc>
              <a:spcBef>
                <a:spcPts val="100"/>
              </a:spcBef>
            </a:pPr>
            <a:endParaRPr lang="en-GB" dirty="0">
              <a:latin typeface="Trebuchet MS" panose="020B0603020202020204" pitchFamily="34" charset="0"/>
            </a:endParaRPr>
          </a:p>
          <a:p>
            <a:pPr marL="12700">
              <a:lnSpc>
                <a:spcPct val="100000"/>
              </a:lnSpc>
              <a:spcBef>
                <a:spcPts val="100"/>
              </a:spcBef>
            </a:pPr>
            <a:r>
              <a:rPr lang="en-GB" dirty="0">
                <a:latin typeface="Trebuchet MS" panose="020B0603020202020204" pitchFamily="34" charset="0"/>
              </a:rPr>
              <a:t>This changes when she joins an agricultural training programme for farmers at her local corps. </a:t>
            </a:r>
            <a:endParaRPr dirty="0">
              <a:latin typeface="Trebuchet MS" panose="020B0603020202020204" pitchFamily="34" charset="0"/>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6" name="object 6"/>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7" name="object 7"/>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11" name="object 11"/>
          <p:cNvGrpSpPr/>
          <p:nvPr/>
        </p:nvGrpSpPr>
        <p:grpSpPr>
          <a:xfrm>
            <a:off x="5916752" y="5659554"/>
            <a:ext cx="358775" cy="741800"/>
            <a:chOff x="5916752" y="5659554"/>
            <a:chExt cx="358775" cy="741800"/>
          </a:xfrm>
        </p:grpSpPr>
        <p:sp>
          <p:nvSpPr>
            <p:cNvPr id="13" name="object 13"/>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14" name="object 14"/>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9" name="object 15">
            <a:extLst>
              <a:ext uri="{FF2B5EF4-FFF2-40B4-BE49-F238E27FC236}">
                <a16:creationId xmlns:a16="http://schemas.microsoft.com/office/drawing/2014/main" id="{E21058FC-AEFE-4D25-A276-3FB8C6537C8C}"/>
              </a:ext>
            </a:extLst>
          </p:cNvPr>
          <p:cNvSpPr/>
          <p:nvPr/>
        </p:nvSpPr>
        <p:spPr>
          <a:xfrm>
            <a:off x="363127" y="937104"/>
            <a:ext cx="3763969" cy="4803571"/>
          </a:xfrm>
          <a:prstGeom prst="rect">
            <a:avLst/>
          </a:prstGeom>
          <a:blipFill>
            <a:blip r:embed="rId4" cstate="print"/>
            <a:stretch>
              <a:fillRect/>
            </a:stretch>
          </a:blipFill>
        </p:spPr>
        <p:txBody>
          <a:bodyPr wrap="square" lIns="0" tIns="0" rIns="0" bIns="0" rtlCol="0"/>
          <a:lstStyle/>
          <a:p>
            <a:endParaRPr dirty="0"/>
          </a:p>
        </p:txBody>
      </p:sp>
      <p:sp>
        <p:nvSpPr>
          <p:cNvPr id="21" name="object 4">
            <a:extLst>
              <a:ext uri="{FF2B5EF4-FFF2-40B4-BE49-F238E27FC236}">
                <a16:creationId xmlns:a16="http://schemas.microsoft.com/office/drawing/2014/main" id="{A0C1E03A-9DFB-4775-A8BD-BCD8E237BBE6}"/>
              </a:ext>
            </a:extLst>
          </p:cNvPr>
          <p:cNvSpPr txBox="1">
            <a:spLocks/>
          </p:cNvSpPr>
          <p:nvPr/>
        </p:nvSpPr>
        <p:spPr>
          <a:xfrm>
            <a:off x="374014" y="1011088"/>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F3C32D"/>
                </a:solidFill>
                <a:latin typeface="Trebuchet MS"/>
                <a:cs typeface="Trebuchet MS"/>
              </a:rPr>
              <a:t>JANET</a:t>
            </a:r>
            <a:endParaRPr lang="en-GB" sz="3000" b="1" u="sng" kern="0" spc="80" dirty="0">
              <a:solidFill>
                <a:srgbClr val="F3C32D"/>
              </a:solidFill>
              <a:latin typeface="Trebuchet MS"/>
              <a:cs typeface="Trebuchet MS"/>
            </a:endParaRPr>
          </a:p>
        </p:txBody>
      </p:sp>
      <p:sp>
        <p:nvSpPr>
          <p:cNvPr id="12" name="object 4">
            <a:extLst>
              <a:ext uri="{FF2B5EF4-FFF2-40B4-BE49-F238E27FC236}">
                <a16:creationId xmlns:a16="http://schemas.microsoft.com/office/drawing/2014/main" id="{6FA317D4-D0D0-4C28-AD56-30AB67017D51}"/>
              </a:ext>
            </a:extLst>
          </p:cNvPr>
          <p:cNvSpPr txBox="1"/>
          <p:nvPr/>
        </p:nvSpPr>
        <p:spPr>
          <a:xfrm>
            <a:off x="4876800" y="1025602"/>
            <a:ext cx="6577832" cy="4447371"/>
          </a:xfrm>
          <a:prstGeom prst="rect">
            <a:avLst/>
          </a:prstGeom>
        </p:spPr>
        <p:txBody>
          <a:bodyPr vert="horz" wrap="square" lIns="0" tIns="12700" rIns="0" bIns="0" rtlCol="0">
            <a:spAutoFit/>
          </a:bodyPr>
          <a:lstStyle/>
          <a:p>
            <a:pPr algn="r">
              <a:spcBef>
                <a:spcPts val="50"/>
              </a:spcBef>
            </a:pPr>
            <a:r>
              <a:rPr lang="en-US" dirty="0">
                <a:latin typeface="Trebuchet MS" panose="020B0603020202020204" pitchFamily="34" charset="0"/>
              </a:rPr>
              <a:t>The Corps compound which is hosting the training has a small plot of land no bigger than Janet’s own that the Corps Officer has used to grow some maize using some new growing techniques. </a:t>
            </a:r>
          </a:p>
          <a:p>
            <a:pPr algn="r">
              <a:spcBef>
                <a:spcPts val="50"/>
              </a:spcBef>
            </a:pPr>
            <a:endParaRPr lang="en-US" dirty="0">
              <a:latin typeface="Trebuchet MS" panose="020B0603020202020204" pitchFamily="34" charset="0"/>
            </a:endParaRPr>
          </a:p>
          <a:p>
            <a:pPr algn="r">
              <a:spcBef>
                <a:spcPts val="50"/>
              </a:spcBef>
            </a:pPr>
            <a:r>
              <a:rPr lang="en-US" dirty="0">
                <a:latin typeface="Trebuchet MS" panose="020B0603020202020204" pitchFamily="34" charset="0"/>
              </a:rPr>
              <a:t>It is already starting to produce a harvest bigger than hers. She is intrigued and wants to find out more. Janet attends a few sessions run in the Corps hall and listens closely to the Corps Officer and an agriculturalist from a local university who is leading the sessions. </a:t>
            </a:r>
          </a:p>
          <a:p>
            <a:pPr algn="r">
              <a:spcBef>
                <a:spcPts val="50"/>
              </a:spcBef>
            </a:pPr>
            <a:endParaRPr lang="en-US" dirty="0">
              <a:latin typeface="Trebuchet MS" panose="020B0603020202020204" pitchFamily="34" charset="0"/>
            </a:endParaRPr>
          </a:p>
          <a:p>
            <a:pPr algn="r">
              <a:spcBef>
                <a:spcPts val="50"/>
              </a:spcBef>
            </a:pPr>
            <a:r>
              <a:rPr lang="en-US" dirty="0">
                <a:latin typeface="Trebuchet MS" panose="020B0603020202020204" pitchFamily="34" charset="0"/>
              </a:rPr>
              <a:t>The techniques they are teaching are different from the ones that she has learnt as a child. She learnt how to better manage the water for her crops and recycle the nutrients back into the soil, so it doesn’t become depleted. </a:t>
            </a:r>
            <a:endParaRPr lang="en-GB" dirty="0">
              <a:latin typeface="Trebuchet MS" panose="020B0603020202020204" pitchFamily="34" charset="0"/>
            </a:endParaRPr>
          </a:p>
          <a:p>
            <a:pPr>
              <a:lnSpc>
                <a:spcPct val="100000"/>
              </a:lnSpc>
              <a:spcBef>
                <a:spcPts val="50"/>
              </a:spcBef>
            </a:pPr>
            <a:endParaRPr sz="1400" dirty="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AB99A"/>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C8986C"/>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C8986C"/>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A75D1E"/>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A75D1E"/>
            </a:solidFill>
          </p:spPr>
          <p:txBody>
            <a:bodyPr wrap="square" lIns="0" tIns="0" rIns="0" bIns="0" rtlCol="0"/>
            <a:lstStyle/>
            <a:p>
              <a:endParaRPr/>
            </a:p>
          </p:txBody>
        </p:sp>
      </p:grpSp>
      <p:sp>
        <p:nvSpPr>
          <p:cNvPr id="13" name="object 13"/>
          <p:cNvSpPr/>
          <p:nvPr/>
        </p:nvSpPr>
        <p:spPr>
          <a:xfrm>
            <a:off x="9606064" y="15996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C8986C"/>
          </a:solidFill>
        </p:spPr>
        <p:txBody>
          <a:bodyPr wrap="square" lIns="0" tIns="0" rIns="0" bIns="0" rtlCol="0"/>
          <a:lstStyle/>
          <a:p>
            <a:endParaRPr/>
          </a:p>
        </p:txBody>
      </p:sp>
      <p:sp>
        <p:nvSpPr>
          <p:cNvPr id="17" name="object 4">
            <a:extLst>
              <a:ext uri="{FF2B5EF4-FFF2-40B4-BE49-F238E27FC236}">
                <a16:creationId xmlns:a16="http://schemas.microsoft.com/office/drawing/2014/main" id="{91AE28CF-D169-4B3B-BA9D-2FB4ACFF6289}"/>
              </a:ext>
            </a:extLst>
          </p:cNvPr>
          <p:cNvSpPr txBox="1"/>
          <p:nvPr/>
        </p:nvSpPr>
        <p:spPr>
          <a:xfrm>
            <a:off x="304800" y="2214969"/>
            <a:ext cx="7391400" cy="579646"/>
          </a:xfrm>
          <a:prstGeom prst="rect">
            <a:avLst/>
          </a:prstGeom>
        </p:spPr>
        <p:txBody>
          <a:bodyPr vert="horz" wrap="square" lIns="0" tIns="12700" rIns="0" bIns="0" rtlCol="0">
            <a:spAutoFit/>
          </a:bodyPr>
          <a:lstStyle/>
          <a:p>
            <a:endParaRPr lang="en-US" dirty="0">
              <a:latin typeface="Trebuchet MS" panose="020B0603020202020204" pitchFamily="34" charset="0"/>
            </a:endParaRPr>
          </a:p>
          <a:p>
            <a:pPr algn="r">
              <a:spcBef>
                <a:spcPts val="50"/>
              </a:spcBef>
            </a:pPr>
            <a:r>
              <a:rPr lang="en-US" dirty="0"/>
              <a:t> </a:t>
            </a:r>
            <a:endParaRPr sz="1400" dirty="0">
              <a:latin typeface="Trebuchet MS"/>
              <a:cs typeface="Trebuchet MS"/>
            </a:endParaRPr>
          </a:p>
        </p:txBody>
      </p:sp>
      <p:sp>
        <p:nvSpPr>
          <p:cNvPr id="19" name="object 4">
            <a:extLst>
              <a:ext uri="{FF2B5EF4-FFF2-40B4-BE49-F238E27FC236}">
                <a16:creationId xmlns:a16="http://schemas.microsoft.com/office/drawing/2014/main" id="{B7D1A2A6-9AA7-4C5B-A6A0-8F04B07D2E7F}"/>
              </a:ext>
            </a:extLst>
          </p:cNvPr>
          <p:cNvSpPr txBox="1"/>
          <p:nvPr/>
        </p:nvSpPr>
        <p:spPr>
          <a:xfrm>
            <a:off x="747884" y="1838966"/>
            <a:ext cx="6782743" cy="3398366"/>
          </a:xfrm>
          <a:prstGeom prst="rect">
            <a:avLst/>
          </a:prstGeom>
        </p:spPr>
        <p:txBody>
          <a:bodyPr vert="horz" wrap="square" lIns="0" tIns="12700" rIns="0" bIns="0" rtlCol="0">
            <a:spAutoFit/>
          </a:bodyPr>
          <a:lstStyle/>
          <a:p>
            <a:r>
              <a:rPr lang="en-US" sz="2000" dirty="0">
                <a:latin typeface="Trebuchet MS" panose="020B0603020202020204" pitchFamily="34" charset="0"/>
              </a:rPr>
              <a:t>The small-scale farmers are trained on the importance of mulching their crops while ensuring minimal disturbance of the soil. </a:t>
            </a:r>
          </a:p>
          <a:p>
            <a:endParaRPr lang="en-US" sz="2000" dirty="0">
              <a:latin typeface="Trebuchet MS" panose="020B0603020202020204" pitchFamily="34" charset="0"/>
            </a:endParaRPr>
          </a:p>
          <a:p>
            <a:r>
              <a:rPr lang="en-US" sz="2000" dirty="0">
                <a:latin typeface="Trebuchet MS" panose="020B0603020202020204" pitchFamily="34" charset="0"/>
              </a:rPr>
              <a:t>This helps to protect the fertile top layer of soil from being eroded by rain or wind and conserves the soil moisture from evaporation. </a:t>
            </a:r>
          </a:p>
          <a:p>
            <a:endParaRPr lang="en-US" sz="2000" dirty="0">
              <a:latin typeface="Trebuchet MS" panose="020B0603020202020204" pitchFamily="34" charset="0"/>
            </a:endParaRPr>
          </a:p>
          <a:p>
            <a:r>
              <a:rPr lang="en-US" sz="2000" dirty="0">
                <a:latin typeface="Trebuchet MS" panose="020B0603020202020204" pitchFamily="34" charset="0"/>
              </a:rPr>
              <a:t>When the mulch materials decay, soil fertility is increased and so farmers do not need to purchase expensive synthetic fertilizers. </a:t>
            </a:r>
          </a:p>
        </p:txBody>
      </p:sp>
      <p:pic>
        <p:nvPicPr>
          <p:cNvPr id="21" name="Picture 20">
            <a:extLst>
              <a:ext uri="{FF2B5EF4-FFF2-40B4-BE49-F238E27FC236}">
                <a16:creationId xmlns:a16="http://schemas.microsoft.com/office/drawing/2014/main" id="{E89B7232-3B68-4DD6-83CE-BB0D2F97EA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63524" y="368263"/>
            <a:ext cx="2036068" cy="5922276"/>
          </a:xfrm>
          <a:prstGeom prst="rect">
            <a:avLst/>
          </a:prstGeom>
        </p:spPr>
      </p:pic>
      <p:sp>
        <p:nvSpPr>
          <p:cNvPr id="22" name="object 4">
            <a:extLst>
              <a:ext uri="{FF2B5EF4-FFF2-40B4-BE49-F238E27FC236}">
                <a16:creationId xmlns:a16="http://schemas.microsoft.com/office/drawing/2014/main" id="{D7A8EDF5-F211-45EB-A2F0-7F8AD105AE87}"/>
              </a:ext>
            </a:extLst>
          </p:cNvPr>
          <p:cNvSpPr txBox="1">
            <a:spLocks/>
          </p:cNvSpPr>
          <p:nvPr/>
        </p:nvSpPr>
        <p:spPr>
          <a:xfrm>
            <a:off x="710256" y="1245961"/>
            <a:ext cx="3429000" cy="474489"/>
          </a:xfrm>
          <a:prstGeom prst="rect">
            <a:avLst/>
          </a:prstGeom>
        </p:spPr>
        <p:txBody>
          <a:bodyPr vert="horz" wrap="square" lIns="0" tIns="12700" rIns="0" bIns="0" rtlCol="0">
            <a:spAutoFit/>
          </a:bodyPr>
          <a:lstStyle>
            <a:lvl1pPr>
              <a:defRPr>
                <a:latin typeface="+mj-lt"/>
                <a:ea typeface="+mj-ea"/>
                <a:cs typeface="+mj-cs"/>
              </a:defRPr>
            </a:lvl1pPr>
          </a:lstStyle>
          <a:p>
            <a:pPr marL="12700">
              <a:spcBef>
                <a:spcPts val="100"/>
              </a:spcBef>
              <a:tabLst>
                <a:tab pos="1623695" algn="l"/>
              </a:tabLst>
            </a:pPr>
            <a:r>
              <a:rPr lang="en-GB" sz="3000" b="1" u="sng" kern="0" spc="315" dirty="0">
                <a:solidFill>
                  <a:srgbClr val="A75D1E"/>
                </a:solidFill>
                <a:latin typeface="Trebuchet MS"/>
                <a:cs typeface="Trebuchet MS"/>
              </a:rPr>
              <a:t>MULCHING</a:t>
            </a:r>
            <a:endParaRPr lang="en-GB" sz="3000" b="1" u="sng" kern="0" spc="80" dirty="0">
              <a:solidFill>
                <a:srgbClr val="A75D1E"/>
              </a:solidFill>
              <a:latin typeface="Trebuchet MS"/>
              <a:cs typeface="Trebuchet M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D3D8B2"/>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BDC58A"/>
          </a:solidFill>
        </p:spPr>
        <p:txBody>
          <a:bodyPr wrap="square" lIns="0" tIns="0" rIns="0" bIns="0" rtlCol="0"/>
          <a:lstStyle/>
          <a:p>
            <a:endParaRPr/>
          </a:p>
        </p:txBody>
      </p:sp>
      <p:sp>
        <p:nvSpPr>
          <p:cNvPr id="6" name="object 6"/>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BDC58A"/>
          </a:solidFill>
        </p:spPr>
        <p:txBody>
          <a:bodyPr wrap="square" lIns="0" tIns="0" rIns="0" bIns="0" rtlCol="0"/>
          <a:lstStyle/>
          <a:p>
            <a:endParaRPr/>
          </a:p>
        </p:txBody>
      </p:sp>
      <p:grpSp>
        <p:nvGrpSpPr>
          <p:cNvPr id="7" name="object 7"/>
          <p:cNvGrpSpPr/>
          <p:nvPr/>
        </p:nvGrpSpPr>
        <p:grpSpPr>
          <a:xfrm>
            <a:off x="5916752" y="5659554"/>
            <a:ext cx="358775" cy="741800"/>
            <a:chOff x="5916752" y="5659554"/>
            <a:chExt cx="358775" cy="741800"/>
          </a:xfrm>
        </p:grpSpPr>
        <p:sp>
          <p:nvSpPr>
            <p:cNvPr id="9" name="object 9"/>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8DA23C"/>
            </a:solidFill>
          </p:spPr>
          <p:txBody>
            <a:bodyPr wrap="square" lIns="0" tIns="0" rIns="0" bIns="0" rtlCol="0"/>
            <a:lstStyle/>
            <a:p>
              <a:endParaRPr/>
            </a:p>
          </p:txBody>
        </p:sp>
        <p:sp>
          <p:nvSpPr>
            <p:cNvPr id="10" name="object 10"/>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8DA23C"/>
            </a:solidFill>
          </p:spPr>
          <p:txBody>
            <a:bodyPr wrap="square" lIns="0" tIns="0" rIns="0" bIns="0" rtlCol="0"/>
            <a:lstStyle/>
            <a:p>
              <a:endParaRPr/>
            </a:p>
          </p:txBody>
        </p:sp>
      </p:grpSp>
      <p:sp>
        <p:nvSpPr>
          <p:cNvPr id="13" name="object 13"/>
          <p:cNvSpPr/>
          <p:nvPr/>
        </p:nvSpPr>
        <p:spPr>
          <a:xfrm>
            <a:off x="9606064" y="1675827"/>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BDC58A"/>
          </a:solidFill>
        </p:spPr>
        <p:txBody>
          <a:bodyPr wrap="square" lIns="0" tIns="0" rIns="0" bIns="0" rtlCol="0"/>
          <a:lstStyle/>
          <a:p>
            <a:endParaRPr/>
          </a:p>
        </p:txBody>
      </p:sp>
      <p:sp>
        <p:nvSpPr>
          <p:cNvPr id="16" name="object 4">
            <a:extLst>
              <a:ext uri="{FF2B5EF4-FFF2-40B4-BE49-F238E27FC236}">
                <a16:creationId xmlns:a16="http://schemas.microsoft.com/office/drawing/2014/main" id="{0833A14E-32E0-4BCF-8FB4-BBCB9A28C939}"/>
              </a:ext>
            </a:extLst>
          </p:cNvPr>
          <p:cNvSpPr txBox="1"/>
          <p:nvPr/>
        </p:nvSpPr>
        <p:spPr>
          <a:xfrm>
            <a:off x="5916752" y="1801234"/>
            <a:ext cx="5781839" cy="505267"/>
          </a:xfrm>
          <a:prstGeom prst="rect">
            <a:avLst/>
          </a:prstGeom>
        </p:spPr>
        <p:txBody>
          <a:bodyPr vert="horz" wrap="square" lIns="0" tIns="12700" rIns="0" bIns="0" rtlCol="0">
            <a:spAutoFit/>
          </a:bodyPr>
          <a:lstStyle/>
          <a:p>
            <a:endParaRPr lang="en-US" dirty="0"/>
          </a:p>
          <a:p>
            <a:pPr algn="r"/>
            <a:endParaRPr sz="1400" dirty="0">
              <a:latin typeface="Trebuchet MS"/>
              <a:cs typeface="Trebuchet MS"/>
            </a:endParaRPr>
          </a:p>
        </p:txBody>
      </p:sp>
      <p:pic>
        <p:nvPicPr>
          <p:cNvPr id="18" name="Picture 17">
            <a:extLst>
              <a:ext uri="{FF2B5EF4-FFF2-40B4-BE49-F238E27FC236}">
                <a16:creationId xmlns:a16="http://schemas.microsoft.com/office/drawing/2014/main" id="{DE38D2C6-4D47-4394-AFB3-00AE002A5A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1" y="505429"/>
            <a:ext cx="2852786" cy="6262660"/>
          </a:xfrm>
          <a:prstGeom prst="rect">
            <a:avLst/>
          </a:prstGeom>
        </p:spPr>
      </p:pic>
      <p:sp>
        <p:nvSpPr>
          <p:cNvPr id="22" name="object 4">
            <a:extLst>
              <a:ext uri="{FF2B5EF4-FFF2-40B4-BE49-F238E27FC236}">
                <a16:creationId xmlns:a16="http://schemas.microsoft.com/office/drawing/2014/main" id="{1AB3D25D-3869-4541-92BA-9D90C1ECB017}"/>
              </a:ext>
            </a:extLst>
          </p:cNvPr>
          <p:cNvSpPr txBox="1"/>
          <p:nvPr/>
        </p:nvSpPr>
        <p:spPr>
          <a:xfrm>
            <a:off x="4849361" y="1853574"/>
            <a:ext cx="6261100" cy="4026743"/>
          </a:xfrm>
          <a:prstGeom prst="rect">
            <a:avLst/>
          </a:prstGeom>
        </p:spPr>
        <p:txBody>
          <a:bodyPr vert="horz" wrap="square" lIns="0" tIns="12700" rIns="0" bIns="0" rtlCol="0">
            <a:spAutoFit/>
          </a:bodyPr>
          <a:lstStyle/>
          <a:p>
            <a:pPr algn="r"/>
            <a:r>
              <a:rPr lang="en-US" sz="2000" dirty="0">
                <a:latin typeface="Trebuchet MS" panose="020B0603020202020204" pitchFamily="34" charset="0"/>
              </a:rPr>
              <a:t>The farmers are also trained how to plant their seeds with precision using straight lines and holes and how to grow diverse crops to ensure continued food production and nutrition. </a:t>
            </a:r>
          </a:p>
          <a:p>
            <a:pPr algn="r"/>
            <a:endParaRPr lang="en-US" sz="2000" dirty="0">
              <a:latin typeface="Trebuchet MS" panose="020B0603020202020204" pitchFamily="34" charset="0"/>
            </a:endParaRPr>
          </a:p>
          <a:p>
            <a:pPr algn="r"/>
            <a:r>
              <a:rPr lang="en-US" sz="2000" dirty="0">
                <a:latin typeface="Trebuchet MS" panose="020B0603020202020204" pitchFamily="34" charset="0"/>
              </a:rPr>
              <a:t>When the seeds are planted at the onset of the rains, the young plants can thrive before the dry spells hit. The combination of these methods ensure farmers are saved from the laborious burden of constantly cultivating their land  and this reduces the expense and reliance on artificial fertilizer.</a:t>
            </a:r>
            <a:endParaRPr lang="en-GB" sz="2000" dirty="0">
              <a:latin typeface="Trebuchet MS" panose="020B0603020202020204" pitchFamily="34" charset="0"/>
            </a:endParaRPr>
          </a:p>
          <a:p>
            <a:pPr algn="r">
              <a:spcBef>
                <a:spcPts val="50"/>
              </a:spcBef>
            </a:pPr>
            <a:r>
              <a:rPr lang="en-US" sz="2000" dirty="0"/>
              <a:t> </a:t>
            </a:r>
            <a:endParaRPr lang="en-GB" sz="2000" dirty="0"/>
          </a:p>
          <a:p>
            <a:pPr algn="r"/>
            <a:endParaRPr lang="en-US" sz="2000" dirty="0">
              <a:latin typeface="Trebuchet MS" panose="020B0603020202020204" pitchFamily="34" charset="0"/>
            </a:endParaRPr>
          </a:p>
        </p:txBody>
      </p:sp>
      <p:sp>
        <p:nvSpPr>
          <p:cNvPr id="23" name="object 4">
            <a:extLst>
              <a:ext uri="{FF2B5EF4-FFF2-40B4-BE49-F238E27FC236}">
                <a16:creationId xmlns:a16="http://schemas.microsoft.com/office/drawing/2014/main" id="{77C73CBE-2AFE-4326-A516-5E872BD6A6AB}"/>
              </a:ext>
            </a:extLst>
          </p:cNvPr>
          <p:cNvSpPr txBox="1">
            <a:spLocks/>
          </p:cNvSpPr>
          <p:nvPr/>
        </p:nvSpPr>
        <p:spPr>
          <a:xfrm>
            <a:off x="6251242" y="1370414"/>
            <a:ext cx="4829835" cy="474489"/>
          </a:xfrm>
          <a:prstGeom prst="rect">
            <a:avLst/>
          </a:prstGeom>
        </p:spPr>
        <p:txBody>
          <a:bodyPr vert="horz" wrap="square" lIns="0" tIns="12700" rIns="0" bIns="0" rtlCol="0">
            <a:spAutoFit/>
          </a:bodyPr>
          <a:lstStyle>
            <a:lvl1pPr>
              <a:defRPr>
                <a:latin typeface="+mj-lt"/>
                <a:ea typeface="+mj-ea"/>
                <a:cs typeface="+mj-cs"/>
              </a:defRPr>
            </a:lvl1pPr>
          </a:lstStyle>
          <a:p>
            <a:pPr algn="r"/>
            <a:r>
              <a:rPr lang="en-US" sz="3000" b="1" u="sng" dirty="0">
                <a:solidFill>
                  <a:srgbClr val="8DA23C"/>
                </a:solidFill>
                <a:latin typeface="Trebuchet MS" panose="020B0603020202020204" pitchFamily="34" charset="0"/>
              </a:rPr>
              <a:t>PLANTING &amp; WEATHER</a:t>
            </a:r>
          </a:p>
        </p:txBody>
      </p:sp>
    </p:spTree>
    <p:extLst>
      <p:ext uri="{BB962C8B-B14F-4D97-AF65-F5344CB8AC3E}">
        <p14:creationId xmlns:p14="http://schemas.microsoft.com/office/powerpoint/2010/main" val="946191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2635" cy="6858000"/>
          </a:xfrm>
          <a:custGeom>
            <a:avLst/>
            <a:gdLst/>
            <a:ahLst/>
            <a:cxnLst/>
            <a:rect l="l" t="t" r="r" b="b"/>
            <a:pathLst>
              <a:path w="12192635" h="6858000">
                <a:moveTo>
                  <a:pt x="12192114" y="0"/>
                </a:moveTo>
                <a:lnTo>
                  <a:pt x="0" y="0"/>
                </a:lnTo>
                <a:lnTo>
                  <a:pt x="0" y="6858000"/>
                </a:lnTo>
                <a:lnTo>
                  <a:pt x="12192114" y="6858000"/>
                </a:lnTo>
                <a:lnTo>
                  <a:pt x="12192114" y="0"/>
                </a:lnTo>
                <a:close/>
              </a:path>
            </a:pathLst>
          </a:custGeom>
          <a:solidFill>
            <a:srgbClr val="FBE7B6"/>
          </a:solidFill>
        </p:spPr>
        <p:txBody>
          <a:bodyPr wrap="square" lIns="0" tIns="0" rIns="0" bIns="0" rtlCol="0"/>
          <a:lstStyle/>
          <a:p>
            <a:endParaRPr/>
          </a:p>
        </p:txBody>
      </p:sp>
      <p:sp>
        <p:nvSpPr>
          <p:cNvPr id="3" name="object 3"/>
          <p:cNvSpPr/>
          <p:nvPr/>
        </p:nvSpPr>
        <p:spPr>
          <a:xfrm>
            <a:off x="0" y="0"/>
            <a:ext cx="2088514" cy="1931670"/>
          </a:xfrm>
          <a:custGeom>
            <a:avLst/>
            <a:gdLst/>
            <a:ahLst/>
            <a:cxnLst/>
            <a:rect l="l" t="t" r="r" b="b"/>
            <a:pathLst>
              <a:path w="2088514" h="1931670">
                <a:moveTo>
                  <a:pt x="2086014" y="0"/>
                </a:moveTo>
                <a:lnTo>
                  <a:pt x="0" y="0"/>
                </a:lnTo>
                <a:lnTo>
                  <a:pt x="0" y="1915794"/>
                </a:lnTo>
                <a:lnTo>
                  <a:pt x="48480" y="1921460"/>
                </a:lnTo>
                <a:lnTo>
                  <a:pt x="95956" y="1925743"/>
                </a:lnTo>
                <a:lnTo>
                  <a:pt x="143770" y="1928821"/>
                </a:lnTo>
                <a:lnTo>
                  <a:pt x="191906" y="1930679"/>
                </a:lnTo>
                <a:lnTo>
                  <a:pt x="240350" y="1931301"/>
                </a:lnTo>
                <a:lnTo>
                  <a:pt x="288793" y="1930679"/>
                </a:lnTo>
                <a:lnTo>
                  <a:pt x="336929" y="1928821"/>
                </a:lnTo>
                <a:lnTo>
                  <a:pt x="384743" y="1925743"/>
                </a:lnTo>
                <a:lnTo>
                  <a:pt x="432219" y="1921460"/>
                </a:lnTo>
                <a:lnTo>
                  <a:pt x="479342" y="1915987"/>
                </a:lnTo>
                <a:lnTo>
                  <a:pt x="526096" y="1909340"/>
                </a:lnTo>
                <a:lnTo>
                  <a:pt x="572468" y="1901533"/>
                </a:lnTo>
                <a:lnTo>
                  <a:pt x="618441" y="1892583"/>
                </a:lnTo>
                <a:lnTo>
                  <a:pt x="664000" y="1882504"/>
                </a:lnTo>
                <a:lnTo>
                  <a:pt x="709130" y="1871311"/>
                </a:lnTo>
                <a:lnTo>
                  <a:pt x="753815" y="1859020"/>
                </a:lnTo>
                <a:lnTo>
                  <a:pt x="798042" y="1845646"/>
                </a:lnTo>
                <a:lnTo>
                  <a:pt x="841794" y="1831204"/>
                </a:lnTo>
                <a:lnTo>
                  <a:pt x="885055" y="1815709"/>
                </a:lnTo>
                <a:lnTo>
                  <a:pt x="927812" y="1799176"/>
                </a:lnTo>
                <a:lnTo>
                  <a:pt x="970049" y="1781621"/>
                </a:lnTo>
                <a:lnTo>
                  <a:pt x="1011750" y="1763059"/>
                </a:lnTo>
                <a:lnTo>
                  <a:pt x="1052900" y="1743505"/>
                </a:lnTo>
                <a:lnTo>
                  <a:pt x="1093484" y="1722975"/>
                </a:lnTo>
                <a:lnTo>
                  <a:pt x="1133488" y="1701483"/>
                </a:lnTo>
                <a:lnTo>
                  <a:pt x="1172895" y="1679045"/>
                </a:lnTo>
                <a:lnTo>
                  <a:pt x="1211690" y="1655675"/>
                </a:lnTo>
                <a:lnTo>
                  <a:pt x="1249858" y="1631390"/>
                </a:lnTo>
                <a:lnTo>
                  <a:pt x="1287385" y="1606204"/>
                </a:lnTo>
                <a:lnTo>
                  <a:pt x="1324254" y="1580133"/>
                </a:lnTo>
                <a:lnTo>
                  <a:pt x="1360451" y="1553192"/>
                </a:lnTo>
                <a:lnTo>
                  <a:pt x="1395961" y="1525396"/>
                </a:lnTo>
                <a:lnTo>
                  <a:pt x="1430767" y="1496760"/>
                </a:lnTo>
                <a:lnTo>
                  <a:pt x="1464855" y="1467299"/>
                </a:lnTo>
                <a:lnTo>
                  <a:pt x="1498211" y="1437029"/>
                </a:lnTo>
                <a:lnTo>
                  <a:pt x="1530817" y="1405965"/>
                </a:lnTo>
                <a:lnTo>
                  <a:pt x="1562660" y="1374122"/>
                </a:lnTo>
                <a:lnTo>
                  <a:pt x="1593724" y="1341516"/>
                </a:lnTo>
                <a:lnTo>
                  <a:pt x="1623994" y="1308160"/>
                </a:lnTo>
                <a:lnTo>
                  <a:pt x="1653455" y="1274072"/>
                </a:lnTo>
                <a:lnTo>
                  <a:pt x="1682091" y="1239266"/>
                </a:lnTo>
                <a:lnTo>
                  <a:pt x="1709887" y="1203756"/>
                </a:lnTo>
                <a:lnTo>
                  <a:pt x="1736828" y="1167559"/>
                </a:lnTo>
                <a:lnTo>
                  <a:pt x="1762899" y="1130690"/>
                </a:lnTo>
                <a:lnTo>
                  <a:pt x="1788085" y="1093163"/>
                </a:lnTo>
                <a:lnTo>
                  <a:pt x="1812370" y="1054995"/>
                </a:lnTo>
                <a:lnTo>
                  <a:pt x="1835740" y="1016200"/>
                </a:lnTo>
                <a:lnTo>
                  <a:pt x="1858178" y="976793"/>
                </a:lnTo>
                <a:lnTo>
                  <a:pt x="1879670" y="936789"/>
                </a:lnTo>
                <a:lnTo>
                  <a:pt x="1900200" y="896205"/>
                </a:lnTo>
                <a:lnTo>
                  <a:pt x="1919754" y="855055"/>
                </a:lnTo>
                <a:lnTo>
                  <a:pt x="1938316" y="813354"/>
                </a:lnTo>
                <a:lnTo>
                  <a:pt x="1955871" y="771117"/>
                </a:lnTo>
                <a:lnTo>
                  <a:pt x="1972403" y="728360"/>
                </a:lnTo>
                <a:lnTo>
                  <a:pt x="1987898" y="685099"/>
                </a:lnTo>
                <a:lnTo>
                  <a:pt x="2002341" y="641347"/>
                </a:lnTo>
                <a:lnTo>
                  <a:pt x="2015715" y="597121"/>
                </a:lnTo>
                <a:lnTo>
                  <a:pt x="2028006" y="552435"/>
                </a:lnTo>
                <a:lnTo>
                  <a:pt x="2039199" y="507305"/>
                </a:lnTo>
                <a:lnTo>
                  <a:pt x="2049278" y="461746"/>
                </a:lnTo>
                <a:lnTo>
                  <a:pt x="2058228" y="415773"/>
                </a:lnTo>
                <a:lnTo>
                  <a:pt x="2066035" y="369401"/>
                </a:lnTo>
                <a:lnTo>
                  <a:pt x="2072682" y="322647"/>
                </a:lnTo>
                <a:lnTo>
                  <a:pt x="2078155" y="275524"/>
                </a:lnTo>
                <a:lnTo>
                  <a:pt x="2082437" y="228048"/>
                </a:lnTo>
                <a:lnTo>
                  <a:pt x="2085516" y="180234"/>
                </a:lnTo>
                <a:lnTo>
                  <a:pt x="2087374" y="132098"/>
                </a:lnTo>
                <a:lnTo>
                  <a:pt x="2087996" y="83655"/>
                </a:lnTo>
                <a:lnTo>
                  <a:pt x="2087374" y="35211"/>
                </a:lnTo>
                <a:lnTo>
                  <a:pt x="2086014" y="0"/>
                </a:lnTo>
                <a:close/>
              </a:path>
            </a:pathLst>
          </a:custGeom>
          <a:solidFill>
            <a:srgbClr val="F9DB8E"/>
          </a:solidFill>
        </p:spPr>
        <p:txBody>
          <a:bodyPr wrap="square" lIns="0" tIns="0" rIns="0" bIns="0" rtlCol="0"/>
          <a:lstStyle/>
          <a:p>
            <a:endParaRPr/>
          </a:p>
        </p:txBody>
      </p:sp>
      <p:sp>
        <p:nvSpPr>
          <p:cNvPr id="4" name="object 4"/>
          <p:cNvSpPr/>
          <p:nvPr/>
        </p:nvSpPr>
        <p:spPr>
          <a:xfrm>
            <a:off x="9606064" y="1700999"/>
            <a:ext cx="2586355" cy="3600450"/>
          </a:xfrm>
          <a:custGeom>
            <a:avLst/>
            <a:gdLst/>
            <a:ahLst/>
            <a:cxnLst/>
            <a:rect l="l" t="t" r="r" b="b"/>
            <a:pathLst>
              <a:path w="2586354" h="3600450">
                <a:moveTo>
                  <a:pt x="1799996" y="0"/>
                </a:moveTo>
                <a:lnTo>
                  <a:pt x="1752043" y="626"/>
                </a:lnTo>
                <a:lnTo>
                  <a:pt x="1704399" y="2495"/>
                </a:lnTo>
                <a:lnTo>
                  <a:pt x="1657081" y="5590"/>
                </a:lnTo>
                <a:lnTo>
                  <a:pt x="1610102" y="9897"/>
                </a:lnTo>
                <a:lnTo>
                  <a:pt x="1563480" y="15399"/>
                </a:lnTo>
                <a:lnTo>
                  <a:pt x="1517230" y="22082"/>
                </a:lnTo>
                <a:lnTo>
                  <a:pt x="1471366" y="29929"/>
                </a:lnTo>
                <a:lnTo>
                  <a:pt x="1425905" y="38925"/>
                </a:lnTo>
                <a:lnTo>
                  <a:pt x="1380862" y="49055"/>
                </a:lnTo>
                <a:lnTo>
                  <a:pt x="1336254" y="60303"/>
                </a:lnTo>
                <a:lnTo>
                  <a:pt x="1292094" y="72653"/>
                </a:lnTo>
                <a:lnTo>
                  <a:pt x="1248399" y="86090"/>
                </a:lnTo>
                <a:lnTo>
                  <a:pt x="1205185" y="100598"/>
                </a:lnTo>
                <a:lnTo>
                  <a:pt x="1162467" y="116162"/>
                </a:lnTo>
                <a:lnTo>
                  <a:pt x="1120260" y="132766"/>
                </a:lnTo>
                <a:lnTo>
                  <a:pt x="1078580" y="150395"/>
                </a:lnTo>
                <a:lnTo>
                  <a:pt x="1037443" y="169032"/>
                </a:lnTo>
                <a:lnTo>
                  <a:pt x="996864" y="188664"/>
                </a:lnTo>
                <a:lnTo>
                  <a:pt x="956858" y="209273"/>
                </a:lnTo>
                <a:lnTo>
                  <a:pt x="917442" y="230845"/>
                </a:lnTo>
                <a:lnTo>
                  <a:pt x="878631" y="253364"/>
                </a:lnTo>
                <a:lnTo>
                  <a:pt x="840440" y="276814"/>
                </a:lnTo>
                <a:lnTo>
                  <a:pt x="802885" y="301180"/>
                </a:lnTo>
                <a:lnTo>
                  <a:pt x="765982" y="326446"/>
                </a:lnTo>
                <a:lnTo>
                  <a:pt x="729745" y="352597"/>
                </a:lnTo>
                <a:lnTo>
                  <a:pt x="694191" y="379617"/>
                </a:lnTo>
                <a:lnTo>
                  <a:pt x="659335" y="407491"/>
                </a:lnTo>
                <a:lnTo>
                  <a:pt x="625193" y="436202"/>
                </a:lnTo>
                <a:lnTo>
                  <a:pt x="591780" y="465736"/>
                </a:lnTo>
                <a:lnTo>
                  <a:pt x="559111" y="496077"/>
                </a:lnTo>
                <a:lnTo>
                  <a:pt x="527203" y="527210"/>
                </a:lnTo>
                <a:lnTo>
                  <a:pt x="496071" y="559118"/>
                </a:lnTo>
                <a:lnTo>
                  <a:pt x="465731" y="591787"/>
                </a:lnTo>
                <a:lnTo>
                  <a:pt x="436197" y="625200"/>
                </a:lnTo>
                <a:lnTo>
                  <a:pt x="407485" y="659343"/>
                </a:lnTo>
                <a:lnTo>
                  <a:pt x="379612" y="694199"/>
                </a:lnTo>
                <a:lnTo>
                  <a:pt x="352592" y="729753"/>
                </a:lnTo>
                <a:lnTo>
                  <a:pt x="326442" y="765990"/>
                </a:lnTo>
                <a:lnTo>
                  <a:pt x="301176" y="802894"/>
                </a:lnTo>
                <a:lnTo>
                  <a:pt x="276810" y="840449"/>
                </a:lnTo>
                <a:lnTo>
                  <a:pt x="253361" y="878640"/>
                </a:lnTo>
                <a:lnTo>
                  <a:pt x="230842" y="917452"/>
                </a:lnTo>
                <a:lnTo>
                  <a:pt x="209270" y="956868"/>
                </a:lnTo>
                <a:lnTo>
                  <a:pt x="188661" y="996874"/>
                </a:lnTo>
                <a:lnTo>
                  <a:pt x="169030" y="1037453"/>
                </a:lnTo>
                <a:lnTo>
                  <a:pt x="150392" y="1078591"/>
                </a:lnTo>
                <a:lnTo>
                  <a:pt x="132764" y="1120271"/>
                </a:lnTo>
                <a:lnTo>
                  <a:pt x="116160" y="1162478"/>
                </a:lnTo>
                <a:lnTo>
                  <a:pt x="100596" y="1205196"/>
                </a:lnTo>
                <a:lnTo>
                  <a:pt x="86088" y="1248411"/>
                </a:lnTo>
                <a:lnTo>
                  <a:pt x="72652" y="1292106"/>
                </a:lnTo>
                <a:lnTo>
                  <a:pt x="60302" y="1336265"/>
                </a:lnTo>
                <a:lnTo>
                  <a:pt x="49054" y="1380874"/>
                </a:lnTo>
                <a:lnTo>
                  <a:pt x="38925" y="1425917"/>
                </a:lnTo>
                <a:lnTo>
                  <a:pt x="29929" y="1471378"/>
                </a:lnTo>
                <a:lnTo>
                  <a:pt x="22081" y="1517242"/>
                </a:lnTo>
                <a:lnTo>
                  <a:pt x="15399" y="1563493"/>
                </a:lnTo>
                <a:lnTo>
                  <a:pt x="9897" y="1610115"/>
                </a:lnTo>
                <a:lnTo>
                  <a:pt x="5590" y="1657093"/>
                </a:lnTo>
                <a:lnTo>
                  <a:pt x="2495" y="1704412"/>
                </a:lnTo>
                <a:lnTo>
                  <a:pt x="626" y="1752056"/>
                </a:lnTo>
                <a:lnTo>
                  <a:pt x="0" y="1800009"/>
                </a:lnTo>
                <a:lnTo>
                  <a:pt x="626" y="1847961"/>
                </a:lnTo>
                <a:lnTo>
                  <a:pt x="2495" y="1895604"/>
                </a:lnTo>
                <a:lnTo>
                  <a:pt x="5590" y="1942922"/>
                </a:lnTo>
                <a:lnTo>
                  <a:pt x="9897" y="1989900"/>
                </a:lnTo>
                <a:lnTo>
                  <a:pt x="15399" y="2036522"/>
                </a:lnTo>
                <a:lnTo>
                  <a:pt x="22081" y="2082772"/>
                </a:lnTo>
                <a:lnTo>
                  <a:pt x="29929" y="2128635"/>
                </a:lnTo>
                <a:lnTo>
                  <a:pt x="38925" y="2174096"/>
                </a:lnTo>
                <a:lnTo>
                  <a:pt x="49054" y="2219138"/>
                </a:lnTo>
                <a:lnTo>
                  <a:pt x="60302" y="2263747"/>
                </a:lnTo>
                <a:lnTo>
                  <a:pt x="72652" y="2307906"/>
                </a:lnTo>
                <a:lnTo>
                  <a:pt x="86088" y="2351600"/>
                </a:lnTo>
                <a:lnTo>
                  <a:pt x="100596" y="2394815"/>
                </a:lnTo>
                <a:lnTo>
                  <a:pt x="116160" y="2437533"/>
                </a:lnTo>
                <a:lnTo>
                  <a:pt x="132764" y="2479739"/>
                </a:lnTo>
                <a:lnTo>
                  <a:pt x="150392" y="2521419"/>
                </a:lnTo>
                <a:lnTo>
                  <a:pt x="169030" y="2562556"/>
                </a:lnTo>
                <a:lnTo>
                  <a:pt x="188661" y="2603135"/>
                </a:lnTo>
                <a:lnTo>
                  <a:pt x="209270" y="2643140"/>
                </a:lnTo>
                <a:lnTo>
                  <a:pt x="230842" y="2682557"/>
                </a:lnTo>
                <a:lnTo>
                  <a:pt x="253361" y="2721368"/>
                </a:lnTo>
                <a:lnTo>
                  <a:pt x="276810" y="2759559"/>
                </a:lnTo>
                <a:lnTo>
                  <a:pt x="301176" y="2797114"/>
                </a:lnTo>
                <a:lnTo>
                  <a:pt x="326442" y="2834017"/>
                </a:lnTo>
                <a:lnTo>
                  <a:pt x="352592" y="2870254"/>
                </a:lnTo>
                <a:lnTo>
                  <a:pt x="379612" y="2905808"/>
                </a:lnTo>
                <a:lnTo>
                  <a:pt x="407485" y="2940664"/>
                </a:lnTo>
                <a:lnTo>
                  <a:pt x="436197" y="2974806"/>
                </a:lnTo>
                <a:lnTo>
                  <a:pt x="465731" y="3008220"/>
                </a:lnTo>
                <a:lnTo>
                  <a:pt x="496071" y="3040888"/>
                </a:lnTo>
                <a:lnTo>
                  <a:pt x="527203" y="3072796"/>
                </a:lnTo>
                <a:lnTo>
                  <a:pt x="559111" y="3103929"/>
                </a:lnTo>
                <a:lnTo>
                  <a:pt x="591780" y="3134270"/>
                </a:lnTo>
                <a:lnTo>
                  <a:pt x="625193" y="3163804"/>
                </a:lnTo>
                <a:lnTo>
                  <a:pt x="659335" y="3192515"/>
                </a:lnTo>
                <a:lnTo>
                  <a:pt x="694191" y="3220388"/>
                </a:lnTo>
                <a:lnTo>
                  <a:pt x="729745" y="3247408"/>
                </a:lnTo>
                <a:lnTo>
                  <a:pt x="765982" y="3273559"/>
                </a:lnTo>
                <a:lnTo>
                  <a:pt x="802885" y="3298825"/>
                </a:lnTo>
                <a:lnTo>
                  <a:pt x="840440" y="3323191"/>
                </a:lnTo>
                <a:lnTo>
                  <a:pt x="878631" y="3346641"/>
                </a:lnTo>
                <a:lnTo>
                  <a:pt x="917442" y="3369160"/>
                </a:lnTo>
                <a:lnTo>
                  <a:pt x="956858" y="3390732"/>
                </a:lnTo>
                <a:lnTo>
                  <a:pt x="996864" y="3411341"/>
                </a:lnTo>
                <a:lnTo>
                  <a:pt x="1037443" y="3430972"/>
                </a:lnTo>
                <a:lnTo>
                  <a:pt x="1078580" y="3449610"/>
                </a:lnTo>
                <a:lnTo>
                  <a:pt x="1120260" y="3467239"/>
                </a:lnTo>
                <a:lnTo>
                  <a:pt x="1162467" y="3483843"/>
                </a:lnTo>
                <a:lnTo>
                  <a:pt x="1205185" y="3499407"/>
                </a:lnTo>
                <a:lnTo>
                  <a:pt x="1248399" y="3513915"/>
                </a:lnTo>
                <a:lnTo>
                  <a:pt x="1292094" y="3527352"/>
                </a:lnTo>
                <a:lnTo>
                  <a:pt x="1336254" y="3539702"/>
                </a:lnTo>
                <a:lnTo>
                  <a:pt x="1380862" y="3550950"/>
                </a:lnTo>
                <a:lnTo>
                  <a:pt x="1425905" y="3561079"/>
                </a:lnTo>
                <a:lnTo>
                  <a:pt x="1471366" y="3570076"/>
                </a:lnTo>
                <a:lnTo>
                  <a:pt x="1517230" y="3577923"/>
                </a:lnTo>
                <a:lnTo>
                  <a:pt x="1563480" y="3584605"/>
                </a:lnTo>
                <a:lnTo>
                  <a:pt x="1610102" y="3590108"/>
                </a:lnTo>
                <a:lnTo>
                  <a:pt x="1657081" y="3594414"/>
                </a:lnTo>
                <a:lnTo>
                  <a:pt x="1704399" y="3597510"/>
                </a:lnTo>
                <a:lnTo>
                  <a:pt x="1752043" y="3599379"/>
                </a:lnTo>
                <a:lnTo>
                  <a:pt x="1799996" y="3600005"/>
                </a:lnTo>
                <a:lnTo>
                  <a:pt x="1847949" y="3599379"/>
                </a:lnTo>
                <a:lnTo>
                  <a:pt x="1895592" y="3597510"/>
                </a:lnTo>
                <a:lnTo>
                  <a:pt x="1942911" y="3594414"/>
                </a:lnTo>
                <a:lnTo>
                  <a:pt x="1989889" y="3590108"/>
                </a:lnTo>
                <a:lnTo>
                  <a:pt x="2036512" y="3584605"/>
                </a:lnTo>
                <a:lnTo>
                  <a:pt x="2082762" y="3577923"/>
                </a:lnTo>
                <a:lnTo>
                  <a:pt x="2128626" y="3570076"/>
                </a:lnTo>
                <a:lnTo>
                  <a:pt x="2174087" y="3561079"/>
                </a:lnTo>
                <a:lnTo>
                  <a:pt x="2219129" y="3550950"/>
                </a:lnTo>
                <a:lnTo>
                  <a:pt x="2263738" y="3539702"/>
                </a:lnTo>
                <a:lnTo>
                  <a:pt x="2307898" y="3527352"/>
                </a:lnTo>
                <a:lnTo>
                  <a:pt x="2351593" y="3513915"/>
                </a:lnTo>
                <a:lnTo>
                  <a:pt x="2394807" y="3499407"/>
                </a:lnTo>
                <a:lnTo>
                  <a:pt x="2437525" y="3483843"/>
                </a:lnTo>
                <a:lnTo>
                  <a:pt x="2479732" y="3467239"/>
                </a:lnTo>
                <a:lnTo>
                  <a:pt x="2521412" y="3449610"/>
                </a:lnTo>
                <a:lnTo>
                  <a:pt x="2562549" y="3430972"/>
                </a:lnTo>
                <a:lnTo>
                  <a:pt x="2586049" y="3419603"/>
                </a:lnTo>
                <a:lnTo>
                  <a:pt x="2586049" y="180402"/>
                </a:lnTo>
                <a:lnTo>
                  <a:pt x="2521412" y="150395"/>
                </a:lnTo>
                <a:lnTo>
                  <a:pt x="2479732" y="132766"/>
                </a:lnTo>
                <a:lnTo>
                  <a:pt x="2437525" y="116162"/>
                </a:lnTo>
                <a:lnTo>
                  <a:pt x="2394807" y="100598"/>
                </a:lnTo>
                <a:lnTo>
                  <a:pt x="2351593" y="86090"/>
                </a:lnTo>
                <a:lnTo>
                  <a:pt x="2307898" y="72653"/>
                </a:lnTo>
                <a:lnTo>
                  <a:pt x="2263738" y="60303"/>
                </a:lnTo>
                <a:lnTo>
                  <a:pt x="2219129" y="49055"/>
                </a:lnTo>
                <a:lnTo>
                  <a:pt x="2174087" y="38925"/>
                </a:lnTo>
                <a:lnTo>
                  <a:pt x="2128626" y="29929"/>
                </a:lnTo>
                <a:lnTo>
                  <a:pt x="2082762" y="22082"/>
                </a:lnTo>
                <a:lnTo>
                  <a:pt x="2036512" y="15399"/>
                </a:lnTo>
                <a:lnTo>
                  <a:pt x="1989889" y="9897"/>
                </a:lnTo>
                <a:lnTo>
                  <a:pt x="1942911" y="5590"/>
                </a:lnTo>
                <a:lnTo>
                  <a:pt x="1895592" y="2495"/>
                </a:lnTo>
                <a:lnTo>
                  <a:pt x="1847949" y="626"/>
                </a:lnTo>
                <a:lnTo>
                  <a:pt x="1799996" y="0"/>
                </a:lnTo>
                <a:close/>
              </a:path>
            </a:pathLst>
          </a:custGeom>
          <a:solidFill>
            <a:srgbClr val="F9DB8E"/>
          </a:solidFill>
        </p:spPr>
        <p:txBody>
          <a:bodyPr wrap="square" lIns="0" tIns="0" rIns="0" bIns="0" rtlCol="0"/>
          <a:lstStyle/>
          <a:p>
            <a:endParaRPr/>
          </a:p>
        </p:txBody>
      </p:sp>
      <p:sp>
        <p:nvSpPr>
          <p:cNvPr id="5" name="object 5"/>
          <p:cNvSpPr/>
          <p:nvPr/>
        </p:nvSpPr>
        <p:spPr>
          <a:xfrm>
            <a:off x="0" y="5722532"/>
            <a:ext cx="1250950" cy="1136015"/>
          </a:xfrm>
          <a:custGeom>
            <a:avLst/>
            <a:gdLst/>
            <a:ahLst/>
            <a:cxnLst/>
            <a:rect l="l" t="t" r="r" b="b"/>
            <a:pathLst>
              <a:path w="1250950" h="1136015">
                <a:moveTo>
                  <a:pt x="0" y="0"/>
                </a:moveTo>
                <a:lnTo>
                  <a:pt x="0" y="1135467"/>
                </a:lnTo>
                <a:lnTo>
                  <a:pt x="1250662" y="1135467"/>
                </a:lnTo>
                <a:lnTo>
                  <a:pt x="1235871" y="1097214"/>
                </a:lnTo>
                <a:lnTo>
                  <a:pt x="1218316" y="1054977"/>
                </a:lnTo>
                <a:lnTo>
                  <a:pt x="1199754" y="1013276"/>
                </a:lnTo>
                <a:lnTo>
                  <a:pt x="1180200" y="972125"/>
                </a:lnTo>
                <a:lnTo>
                  <a:pt x="1159670" y="931541"/>
                </a:lnTo>
                <a:lnTo>
                  <a:pt x="1138178" y="891537"/>
                </a:lnTo>
                <a:lnTo>
                  <a:pt x="1115740" y="852130"/>
                </a:lnTo>
                <a:lnTo>
                  <a:pt x="1092370" y="813334"/>
                </a:lnTo>
                <a:lnTo>
                  <a:pt x="1068085" y="775165"/>
                </a:lnTo>
                <a:lnTo>
                  <a:pt x="1042900" y="737639"/>
                </a:lnTo>
                <a:lnTo>
                  <a:pt x="1016828" y="700769"/>
                </a:lnTo>
                <a:lnTo>
                  <a:pt x="989887" y="664572"/>
                </a:lnTo>
                <a:lnTo>
                  <a:pt x="962091" y="629062"/>
                </a:lnTo>
                <a:lnTo>
                  <a:pt x="933455" y="594255"/>
                </a:lnTo>
                <a:lnTo>
                  <a:pt x="903994" y="560167"/>
                </a:lnTo>
                <a:lnTo>
                  <a:pt x="873724" y="526811"/>
                </a:lnTo>
                <a:lnTo>
                  <a:pt x="842660" y="494204"/>
                </a:lnTo>
                <a:lnTo>
                  <a:pt x="810817" y="462361"/>
                </a:lnTo>
                <a:lnTo>
                  <a:pt x="778211" y="431297"/>
                </a:lnTo>
                <a:lnTo>
                  <a:pt x="744856" y="401027"/>
                </a:lnTo>
                <a:lnTo>
                  <a:pt x="710767" y="371566"/>
                </a:lnTo>
                <a:lnTo>
                  <a:pt x="675961" y="342929"/>
                </a:lnTo>
                <a:lnTo>
                  <a:pt x="640451" y="315133"/>
                </a:lnTo>
                <a:lnTo>
                  <a:pt x="604254" y="288191"/>
                </a:lnTo>
                <a:lnTo>
                  <a:pt x="567385" y="262120"/>
                </a:lnTo>
                <a:lnTo>
                  <a:pt x="529859" y="236934"/>
                </a:lnTo>
                <a:lnTo>
                  <a:pt x="491690" y="212648"/>
                </a:lnTo>
                <a:lnTo>
                  <a:pt x="452895" y="189279"/>
                </a:lnTo>
                <a:lnTo>
                  <a:pt x="413488" y="166840"/>
                </a:lnTo>
                <a:lnTo>
                  <a:pt x="373485" y="145348"/>
                </a:lnTo>
                <a:lnTo>
                  <a:pt x="332900" y="124817"/>
                </a:lnTo>
                <a:lnTo>
                  <a:pt x="291750" y="105263"/>
                </a:lnTo>
                <a:lnTo>
                  <a:pt x="250049" y="86701"/>
                </a:lnTo>
                <a:lnTo>
                  <a:pt x="207812" y="69146"/>
                </a:lnTo>
                <a:lnTo>
                  <a:pt x="165056" y="52613"/>
                </a:lnTo>
                <a:lnTo>
                  <a:pt x="121794" y="37118"/>
                </a:lnTo>
                <a:lnTo>
                  <a:pt x="78042" y="22675"/>
                </a:lnTo>
                <a:lnTo>
                  <a:pt x="33816" y="9301"/>
                </a:lnTo>
                <a:lnTo>
                  <a:pt x="0" y="0"/>
                </a:lnTo>
                <a:close/>
              </a:path>
            </a:pathLst>
          </a:custGeom>
          <a:solidFill>
            <a:srgbClr val="F9DB8E"/>
          </a:solidFill>
        </p:spPr>
        <p:txBody>
          <a:bodyPr wrap="square" lIns="0" tIns="0" rIns="0" bIns="0" rtlCol="0"/>
          <a:lstStyle/>
          <a:p>
            <a:endParaRPr/>
          </a:p>
        </p:txBody>
      </p:sp>
      <p:grpSp>
        <p:nvGrpSpPr>
          <p:cNvPr id="6" name="object 6"/>
          <p:cNvGrpSpPr/>
          <p:nvPr/>
        </p:nvGrpSpPr>
        <p:grpSpPr>
          <a:xfrm>
            <a:off x="5916752" y="5659554"/>
            <a:ext cx="358775" cy="741800"/>
            <a:chOff x="5916752" y="5659554"/>
            <a:chExt cx="358775" cy="741800"/>
          </a:xfrm>
        </p:grpSpPr>
        <p:sp>
          <p:nvSpPr>
            <p:cNvPr id="8" name="object 8"/>
            <p:cNvSpPr/>
            <p:nvPr/>
          </p:nvSpPr>
          <p:spPr>
            <a:xfrm>
              <a:off x="5922403" y="5659554"/>
              <a:ext cx="339725" cy="410209"/>
            </a:xfrm>
            <a:custGeom>
              <a:avLst/>
              <a:gdLst/>
              <a:ahLst/>
              <a:cxnLst/>
              <a:rect l="l" t="t" r="r" b="b"/>
              <a:pathLst>
                <a:path w="339725" h="410210">
                  <a:moveTo>
                    <a:pt x="123431" y="0"/>
                  </a:moveTo>
                  <a:lnTo>
                    <a:pt x="114657" y="25603"/>
                  </a:lnTo>
                  <a:lnTo>
                    <a:pt x="106506" y="58461"/>
                  </a:lnTo>
                  <a:lnTo>
                    <a:pt x="101058" y="97790"/>
                  </a:lnTo>
                  <a:lnTo>
                    <a:pt x="100393" y="142811"/>
                  </a:lnTo>
                  <a:lnTo>
                    <a:pt x="101490" y="157724"/>
                  </a:lnTo>
                  <a:lnTo>
                    <a:pt x="103174" y="172110"/>
                  </a:lnTo>
                  <a:lnTo>
                    <a:pt x="105383" y="185963"/>
                  </a:lnTo>
                  <a:lnTo>
                    <a:pt x="108051" y="199275"/>
                  </a:lnTo>
                  <a:lnTo>
                    <a:pt x="102949" y="220619"/>
                  </a:lnTo>
                  <a:lnTo>
                    <a:pt x="101320" y="228257"/>
                  </a:lnTo>
                  <a:lnTo>
                    <a:pt x="92001" y="220111"/>
                  </a:lnTo>
                  <a:lnTo>
                    <a:pt x="80530" y="212813"/>
                  </a:lnTo>
                  <a:lnTo>
                    <a:pt x="67002" y="207668"/>
                  </a:lnTo>
                  <a:lnTo>
                    <a:pt x="51511" y="205981"/>
                  </a:lnTo>
                  <a:lnTo>
                    <a:pt x="31373" y="210210"/>
                  </a:lnTo>
                  <a:lnTo>
                    <a:pt x="15740" y="218951"/>
                  </a:lnTo>
                  <a:lnTo>
                    <a:pt x="5114" y="228230"/>
                  </a:lnTo>
                  <a:lnTo>
                    <a:pt x="0" y="234073"/>
                  </a:lnTo>
                  <a:lnTo>
                    <a:pt x="8658" y="232695"/>
                  </a:lnTo>
                  <a:lnTo>
                    <a:pt x="18451" y="232194"/>
                  </a:lnTo>
                  <a:lnTo>
                    <a:pt x="59099" y="259197"/>
                  </a:lnTo>
                  <a:lnTo>
                    <a:pt x="69494" y="314401"/>
                  </a:lnTo>
                  <a:lnTo>
                    <a:pt x="74701" y="318896"/>
                  </a:lnTo>
                  <a:lnTo>
                    <a:pt x="80124" y="323951"/>
                  </a:lnTo>
                  <a:lnTo>
                    <a:pt x="94335" y="338556"/>
                  </a:lnTo>
                  <a:lnTo>
                    <a:pt x="102590" y="348208"/>
                  </a:lnTo>
                  <a:lnTo>
                    <a:pt x="110813" y="283211"/>
                  </a:lnTo>
                  <a:lnTo>
                    <a:pt x="121830" y="222711"/>
                  </a:lnTo>
                  <a:lnTo>
                    <a:pt x="135985" y="172423"/>
                  </a:lnTo>
                  <a:lnTo>
                    <a:pt x="153625" y="138060"/>
                  </a:lnTo>
                  <a:lnTo>
                    <a:pt x="175094" y="125336"/>
                  </a:lnTo>
                  <a:lnTo>
                    <a:pt x="193736" y="134674"/>
                  </a:lnTo>
                  <a:lnTo>
                    <a:pt x="222668" y="198778"/>
                  </a:lnTo>
                  <a:lnTo>
                    <a:pt x="233398" y="246478"/>
                  </a:lnTo>
                  <a:lnTo>
                    <a:pt x="241932" y="299898"/>
                  </a:lnTo>
                  <a:lnTo>
                    <a:pt x="248488" y="355505"/>
                  </a:lnTo>
                  <a:lnTo>
                    <a:pt x="253288" y="409765"/>
                  </a:lnTo>
                  <a:lnTo>
                    <a:pt x="259067" y="406133"/>
                  </a:lnTo>
                  <a:lnTo>
                    <a:pt x="265112" y="402983"/>
                  </a:lnTo>
                  <a:lnTo>
                    <a:pt x="271437" y="400392"/>
                  </a:lnTo>
                  <a:lnTo>
                    <a:pt x="267555" y="356901"/>
                  </a:lnTo>
                  <a:lnTo>
                    <a:pt x="265216" y="334756"/>
                  </a:lnTo>
                  <a:lnTo>
                    <a:pt x="262597" y="312648"/>
                  </a:lnTo>
                  <a:lnTo>
                    <a:pt x="266277" y="287940"/>
                  </a:lnTo>
                  <a:lnTo>
                    <a:pt x="280217" y="230924"/>
                  </a:lnTo>
                  <a:lnTo>
                    <a:pt x="303885" y="176231"/>
                  </a:lnTo>
                  <a:lnTo>
                    <a:pt x="328477" y="138130"/>
                  </a:lnTo>
                  <a:lnTo>
                    <a:pt x="339636" y="124040"/>
                  </a:lnTo>
                  <a:lnTo>
                    <a:pt x="332161" y="125214"/>
                  </a:lnTo>
                  <a:lnTo>
                    <a:pt x="285861" y="145947"/>
                  </a:lnTo>
                  <a:lnTo>
                    <a:pt x="254546" y="181040"/>
                  </a:lnTo>
                  <a:lnTo>
                    <a:pt x="243179" y="202590"/>
                  </a:lnTo>
                  <a:lnTo>
                    <a:pt x="229646" y="159844"/>
                  </a:lnTo>
                  <a:lnTo>
                    <a:pt x="213923" y="129895"/>
                  </a:lnTo>
                  <a:lnTo>
                    <a:pt x="195807" y="112271"/>
                  </a:lnTo>
                  <a:lnTo>
                    <a:pt x="175094" y="106502"/>
                  </a:lnTo>
                  <a:lnTo>
                    <a:pt x="164412" y="107945"/>
                  </a:lnTo>
                  <a:lnTo>
                    <a:pt x="154408" y="112310"/>
                  </a:lnTo>
                  <a:lnTo>
                    <a:pt x="145053" y="119655"/>
                  </a:lnTo>
                  <a:lnTo>
                    <a:pt x="136321" y="130035"/>
                  </a:lnTo>
                  <a:lnTo>
                    <a:pt x="131593" y="104163"/>
                  </a:lnTo>
                  <a:lnTo>
                    <a:pt x="127771" y="74094"/>
                  </a:lnTo>
                  <a:lnTo>
                    <a:pt x="125002" y="39488"/>
                  </a:lnTo>
                  <a:lnTo>
                    <a:pt x="123431" y="0"/>
                  </a:lnTo>
                  <a:close/>
                </a:path>
              </a:pathLst>
            </a:custGeom>
            <a:solidFill>
              <a:srgbClr val="F3C32D"/>
            </a:solidFill>
          </p:spPr>
          <p:txBody>
            <a:bodyPr wrap="square" lIns="0" tIns="0" rIns="0" bIns="0" rtlCol="0"/>
            <a:lstStyle/>
            <a:p>
              <a:endParaRPr/>
            </a:p>
          </p:txBody>
        </p:sp>
        <p:sp>
          <p:nvSpPr>
            <p:cNvPr id="9" name="object 9"/>
            <p:cNvSpPr/>
            <p:nvPr/>
          </p:nvSpPr>
          <p:spPr>
            <a:xfrm>
              <a:off x="6034493" y="5808818"/>
              <a:ext cx="134226" cy="348322"/>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16752" y="5954949"/>
              <a:ext cx="358775" cy="446405"/>
            </a:xfrm>
            <a:custGeom>
              <a:avLst/>
              <a:gdLst/>
              <a:ahLst/>
              <a:cxnLst/>
              <a:rect l="l" t="t" r="r" b="b"/>
              <a:pathLst>
                <a:path w="358775" h="446404">
                  <a:moveTo>
                    <a:pt x="0" y="0"/>
                  </a:moveTo>
                  <a:lnTo>
                    <a:pt x="19884" y="33697"/>
                  </a:lnTo>
                  <a:lnTo>
                    <a:pt x="37709" y="68786"/>
                  </a:lnTo>
                  <a:lnTo>
                    <a:pt x="53253" y="104927"/>
                  </a:lnTo>
                  <a:lnTo>
                    <a:pt x="66294" y="141782"/>
                  </a:lnTo>
                  <a:lnTo>
                    <a:pt x="79938" y="197310"/>
                  </a:lnTo>
                  <a:lnTo>
                    <a:pt x="88239" y="253923"/>
                  </a:lnTo>
                  <a:lnTo>
                    <a:pt x="90612" y="276198"/>
                  </a:lnTo>
                  <a:lnTo>
                    <a:pt x="93091" y="298557"/>
                  </a:lnTo>
                  <a:lnTo>
                    <a:pt x="101371" y="342620"/>
                  </a:lnTo>
                  <a:lnTo>
                    <a:pt x="118659" y="378272"/>
                  </a:lnTo>
                  <a:lnTo>
                    <a:pt x="151168" y="399961"/>
                  </a:lnTo>
                  <a:lnTo>
                    <a:pt x="150837" y="406679"/>
                  </a:lnTo>
                  <a:lnTo>
                    <a:pt x="150215" y="413372"/>
                  </a:lnTo>
                  <a:lnTo>
                    <a:pt x="148678" y="427240"/>
                  </a:lnTo>
                  <a:lnTo>
                    <a:pt x="147777" y="433108"/>
                  </a:lnTo>
                  <a:lnTo>
                    <a:pt x="148337" y="440472"/>
                  </a:lnTo>
                  <a:lnTo>
                    <a:pt x="152261" y="444253"/>
                  </a:lnTo>
                  <a:lnTo>
                    <a:pt x="162913" y="445647"/>
                  </a:lnTo>
                  <a:lnTo>
                    <a:pt x="183654" y="445846"/>
                  </a:lnTo>
                  <a:lnTo>
                    <a:pt x="201035" y="444117"/>
                  </a:lnTo>
                  <a:lnTo>
                    <a:pt x="212390" y="440315"/>
                  </a:lnTo>
                  <a:lnTo>
                    <a:pt x="218575" y="436512"/>
                  </a:lnTo>
                  <a:lnTo>
                    <a:pt x="220446" y="434784"/>
                  </a:lnTo>
                  <a:lnTo>
                    <a:pt x="218668" y="424929"/>
                  </a:lnTo>
                  <a:lnTo>
                    <a:pt x="216623" y="406463"/>
                  </a:lnTo>
                  <a:lnTo>
                    <a:pt x="216039" y="399453"/>
                  </a:lnTo>
                  <a:lnTo>
                    <a:pt x="215912" y="392938"/>
                  </a:lnTo>
                  <a:lnTo>
                    <a:pt x="219392" y="390194"/>
                  </a:lnTo>
                  <a:lnTo>
                    <a:pt x="213652" y="390194"/>
                  </a:lnTo>
                  <a:lnTo>
                    <a:pt x="214490" y="390067"/>
                  </a:lnTo>
                  <a:lnTo>
                    <a:pt x="219553" y="390067"/>
                  </a:lnTo>
                  <a:lnTo>
                    <a:pt x="239708" y="374181"/>
                  </a:lnTo>
                  <a:lnTo>
                    <a:pt x="253677" y="348505"/>
                  </a:lnTo>
                  <a:lnTo>
                    <a:pt x="260848" y="319055"/>
                  </a:lnTo>
                  <a:lnTo>
                    <a:pt x="264101" y="290283"/>
                  </a:lnTo>
                  <a:lnTo>
                    <a:pt x="170218" y="290283"/>
                  </a:lnTo>
                  <a:lnTo>
                    <a:pt x="170421" y="290055"/>
                  </a:lnTo>
                  <a:lnTo>
                    <a:pt x="166725" y="284086"/>
                  </a:lnTo>
                  <a:lnTo>
                    <a:pt x="166395" y="278218"/>
                  </a:lnTo>
                  <a:lnTo>
                    <a:pt x="165595" y="274040"/>
                  </a:lnTo>
                  <a:lnTo>
                    <a:pt x="152738" y="206811"/>
                  </a:lnTo>
                  <a:lnTo>
                    <a:pt x="134670" y="140830"/>
                  </a:lnTo>
                  <a:lnTo>
                    <a:pt x="116230" y="98636"/>
                  </a:lnTo>
                  <a:lnTo>
                    <a:pt x="90322" y="60680"/>
                  </a:lnTo>
                  <a:lnTo>
                    <a:pt x="57955" y="29107"/>
                  </a:lnTo>
                  <a:lnTo>
                    <a:pt x="24180" y="6937"/>
                  </a:lnTo>
                  <a:lnTo>
                    <a:pt x="12222" y="2229"/>
                  </a:lnTo>
                  <a:lnTo>
                    <a:pt x="0" y="0"/>
                  </a:lnTo>
                  <a:close/>
                </a:path>
                <a:path w="358775" h="446404">
                  <a:moveTo>
                    <a:pt x="219553" y="390067"/>
                  </a:moveTo>
                  <a:lnTo>
                    <a:pt x="214490" y="390067"/>
                  </a:lnTo>
                  <a:lnTo>
                    <a:pt x="215023" y="390194"/>
                  </a:lnTo>
                  <a:lnTo>
                    <a:pt x="219392" y="390194"/>
                  </a:lnTo>
                  <a:lnTo>
                    <a:pt x="219553" y="390067"/>
                  </a:lnTo>
                  <a:close/>
                </a:path>
                <a:path w="358775" h="446404">
                  <a:moveTo>
                    <a:pt x="323510" y="116055"/>
                  </a:moveTo>
                  <a:lnTo>
                    <a:pt x="273644" y="127477"/>
                  </a:lnTo>
                  <a:lnTo>
                    <a:pt x="238429" y="156895"/>
                  </a:lnTo>
                  <a:lnTo>
                    <a:pt x="205589" y="206108"/>
                  </a:lnTo>
                  <a:lnTo>
                    <a:pt x="182092" y="260578"/>
                  </a:lnTo>
                  <a:lnTo>
                    <a:pt x="173799" y="286994"/>
                  </a:lnTo>
                  <a:lnTo>
                    <a:pt x="170218" y="290283"/>
                  </a:lnTo>
                  <a:lnTo>
                    <a:pt x="264101" y="290283"/>
                  </a:lnTo>
                  <a:lnTo>
                    <a:pt x="264248" y="288975"/>
                  </a:lnTo>
                  <a:lnTo>
                    <a:pt x="266939" y="255718"/>
                  </a:lnTo>
                  <a:lnTo>
                    <a:pt x="271197" y="222149"/>
                  </a:lnTo>
                  <a:lnTo>
                    <a:pt x="295262" y="160286"/>
                  </a:lnTo>
                  <a:lnTo>
                    <a:pt x="340137" y="129041"/>
                  </a:lnTo>
                  <a:lnTo>
                    <a:pt x="358609" y="125209"/>
                  </a:lnTo>
                  <a:lnTo>
                    <a:pt x="341450" y="118929"/>
                  </a:lnTo>
                  <a:lnTo>
                    <a:pt x="323510" y="116055"/>
                  </a:lnTo>
                  <a:close/>
                </a:path>
              </a:pathLst>
            </a:custGeom>
            <a:solidFill>
              <a:srgbClr val="F3C32D"/>
            </a:solidFill>
          </p:spPr>
          <p:txBody>
            <a:bodyPr wrap="square" lIns="0" tIns="0" rIns="0" bIns="0" rtlCol="0"/>
            <a:lstStyle/>
            <a:p>
              <a:endParaRPr/>
            </a:p>
          </p:txBody>
        </p:sp>
      </p:grpSp>
      <p:sp>
        <p:nvSpPr>
          <p:cNvPr id="11" name="TextBox 10">
            <a:extLst>
              <a:ext uri="{FF2B5EF4-FFF2-40B4-BE49-F238E27FC236}">
                <a16:creationId xmlns:a16="http://schemas.microsoft.com/office/drawing/2014/main" id="{D07DFA8C-C1E5-46D5-B268-D7AF90C8027F}"/>
              </a:ext>
            </a:extLst>
          </p:cNvPr>
          <p:cNvSpPr txBox="1"/>
          <p:nvPr/>
        </p:nvSpPr>
        <p:spPr>
          <a:xfrm>
            <a:off x="7239001" y="1471746"/>
            <a:ext cx="2743200" cy="584775"/>
          </a:xfrm>
          <a:prstGeom prst="rect">
            <a:avLst/>
          </a:prstGeom>
          <a:noFill/>
        </p:spPr>
        <p:txBody>
          <a:bodyPr wrap="square" rtlCol="0">
            <a:spAutoFit/>
          </a:bodyPr>
          <a:lstStyle/>
          <a:p>
            <a:pPr marL="12700" algn="just">
              <a:spcBef>
                <a:spcPts val="100"/>
              </a:spcBef>
              <a:tabLst>
                <a:tab pos="1623695" algn="l"/>
              </a:tabLst>
            </a:pPr>
            <a:r>
              <a:rPr lang="en-GB" sz="3200" b="1" u="sng" kern="0" spc="80" dirty="0">
                <a:solidFill>
                  <a:srgbClr val="F3C32D"/>
                </a:solidFill>
                <a:latin typeface="Trebuchet MS" panose="020B0603020202020204" pitchFamily="34" charset="0"/>
                <a:cs typeface="Arial" panose="020B0604020202020204" pitchFamily="34" charset="0"/>
              </a:rPr>
              <a:t>JANET</a:t>
            </a:r>
            <a:endParaRPr lang="en-GB" sz="3200" b="1" u="sng" kern="0" spc="80" dirty="0">
              <a:solidFill>
                <a:srgbClr val="F3C32D"/>
              </a:solidFill>
              <a:latin typeface="Trebuchet MS"/>
              <a:cs typeface="Trebuchet MS"/>
            </a:endParaRPr>
          </a:p>
        </p:txBody>
      </p:sp>
      <p:pic>
        <p:nvPicPr>
          <p:cNvPr id="13" name="Picture 12">
            <a:extLst>
              <a:ext uri="{FF2B5EF4-FFF2-40B4-BE49-F238E27FC236}">
                <a16:creationId xmlns:a16="http://schemas.microsoft.com/office/drawing/2014/main" id="{EC93E335-571D-4B47-8227-47FB4B8F6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5615" y="1309265"/>
            <a:ext cx="1863532" cy="4620284"/>
          </a:xfrm>
          <a:prstGeom prst="rect">
            <a:avLst/>
          </a:prstGeom>
        </p:spPr>
      </p:pic>
      <p:sp>
        <p:nvSpPr>
          <p:cNvPr id="12" name="TextBox 11">
            <a:extLst>
              <a:ext uri="{FF2B5EF4-FFF2-40B4-BE49-F238E27FC236}">
                <a16:creationId xmlns:a16="http://schemas.microsoft.com/office/drawing/2014/main" id="{043CD7AE-8BB6-4451-AAB8-8800FA9A74DC}"/>
              </a:ext>
            </a:extLst>
          </p:cNvPr>
          <p:cNvSpPr txBox="1"/>
          <p:nvPr/>
        </p:nvSpPr>
        <p:spPr>
          <a:xfrm>
            <a:off x="366105" y="2194463"/>
            <a:ext cx="6581290" cy="3139321"/>
          </a:xfrm>
          <a:prstGeom prst="rect">
            <a:avLst/>
          </a:prstGeom>
          <a:noFill/>
        </p:spPr>
        <p:txBody>
          <a:bodyPr wrap="square" rtlCol="0">
            <a:spAutoFit/>
          </a:bodyPr>
          <a:lstStyle/>
          <a:p>
            <a:r>
              <a:rPr lang="en-US" dirty="0">
                <a:latin typeface="Trebuchet MS" panose="020B0603020202020204" pitchFamily="34" charset="0"/>
              </a:rPr>
              <a:t>Janet notices small changes at first: the soil seems to be able to hold more moisture than before, the seedlings look stronger, and more seeds have sprouted.</a:t>
            </a:r>
          </a:p>
          <a:p>
            <a:endParaRPr lang="en-US" dirty="0">
              <a:latin typeface="Trebuchet MS" panose="020B0603020202020204" pitchFamily="34" charset="0"/>
            </a:endParaRPr>
          </a:p>
          <a:p>
            <a:r>
              <a:rPr lang="en-US" dirty="0">
                <a:latin typeface="Trebuchet MS" panose="020B0603020202020204" pitchFamily="34" charset="0"/>
              </a:rPr>
              <a:t>The hope within her starts to grow – maybe this is the beginning of a bumper harvest. She continues to tend her crop and speaks with her friends who were also in the training – their crops are showing encouraging signs too. </a:t>
            </a:r>
          </a:p>
          <a:p>
            <a:endParaRPr lang="en-US" dirty="0">
              <a:latin typeface="Trebuchet MS" panose="020B0603020202020204" pitchFamily="34" charset="0"/>
            </a:endParaRPr>
          </a:p>
          <a:p>
            <a:r>
              <a:rPr lang="en-US" dirty="0">
                <a:latin typeface="Trebuchet MS" panose="020B0603020202020204" pitchFamily="34" charset="0"/>
              </a:rPr>
              <a:t>Things are looking up for Janet. </a:t>
            </a:r>
          </a:p>
          <a:p>
            <a:endParaRPr lang="en-GB" dirty="0">
              <a:latin typeface="Trebuchet MS" panose="020B0603020202020204" pitchFamily="34" charset="0"/>
            </a:endParaRPr>
          </a:p>
        </p:txBody>
      </p:sp>
    </p:spTree>
    <p:extLst>
      <p:ext uri="{BB962C8B-B14F-4D97-AF65-F5344CB8AC3E}">
        <p14:creationId xmlns:p14="http://schemas.microsoft.com/office/powerpoint/2010/main" val="18141530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534</TotalTime>
  <Words>1165</Words>
  <Application>Microsoft Office PowerPoint</Application>
  <PresentationFormat>Widescreen</PresentationFormat>
  <Paragraphs>125</Paragraphs>
  <Slides>14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Trebuchet MS</vt:lpstr>
      <vt:lpstr>Office Theme</vt:lpstr>
      <vt:lpstr>HELPING-HAND 2021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HELPING-HAND 2021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HELPING-HAND 2021</dc:title>
  <dc:creator>Aimee Margott</dc:creator>
  <cp:lastModifiedBy>Aimee Margott</cp:lastModifiedBy>
  <cp:revision>20</cp:revision>
  <dcterms:created xsi:type="dcterms:W3CDTF">2020-09-14T11:40:17Z</dcterms:created>
  <dcterms:modified xsi:type="dcterms:W3CDTF">2020-10-30T15:15:47Z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2020-08-28T00:00:00Z</vt:filetime>
  </property>
  <property fmtid="{D5CDD505-2E9C-101B-9397-08002B2CF9AE}" pid="3" name="Creator">
    <vt:lpwstr>Adobe InDesign 15.0 (Macintosh)</vt:lpwstr>
  </property>
  <property fmtid="{D5CDD505-2E9C-101B-9397-08002B2CF9AE}" pid="4" name="LastSaved">
    <vt:filetime>2020-09-14T00:00:00Z</vt:filetime>
  </property>
</Properties>
</file>