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73" r:id="rId6"/>
    <p:sldId id="262" r:id="rId7"/>
    <p:sldId id="264" r:id="rId8"/>
    <p:sldId id="266" r:id="rId9"/>
    <p:sldId id="265" r:id="rId10"/>
    <p:sldId id="269" r:id="rId11"/>
    <p:sldId id="263" r:id="rId12"/>
    <p:sldId id="259" r:id="rId13"/>
    <p:sldId id="268" r:id="rId14"/>
    <p:sldId id="270" r:id="rId15"/>
    <p:sldId id="267" r:id="rId16"/>
    <p:sldId id="271" r:id="rId17"/>
    <p:sldId id="274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80836A-B5E1-4026-B10F-756169C9A5F7}">
          <p14:sldIdLst>
            <p14:sldId id="256"/>
            <p14:sldId id="257"/>
            <p14:sldId id="261"/>
            <p14:sldId id="258"/>
            <p14:sldId id="273"/>
            <p14:sldId id="262"/>
            <p14:sldId id="264"/>
            <p14:sldId id="266"/>
            <p14:sldId id="265"/>
            <p14:sldId id="269"/>
            <p14:sldId id="263"/>
            <p14:sldId id="259"/>
          </p14:sldIdLst>
        </p14:section>
        <p14:section name="Untitled Section" id="{90B0E7EF-2DD8-4253-B2F6-E5426617A482}">
          <p14:sldIdLst>
            <p14:sldId id="268"/>
            <p14:sldId id="270"/>
            <p14:sldId id="267"/>
            <p14:sldId id="271"/>
            <p14:sldId id="274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9900CC"/>
    <a:srgbClr val="FFFFCC"/>
    <a:srgbClr val="FFFF00"/>
    <a:srgbClr val="FF33CC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4660"/>
  </p:normalViewPr>
  <p:slideViewPr>
    <p:cSldViewPr snapToGrid="0">
      <p:cViewPr>
        <p:scale>
          <a:sx n="120" d="100"/>
          <a:sy n="120" d="100"/>
        </p:scale>
        <p:origin x="942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22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06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9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39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01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7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3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23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34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4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0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7C206-D7BE-4D0E-83B1-E8E9D61B14FA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13BDE-E303-4BCD-AD97-8BD54721CF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6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2.gif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hyperlink" Target="https://www.facebook.com/salvationarmyuk/videos/804807523415219/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mp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2.gif"/><Relationship Id="rId4" Type="http://schemas.openxmlformats.org/officeDocument/2006/relationships/image" Target="../media/image29.jp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tm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-IOyLERbY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hyperlink" Target="https://www.youtube.com/watch?v=x8gel7UNVKI" TargetMode="External"/><Relationship Id="rId4" Type="http://schemas.openxmlformats.org/officeDocument/2006/relationships/hyperlink" Target="https://www.youtube.com/watch?v=xkYJGU3_1m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3.tm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DAF1F8-7E4D-4248-A1C6-08BEBFEE20FE}"/>
              </a:ext>
            </a:extLst>
          </p:cNvPr>
          <p:cNvSpPr txBox="1"/>
          <p:nvPr/>
        </p:nvSpPr>
        <p:spPr>
          <a:xfrm rot="21180347">
            <a:off x="216299" y="621646"/>
            <a:ext cx="5486615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Tell me 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24033-3F3E-49B9-B11B-96FB855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3DFD2-ABC4-439A-A635-27DE381C2DEB}"/>
              </a:ext>
            </a:extLst>
          </p:cNvPr>
          <p:cNvSpPr txBox="1"/>
          <p:nvPr/>
        </p:nvSpPr>
        <p:spPr>
          <a:xfrm>
            <a:off x="1" y="5054337"/>
            <a:ext cx="5364956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</a:t>
            </a: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KS2 Lesson: Caring During Coronavirus</a:t>
            </a:r>
          </a:p>
          <a:p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575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0" y="0"/>
            <a:ext cx="6836570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Why does The Salvation Army help people?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0EC2B-2CD4-4495-8323-DAB683F0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30" y="1692021"/>
            <a:ext cx="1845663" cy="2590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EA9F0-2E84-4D45-827E-DB40B60A40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02" y="1577606"/>
            <a:ext cx="1845663" cy="259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6FF1C-3B3E-495B-8C46-922B7AFD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66" y="3066967"/>
            <a:ext cx="1845663" cy="2590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514A6-E7B8-4B04-BCDD-6707AAB68A79}"/>
              </a:ext>
            </a:extLst>
          </p:cNvPr>
          <p:cNvSpPr txBox="1"/>
          <p:nvPr/>
        </p:nvSpPr>
        <p:spPr>
          <a:xfrm>
            <a:off x="0" y="2582219"/>
            <a:ext cx="4371975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are your thoughts?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54CD4-B7A7-4EF1-9256-6DBA1DE37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3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C732EE-9765-4F5F-B9C3-6FF28D69617B}"/>
              </a:ext>
            </a:extLst>
          </p:cNvPr>
          <p:cNvSpPr txBox="1"/>
          <p:nvPr/>
        </p:nvSpPr>
        <p:spPr>
          <a:xfrm>
            <a:off x="257174" y="2864644"/>
            <a:ext cx="5650707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The </a:t>
            </a:r>
            <a:r>
              <a:rPr lang="en-GB" sz="2100" b="1" dirty="0">
                <a:solidFill>
                  <a:srgbClr val="FF0000"/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work</a:t>
            </a: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of The Salvation Army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6F85E-874C-4EAE-A913-687B482C1C8C}"/>
              </a:ext>
            </a:extLst>
          </p:cNvPr>
          <p:cNvSpPr txBox="1"/>
          <p:nvPr/>
        </p:nvSpPr>
        <p:spPr>
          <a:xfrm>
            <a:off x="257174" y="2864644"/>
            <a:ext cx="5650707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The </a:t>
            </a:r>
            <a:r>
              <a:rPr lang="en-GB" sz="2100" b="1" dirty="0">
                <a:solidFill>
                  <a:srgbClr val="FF0000"/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mission</a:t>
            </a: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of The Salvation Army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957BA-49DD-41E9-B7D7-C8C69BD1A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6" t="9861" r="9706" b="20694"/>
          <a:stretch/>
        </p:blipFill>
        <p:spPr>
          <a:xfrm>
            <a:off x="5169717" y="1210314"/>
            <a:ext cx="3926530" cy="3058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E9318-76EC-409B-9788-F0837D9DA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D72C0F-5D33-4396-B5DA-9B14D17BC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2" y="892098"/>
            <a:ext cx="7881033" cy="5172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5BD7E-1C42-40AD-BCE1-57DC631C4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r="6485" b="11562"/>
          <a:stretch/>
        </p:blipFill>
        <p:spPr>
          <a:xfrm>
            <a:off x="0" y="0"/>
            <a:ext cx="9144000" cy="6065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44F50-6006-45C5-A9FF-68C2B5C9F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6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BD61F-73CF-4735-B2AA-36EB36D03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3" r="2489" b="10697"/>
          <a:stretch/>
        </p:blipFill>
        <p:spPr>
          <a:xfrm>
            <a:off x="4968908" y="881170"/>
            <a:ext cx="3571529" cy="2313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EB904-0549-4BA5-8409-4FF354E5D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59" y="1005503"/>
            <a:ext cx="2601196" cy="2619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00072-8F58-4F99-82C2-E6846DA6B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8046" b="-1169"/>
          <a:stretch/>
        </p:blipFill>
        <p:spPr>
          <a:xfrm>
            <a:off x="1027848" y="1033925"/>
            <a:ext cx="2882817" cy="20459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A4B7F2-72DF-467D-B029-4E4E1702A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1"/>
          <a:stretch/>
        </p:blipFill>
        <p:spPr>
          <a:xfrm>
            <a:off x="2790872" y="3058004"/>
            <a:ext cx="3451913" cy="1735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57C5B-5C45-4213-A625-E401F7B673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8803" r="14734" b="16822"/>
          <a:stretch/>
        </p:blipFill>
        <p:spPr>
          <a:xfrm>
            <a:off x="1118370" y="3060391"/>
            <a:ext cx="2559294" cy="1791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00F07-DE95-4F44-BD5E-20F0F8EF96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30562" r="-91" b="-358"/>
          <a:stretch/>
        </p:blipFill>
        <p:spPr>
          <a:xfrm>
            <a:off x="2734328" y="4497572"/>
            <a:ext cx="3571529" cy="1497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0D25E3-053B-4264-B5C3-5F58A0BA85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2" t="16188" r="19695" b="1150"/>
          <a:stretch/>
        </p:blipFill>
        <p:spPr>
          <a:xfrm>
            <a:off x="6224026" y="3057467"/>
            <a:ext cx="2294491" cy="1847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5243D-877A-402B-BCBE-65B7566B7C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r="6485" b="11562"/>
          <a:stretch/>
        </p:blipFill>
        <p:spPr>
          <a:xfrm>
            <a:off x="336470" y="47376"/>
            <a:ext cx="9144000" cy="6065062"/>
          </a:xfrm>
          <a:prstGeom prst="rect">
            <a:avLst/>
          </a:prstGeom>
        </p:spPr>
      </p:pic>
      <p:pic>
        <p:nvPicPr>
          <p:cNvPr id="15" name="Picture 14">
            <a:hlinkClick r:id="rId10"/>
            <a:extLst>
              <a:ext uri="{FF2B5EF4-FFF2-40B4-BE49-F238E27FC236}">
                <a16:creationId xmlns:a16="http://schemas.microsoft.com/office/drawing/2014/main" id="{6E8C5BDE-8FB2-43A6-9B1A-22BC48345D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24942" r="21871" b="23745"/>
          <a:stretch/>
        </p:blipFill>
        <p:spPr>
          <a:xfrm>
            <a:off x="625482" y="4501992"/>
            <a:ext cx="1450181" cy="13073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5ECC52-2B86-4E27-BCF3-34A8AB129923}"/>
              </a:ext>
            </a:extLst>
          </p:cNvPr>
          <p:cNvSpPr/>
          <p:nvPr/>
        </p:nvSpPr>
        <p:spPr>
          <a:xfrm rot="17087674">
            <a:off x="278187" y="4086202"/>
            <a:ext cx="2144773" cy="2138888"/>
          </a:xfrm>
          <a:prstGeom prst="rect">
            <a:avLst/>
          </a:prstGeom>
        </p:spPr>
        <p:txBody>
          <a:bodyPr>
            <a:prstTxWarp prst="textCircle">
              <a:avLst/>
            </a:prstTxWarp>
            <a:spAutoFit/>
          </a:bodyPr>
          <a:lstStyle/>
          <a:p>
            <a:r>
              <a:rPr lang="en-GB" b="1" u="sng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0"/>
              </a:rPr>
              <a:t>Supportig</a:t>
            </a:r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  <a:hlinkClick r:id="rId10"/>
              </a:rPr>
              <a:t> older people during the pandemic in Droitwich_____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BEA9C-110F-4C6D-8923-2A7DBD0C61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91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9C6B8-C793-419D-A20C-B096690174FA}"/>
              </a:ext>
            </a:extLst>
          </p:cNvPr>
          <p:cNvSpPr txBox="1"/>
          <p:nvPr/>
        </p:nvSpPr>
        <p:spPr>
          <a:xfrm>
            <a:off x="878324" y="1645920"/>
            <a:ext cx="7387352" cy="32316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</a:t>
            </a: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Learning objectives:</a:t>
            </a:r>
          </a:p>
          <a:p>
            <a:pPr lvl="0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To learn about the work of The Salvation Army during the pandemic.</a:t>
            </a:r>
          </a:p>
          <a:p>
            <a:pPr lvl="0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To consider why The Salvation Army helps people.</a:t>
            </a:r>
          </a:p>
          <a:p>
            <a:pPr lvl="2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EBE72-1B5D-46D2-B45C-8FE6A191C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9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2F1729-9BDE-4031-9742-3FF8E39F49EF}"/>
              </a:ext>
            </a:extLst>
          </p:cNvPr>
          <p:cNvSpPr txBox="1"/>
          <p:nvPr/>
        </p:nvSpPr>
        <p:spPr>
          <a:xfrm rot="21180347">
            <a:off x="357020" y="752297"/>
            <a:ext cx="3791829" cy="85408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95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Tell me 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4A46D-A9B7-4736-B2D2-DC3DCA38D1E8}"/>
              </a:ext>
            </a:extLst>
          </p:cNvPr>
          <p:cNvSpPr txBox="1"/>
          <p:nvPr/>
        </p:nvSpPr>
        <p:spPr>
          <a:xfrm>
            <a:off x="4728633" y="3739430"/>
            <a:ext cx="4415367" cy="138499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1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1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One thing you want to tell someone else about</a:t>
            </a: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E7CFF7-1035-4CD5-BA55-879D428C58CD}"/>
              </a:ext>
            </a:extLst>
          </p:cNvPr>
          <p:cNvSpPr txBox="1"/>
          <p:nvPr/>
        </p:nvSpPr>
        <p:spPr>
          <a:xfrm>
            <a:off x="1" y="3717999"/>
            <a:ext cx="4362290" cy="138499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</a:t>
            </a:r>
          </a:p>
          <a:p>
            <a:pPr lvl="1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One thing you want to find out more about </a:t>
            </a:r>
          </a:p>
          <a:p>
            <a:pPr lvl="1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93D27-3AC0-4721-BAAA-DD5B78CCD784}"/>
              </a:ext>
            </a:extLst>
          </p:cNvPr>
          <p:cNvSpPr txBox="1"/>
          <p:nvPr/>
        </p:nvSpPr>
        <p:spPr>
          <a:xfrm>
            <a:off x="0" y="2206930"/>
            <a:ext cx="4379120" cy="138499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</a:t>
            </a:r>
          </a:p>
          <a:p>
            <a:pPr lvl="1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One thing you learned  </a:t>
            </a:r>
          </a:p>
          <a:p>
            <a:pPr lvl="1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        </a:t>
            </a: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83FC4A-F861-4D52-B1E4-D8941FFEFECD}"/>
              </a:ext>
            </a:extLst>
          </p:cNvPr>
          <p:cNvSpPr txBox="1"/>
          <p:nvPr/>
        </p:nvSpPr>
        <p:spPr>
          <a:xfrm>
            <a:off x="4728633" y="2206930"/>
            <a:ext cx="4415367" cy="138499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</a:t>
            </a:r>
          </a:p>
          <a:p>
            <a:pPr lvl="1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One thing that puzzled you</a:t>
            </a:r>
          </a:p>
          <a:p>
            <a:pPr lvl="1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9918D3-EC50-46C1-B33D-AFDEA5A53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51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3392A-D264-4157-9B38-3B6B1908B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3" y="1619488"/>
            <a:ext cx="1530350" cy="1541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DF0029-D9F4-453C-AFE3-B33AE60AC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6042" r="3857" b="4291"/>
          <a:stretch/>
        </p:blipFill>
        <p:spPr>
          <a:xfrm>
            <a:off x="2264539" y="3637827"/>
            <a:ext cx="2121871" cy="1014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FF395D-B75F-416C-B022-5BFFCB05A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8804" r="14734" b="23458"/>
          <a:stretch/>
        </p:blipFill>
        <p:spPr>
          <a:xfrm>
            <a:off x="2239985" y="897028"/>
            <a:ext cx="2856325" cy="1793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E8998-1FFB-4A62-AB2C-EFFD4634C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3" y="3324769"/>
            <a:ext cx="2021111" cy="1326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BAF1F8-2710-47D8-9D4C-0DFE13E1EA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" t="-953" r="24167" b="10697"/>
          <a:stretch/>
        </p:blipFill>
        <p:spPr>
          <a:xfrm>
            <a:off x="6941283" y="1550709"/>
            <a:ext cx="1875665" cy="1541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E4F2D5-C79E-4431-B56C-E071FF0CCD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3229" r="5391" b="1"/>
          <a:stretch/>
        </p:blipFill>
        <p:spPr>
          <a:xfrm>
            <a:off x="2264539" y="4778474"/>
            <a:ext cx="2164766" cy="948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2CABB-F8C1-49B2-BCFF-48AEF8B436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8046" b="9780"/>
          <a:stretch/>
        </p:blipFill>
        <p:spPr>
          <a:xfrm>
            <a:off x="6973861" y="3805918"/>
            <a:ext cx="2056531" cy="12963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913665-3DCE-4B7D-934D-BDF4571DD0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t="27720" b="2356"/>
          <a:stretch/>
        </p:blipFill>
        <p:spPr>
          <a:xfrm>
            <a:off x="4474811" y="2914321"/>
            <a:ext cx="2345493" cy="13911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6F02DD-2616-434C-B179-B27C05B59C9A}"/>
              </a:ext>
            </a:extLst>
          </p:cNvPr>
          <p:cNvSpPr txBox="1"/>
          <p:nvPr/>
        </p:nvSpPr>
        <p:spPr>
          <a:xfrm>
            <a:off x="184334" y="968298"/>
            <a:ext cx="1914248" cy="553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203864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Who</a:t>
            </a: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 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A3126F-AF59-4B0B-9763-D63546D9C8ED}"/>
              </a:ext>
            </a:extLst>
          </p:cNvPr>
          <p:cNvSpPr txBox="1"/>
          <p:nvPr/>
        </p:nvSpPr>
        <p:spPr>
          <a:xfrm>
            <a:off x="6973861" y="959331"/>
            <a:ext cx="2164766" cy="553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What 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21670B-6400-422C-9DDC-AA1789099A6F}"/>
              </a:ext>
            </a:extLst>
          </p:cNvPr>
          <p:cNvSpPr txBox="1"/>
          <p:nvPr/>
        </p:nvSpPr>
        <p:spPr>
          <a:xfrm>
            <a:off x="2210244" y="2918191"/>
            <a:ext cx="2164766" cy="553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Why 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6C441-44D1-49BC-B9A2-AC7DACF16ABF}"/>
              </a:ext>
            </a:extLst>
          </p:cNvPr>
          <p:cNvSpPr txBox="1"/>
          <p:nvPr/>
        </p:nvSpPr>
        <p:spPr>
          <a:xfrm>
            <a:off x="6968386" y="3171975"/>
            <a:ext cx="2164766" cy="553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How 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0E0C5A-4519-4FBD-B185-D7DBBCD5C3F3}"/>
              </a:ext>
            </a:extLst>
          </p:cNvPr>
          <p:cNvSpPr txBox="1"/>
          <p:nvPr/>
        </p:nvSpPr>
        <p:spPr>
          <a:xfrm>
            <a:off x="2253447" y="5823481"/>
            <a:ext cx="2164766" cy="5539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accent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Where 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CAF6F0-FDEE-4274-97BD-696DC90D9B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861163-E262-43BD-827F-EC508E82CC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t="17335" r="34587"/>
          <a:stretch/>
        </p:blipFill>
        <p:spPr>
          <a:xfrm>
            <a:off x="5246710" y="897028"/>
            <a:ext cx="1544172" cy="17935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5DE91F-2A35-41C1-BF58-BE219F9831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r="2591"/>
          <a:stretch/>
        </p:blipFill>
        <p:spPr>
          <a:xfrm>
            <a:off x="4885702" y="4422081"/>
            <a:ext cx="1934602" cy="16613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2D0F1D-71C5-48C2-96AB-DE68F219DA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4579" r="13373" b="7584"/>
          <a:stretch/>
        </p:blipFill>
        <p:spPr>
          <a:xfrm>
            <a:off x="124763" y="4755807"/>
            <a:ext cx="2021111" cy="16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26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0" y="-23594"/>
            <a:ext cx="7186613" cy="129266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How important is the work of The Salvation Army  	during the pandemic?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0A76D-850A-4086-9552-CC0920DCA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9" y="1436848"/>
            <a:ext cx="6769941" cy="5056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BFEA2-BD46-4A42-A774-FC4C44878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3BA7F-F41F-48B1-8304-BBD3CA5C0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52" y="2239439"/>
            <a:ext cx="1724297" cy="19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5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9C6B8-C793-419D-A20C-B096690174FA}"/>
              </a:ext>
            </a:extLst>
          </p:cNvPr>
          <p:cNvSpPr txBox="1"/>
          <p:nvPr/>
        </p:nvSpPr>
        <p:spPr>
          <a:xfrm>
            <a:off x="878324" y="1645920"/>
            <a:ext cx="7387352" cy="32316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</a:t>
            </a: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Learning objectives:</a:t>
            </a:r>
          </a:p>
          <a:p>
            <a:pPr lvl="0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To learn about the work of The Salvation Army during the pandemic.</a:t>
            </a:r>
          </a:p>
          <a:p>
            <a:pPr lvl="0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To consider why The Salvation Army helps people.</a:t>
            </a:r>
          </a:p>
          <a:p>
            <a:pPr lvl="2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2F620-7DC5-44FD-AEC2-F5C4FFFDF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792F38-35CD-477C-8AF0-9FF59031C5BC}"/>
              </a:ext>
            </a:extLst>
          </p:cNvPr>
          <p:cNvSpPr txBox="1"/>
          <p:nvPr/>
        </p:nvSpPr>
        <p:spPr>
          <a:xfrm>
            <a:off x="0" y="0"/>
            <a:ext cx="7183755" cy="15465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/>
            <a:endParaRPr lang="en-GB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</a:t>
            </a: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What do you know about The Salvation Army?</a:t>
            </a: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is it?</a:t>
            </a: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does it do?</a:t>
            </a:r>
          </a:p>
          <a:p>
            <a:endParaRPr lang="en-GB" sz="135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9FC65-0111-4A0B-9159-11D033E75F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1"/>
          <a:stretch/>
        </p:blipFill>
        <p:spPr>
          <a:xfrm rot="21359304">
            <a:off x="334756" y="2236906"/>
            <a:ext cx="3333438" cy="3771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54840-7AC2-42BA-A360-EE910261C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117479-8EB0-4DEF-B44D-3664218FB66F}"/>
              </a:ext>
            </a:extLst>
          </p:cNvPr>
          <p:cNvGrpSpPr/>
          <p:nvPr/>
        </p:nvGrpSpPr>
        <p:grpSpPr>
          <a:xfrm>
            <a:off x="4515367" y="2192604"/>
            <a:ext cx="3591626" cy="3654873"/>
            <a:chOff x="4515367" y="2192604"/>
            <a:chExt cx="3591626" cy="36548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179C40-2DE4-48C9-9748-0CF3F2308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" t="470" r="1644" b="2285"/>
            <a:stretch/>
          </p:blipFill>
          <p:spPr>
            <a:xfrm rot="161339">
              <a:off x="4515367" y="2243953"/>
              <a:ext cx="3591626" cy="36035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0F38C3-6C1A-4EC1-BF11-1F2D14794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b="1578"/>
            <a:stretch/>
          </p:blipFill>
          <p:spPr>
            <a:xfrm rot="165400">
              <a:off x="4571541" y="2192604"/>
              <a:ext cx="1166572" cy="1166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510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0" y="3563"/>
            <a:ext cx="5917019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does The Salvation Army do?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C9B76-5FDA-4FB4-A8E3-DE07BC03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30" y="1692021"/>
            <a:ext cx="1845663" cy="2590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959E5-1AF8-4B3C-A2D4-BBC29E3D47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02" y="1577606"/>
            <a:ext cx="1845663" cy="2590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A3F92D-5FFD-420A-9E0E-580433B8AD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66" y="3066967"/>
            <a:ext cx="1845663" cy="2590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9CE245-94DC-4DF2-832B-A270189803C2}"/>
              </a:ext>
            </a:extLst>
          </p:cNvPr>
          <p:cNvSpPr txBox="1"/>
          <p:nvPr/>
        </p:nvSpPr>
        <p:spPr>
          <a:xfrm>
            <a:off x="0" y="2073709"/>
            <a:ext cx="3210750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Let’s find out!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2887B-AC57-4C41-B988-52C363964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-25036" y="-3987"/>
            <a:ext cx="5917019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does The Salvation Army do?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2A5CF5-4957-428E-95A7-166DFE09D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33" y="3499619"/>
            <a:ext cx="2017958" cy="151647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0D56C63-CAEB-4136-9E13-0CA690203C90}"/>
              </a:ext>
            </a:extLst>
          </p:cNvPr>
          <p:cNvGrpSpPr/>
          <p:nvPr/>
        </p:nvGrpSpPr>
        <p:grpSpPr>
          <a:xfrm>
            <a:off x="7206720" y="1076704"/>
            <a:ext cx="1506175" cy="2282346"/>
            <a:chOff x="10052392" y="95672"/>
            <a:chExt cx="2008233" cy="30431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0ED320-6295-4DA3-BFA0-98D990FE3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2392" y="95672"/>
              <a:ext cx="2008233" cy="30123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3CB8AE-F3B7-4B4C-B70D-E5000503BA6F}"/>
                </a:ext>
              </a:extLst>
            </p:cNvPr>
            <p:cNvSpPr txBox="1"/>
            <p:nvPr/>
          </p:nvSpPr>
          <p:spPr>
            <a:xfrm>
              <a:off x="10052392" y="2584802"/>
              <a:ext cx="837283" cy="55399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100" b="1" dirty="0">
                  <a:solidFill>
                    <a:schemeClr val="accent1">
                      <a:lumMod val="50000"/>
                    </a:schemeClr>
                  </a:solidFill>
                  <a:latin typeface="Levenim MT" panose="020B0604020202020204" pitchFamily="2" charset="-79"/>
                  <a:cs typeface="Levenim MT" panose="020B0604020202020204" pitchFamily="2" charset="-79"/>
                </a:rPr>
                <a:t>4</a:t>
              </a:r>
              <a:endParaRPr lang="en-GB" sz="1500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64EC82-0FA3-4E25-9BE7-1FBCD6F3B50F}"/>
              </a:ext>
            </a:extLst>
          </p:cNvPr>
          <p:cNvGrpSpPr/>
          <p:nvPr/>
        </p:nvGrpSpPr>
        <p:grpSpPr>
          <a:xfrm>
            <a:off x="83647" y="1903799"/>
            <a:ext cx="2140685" cy="1439532"/>
            <a:chOff x="216033" y="1539181"/>
            <a:chExt cx="2854246" cy="1919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43F1E99-2820-49B7-AE70-2A63C79BF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33" y="1539181"/>
              <a:ext cx="2854246" cy="188859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DA4D1A8-AF95-40DE-B9CD-5B36A2335325}"/>
                </a:ext>
              </a:extLst>
            </p:cNvPr>
            <p:cNvSpPr txBox="1"/>
            <p:nvPr/>
          </p:nvSpPr>
          <p:spPr>
            <a:xfrm>
              <a:off x="216033" y="2904559"/>
              <a:ext cx="837282" cy="55399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100" b="1" dirty="0">
                  <a:solidFill>
                    <a:schemeClr val="accent1">
                      <a:lumMod val="50000"/>
                    </a:schemeClr>
                  </a:solidFill>
                  <a:latin typeface="Levenim MT" panose="020B0604020202020204" pitchFamily="2" charset="-79"/>
                  <a:cs typeface="Levenim MT" panose="020B0604020202020204" pitchFamily="2" charset="-79"/>
                </a:rPr>
                <a:t>1</a:t>
              </a:r>
              <a:endParaRPr lang="en-GB" sz="1500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4451808-691D-4D3B-9EC7-0602EE9F5A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30309" r="11476" b="11873"/>
          <a:stretch/>
        </p:blipFill>
        <p:spPr>
          <a:xfrm>
            <a:off x="2305512" y="1903354"/>
            <a:ext cx="2553412" cy="14164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833914-22AA-4332-9828-783FDBE748ED}"/>
              </a:ext>
            </a:extLst>
          </p:cNvPr>
          <p:cNvSpPr txBox="1"/>
          <p:nvPr/>
        </p:nvSpPr>
        <p:spPr>
          <a:xfrm>
            <a:off x="2305512" y="2927387"/>
            <a:ext cx="627962" cy="4154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2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2072583-ECBC-441C-B241-B08D20F60A5F}"/>
              </a:ext>
            </a:extLst>
          </p:cNvPr>
          <p:cNvGrpSpPr/>
          <p:nvPr/>
        </p:nvGrpSpPr>
        <p:grpSpPr>
          <a:xfrm>
            <a:off x="4962479" y="1903354"/>
            <a:ext cx="2140685" cy="1455695"/>
            <a:chOff x="6957040" y="1273309"/>
            <a:chExt cx="2854246" cy="194092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7899921-8919-4B0C-BC70-4CA3150A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040" y="1273309"/>
              <a:ext cx="2854246" cy="190283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69829B-9DF4-4606-AB27-2239F7FCBA16}"/>
                </a:ext>
              </a:extLst>
            </p:cNvPr>
            <p:cNvSpPr txBox="1"/>
            <p:nvPr/>
          </p:nvSpPr>
          <p:spPr>
            <a:xfrm>
              <a:off x="6957040" y="2660239"/>
              <a:ext cx="837282" cy="55399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100" b="1" dirty="0">
                  <a:solidFill>
                    <a:schemeClr val="accent1">
                      <a:lumMod val="50000"/>
                    </a:schemeClr>
                  </a:solidFill>
                  <a:latin typeface="Levenim MT" panose="020B0604020202020204" pitchFamily="2" charset="-79"/>
                  <a:cs typeface="Levenim MT" panose="020B0604020202020204" pitchFamily="2" charset="-79"/>
                </a:rPr>
                <a:t>3</a:t>
              </a:r>
              <a:endParaRPr lang="en-GB" sz="1500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D8E71EA-EAF9-46A3-8DD8-EB2E82913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91" y="3502926"/>
            <a:ext cx="2195148" cy="1463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4B41D6-F7A7-4982-B484-17CD8F8EF2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r="20352"/>
          <a:stretch/>
        </p:blipFill>
        <p:spPr>
          <a:xfrm>
            <a:off x="5373829" y="3495291"/>
            <a:ext cx="1512244" cy="196241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B6F839D-E3F5-4E2A-BA5A-FB8CDEA2FE7C}"/>
              </a:ext>
            </a:extLst>
          </p:cNvPr>
          <p:cNvGrpSpPr/>
          <p:nvPr/>
        </p:nvGrpSpPr>
        <p:grpSpPr>
          <a:xfrm>
            <a:off x="83648" y="3495290"/>
            <a:ext cx="2689456" cy="1998618"/>
            <a:chOff x="202043" y="3407332"/>
            <a:chExt cx="3585941" cy="26648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8982135-AFB4-4A1D-9DE6-9E1820ADE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86" t="18706" r="10848" b="31357"/>
            <a:stretch/>
          </p:blipFill>
          <p:spPr>
            <a:xfrm>
              <a:off x="202043" y="3417512"/>
              <a:ext cx="1808643" cy="13324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50531D7-9626-48E2-A645-1D4472D47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674" y="4739744"/>
              <a:ext cx="1772048" cy="13324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6AFD8C-201C-4A21-B672-9AA76FAB7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6" t="4216" r="9964" b="16085"/>
            <a:stretch/>
          </p:blipFill>
          <p:spPr>
            <a:xfrm>
              <a:off x="2010686" y="3407332"/>
              <a:ext cx="1777298" cy="13324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19375B-69D1-4267-A902-D758EEB2F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29"/>
            <a:stretch/>
          </p:blipFill>
          <p:spPr>
            <a:xfrm>
              <a:off x="228429" y="4737917"/>
              <a:ext cx="1808643" cy="13342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EFA9AF-87E7-4717-8058-0057543E1EE5}"/>
                </a:ext>
              </a:extLst>
            </p:cNvPr>
            <p:cNvSpPr txBox="1"/>
            <p:nvPr/>
          </p:nvSpPr>
          <p:spPr>
            <a:xfrm>
              <a:off x="1586771" y="4534140"/>
              <a:ext cx="837283" cy="55399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100" b="1" dirty="0">
                  <a:solidFill>
                    <a:schemeClr val="accent1">
                      <a:lumMod val="50000"/>
                    </a:schemeClr>
                  </a:solidFill>
                  <a:latin typeface="Levenim MT" panose="020B0604020202020204" pitchFamily="2" charset="-79"/>
                  <a:cs typeface="Levenim MT" panose="020B0604020202020204" pitchFamily="2" charset="-79"/>
                </a:rPr>
                <a:t>5</a:t>
              </a:r>
              <a:endParaRPr lang="en-GB" sz="1500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2A882B9-A268-4236-9334-7BF56B197A4C}"/>
              </a:ext>
            </a:extLst>
          </p:cNvPr>
          <p:cNvSpPr txBox="1"/>
          <p:nvPr/>
        </p:nvSpPr>
        <p:spPr>
          <a:xfrm>
            <a:off x="2973346" y="4575767"/>
            <a:ext cx="627962" cy="4154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6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69E8C2-000D-48F8-82A0-3A0DA4AC8C0C}"/>
              </a:ext>
            </a:extLst>
          </p:cNvPr>
          <p:cNvSpPr txBox="1"/>
          <p:nvPr/>
        </p:nvSpPr>
        <p:spPr>
          <a:xfrm>
            <a:off x="5369882" y="5065287"/>
            <a:ext cx="627962" cy="4154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7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3CCF7A-91AE-4CAD-8630-E42296E2C371}"/>
              </a:ext>
            </a:extLst>
          </p:cNvPr>
          <p:cNvSpPr txBox="1"/>
          <p:nvPr/>
        </p:nvSpPr>
        <p:spPr>
          <a:xfrm>
            <a:off x="7055872" y="4635171"/>
            <a:ext cx="627962" cy="41549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8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1E0A6F-8EC4-49AA-BA1A-6C722A201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4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0" y="0"/>
            <a:ext cx="5372102" cy="161582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How is The Salvation Army helping 	people during the pandemic?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2740696E-28E7-47A6-A7F8-26473A70F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24942" r="21871" b="23745"/>
          <a:stretch/>
        </p:blipFill>
        <p:spPr>
          <a:xfrm>
            <a:off x="3726472" y="2775347"/>
            <a:ext cx="1450181" cy="1307307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9EC58EA1-D21E-46CB-9AF9-712A79256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24942" r="21871" b="23745"/>
          <a:stretch/>
        </p:blipFill>
        <p:spPr>
          <a:xfrm>
            <a:off x="731753" y="2775346"/>
            <a:ext cx="1450181" cy="1307307"/>
          </a:xfrm>
          <a:prstGeom prst="rect">
            <a:avLst/>
          </a:prstGeom>
        </p:spPr>
      </p:pic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85F4B74E-5E35-4463-B54F-92B04BF62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24942" r="21871" b="23745"/>
          <a:stretch/>
        </p:blipFill>
        <p:spPr>
          <a:xfrm>
            <a:off x="6745816" y="2775346"/>
            <a:ext cx="1450181" cy="13073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37182-0320-4CA7-BAF4-DBB0FE9F9B7C}"/>
              </a:ext>
            </a:extLst>
          </p:cNvPr>
          <p:cNvSpPr/>
          <p:nvPr/>
        </p:nvSpPr>
        <p:spPr>
          <a:xfrm rot="14887001">
            <a:off x="384456" y="2317339"/>
            <a:ext cx="2144773" cy="2138888"/>
          </a:xfrm>
          <a:prstGeom prst="rect">
            <a:avLst/>
          </a:prstGeom>
        </p:spPr>
        <p:txBody>
          <a:bodyPr>
            <a:prstTxWarp prst="textCircle">
              <a:avLst/>
            </a:prstTxWarp>
            <a:spAutoFit/>
          </a:bodyPr>
          <a:lstStyle/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Salvation Army's Response to Coronavirus in Watford - YouTube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A423E-1D13-4C50-AE5E-B69085190834}"/>
              </a:ext>
            </a:extLst>
          </p:cNvPr>
          <p:cNvSpPr/>
          <p:nvPr/>
        </p:nvSpPr>
        <p:spPr>
          <a:xfrm rot="19775366">
            <a:off x="3395885" y="2359555"/>
            <a:ext cx="2144773" cy="2138888"/>
          </a:xfrm>
          <a:prstGeom prst="rect">
            <a:avLst/>
          </a:prstGeom>
        </p:spPr>
        <p:txBody>
          <a:bodyPr>
            <a:prstTxWarp prst="textCircle">
              <a:avLst/>
            </a:prstTxWarp>
            <a:spAutoFit/>
          </a:bodyPr>
          <a:lstStyle/>
          <a:p>
            <a:r>
              <a:rPr lang="en-GB" b="1" u="sng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Feeding Homeless People During Coronavirus | The Salvation Army - YouTube</a:t>
            </a: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5D27C0-D814-4DAC-B23D-572286A0AA2A}"/>
              </a:ext>
            </a:extLst>
          </p:cNvPr>
          <p:cNvSpPr/>
          <p:nvPr/>
        </p:nvSpPr>
        <p:spPr>
          <a:xfrm rot="19775366">
            <a:off x="6398521" y="2359555"/>
            <a:ext cx="2144773" cy="2138888"/>
          </a:xfrm>
          <a:prstGeom prst="rect">
            <a:avLst/>
          </a:prstGeom>
        </p:spPr>
        <p:txBody>
          <a:bodyPr>
            <a:prstTxWarp prst="textCircle">
              <a:avLst/>
            </a:prstTxWarp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Serving the NHS | The Salvation Army – YouTube</a:t>
            </a:r>
            <a:r>
              <a:rPr lang="en-GB" b="1" u="sng" dirty="0">
                <a:solidFill>
                  <a:srgbClr val="7030A0"/>
                </a:solidFill>
              </a:rPr>
              <a:t>____________________</a:t>
            </a:r>
            <a:endParaRPr lang="en-GB" sz="3000" b="1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C5096F-E023-4401-89BF-BC453C082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4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0" y="0"/>
            <a:ext cx="6779419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else is The Salvation Army doing?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2BEFC-4572-48E8-8E92-DDA16237D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1"/>
          <a:stretch/>
        </p:blipFill>
        <p:spPr>
          <a:xfrm>
            <a:off x="55220" y="1803664"/>
            <a:ext cx="3529437" cy="177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BFB46-318A-45B8-8A82-58F27713C30A}"/>
              </a:ext>
            </a:extLst>
          </p:cNvPr>
          <p:cNvSpPr txBox="1"/>
          <p:nvPr/>
        </p:nvSpPr>
        <p:spPr>
          <a:xfrm>
            <a:off x="135732" y="3429001"/>
            <a:ext cx="3336131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Emergency support – for emergency services, stranded lorry drivers…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2AC2D8-D191-47E3-9237-F73312757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r="19032"/>
          <a:stretch/>
        </p:blipFill>
        <p:spPr>
          <a:xfrm>
            <a:off x="3884356" y="4056430"/>
            <a:ext cx="2553286" cy="16427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C1076F-B9EF-43C6-B4AF-480A1A0CA9E2}"/>
              </a:ext>
            </a:extLst>
          </p:cNvPr>
          <p:cNvSpPr txBox="1"/>
          <p:nvPr/>
        </p:nvSpPr>
        <p:spPr>
          <a:xfrm>
            <a:off x="4507292" y="5723751"/>
            <a:ext cx="3415127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Record breaking Christmas toy appeal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823BAA-0304-4E75-B14F-7E7A141EF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370"/>
            <a:ext cx="3639876" cy="14669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9F8043-646B-429E-91EA-AC4F8849D783}"/>
              </a:ext>
            </a:extLst>
          </p:cNvPr>
          <p:cNvSpPr txBox="1"/>
          <p:nvPr/>
        </p:nvSpPr>
        <p:spPr>
          <a:xfrm>
            <a:off x="43409" y="5259700"/>
            <a:ext cx="255637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Adapting church buildings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50C8D-DB2F-43E3-8F8E-2A6C4E9634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3" r="23146" b="10697"/>
          <a:stretch/>
        </p:blipFill>
        <p:spPr>
          <a:xfrm>
            <a:off x="4018834" y="1767061"/>
            <a:ext cx="2181941" cy="17930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2396DC-67E8-4D09-9773-1F9CC9BCB690}"/>
              </a:ext>
            </a:extLst>
          </p:cNvPr>
          <p:cNvSpPr txBox="1"/>
          <p:nvPr/>
        </p:nvSpPr>
        <p:spPr>
          <a:xfrm>
            <a:off x="4217080" y="3335369"/>
            <a:ext cx="276724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Campaigning for ‘everyone in’  and off the streets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E90005-CB21-48DC-AF2C-331BD31EBDA7}"/>
              </a:ext>
            </a:extLst>
          </p:cNvPr>
          <p:cNvSpPr txBox="1"/>
          <p:nvPr/>
        </p:nvSpPr>
        <p:spPr>
          <a:xfrm>
            <a:off x="6791480" y="2618533"/>
            <a:ext cx="2031052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More food parcels and fighting against holiday hunger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1C32C1-B261-4F1F-B7D2-EFC2D7A69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EE74C9-3A02-4426-BA83-DEF7C7515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r="34587"/>
          <a:stretch/>
        </p:blipFill>
        <p:spPr>
          <a:xfrm>
            <a:off x="7276549" y="445121"/>
            <a:ext cx="1545983" cy="2172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63050-38AA-4B22-9139-4E617627E3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r="2591"/>
          <a:stretch/>
        </p:blipFill>
        <p:spPr>
          <a:xfrm>
            <a:off x="6496050" y="4037795"/>
            <a:ext cx="1934602" cy="16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0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0" y="-3992"/>
            <a:ext cx="6779419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else is The Salvation Army doing?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2BEFC-4572-48E8-8E92-DDA16237D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663"/>
            <a:ext cx="2024540" cy="2039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2AC2D8-D191-47E3-9237-F73312757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56" y="3295765"/>
            <a:ext cx="3050381" cy="18324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C1076F-B9EF-43C6-B4AF-480A1A0CA9E2}"/>
              </a:ext>
            </a:extLst>
          </p:cNvPr>
          <p:cNvSpPr txBox="1"/>
          <p:nvPr/>
        </p:nvSpPr>
        <p:spPr>
          <a:xfrm>
            <a:off x="6600342" y="5080610"/>
            <a:ext cx="1414877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Virtual church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823BAA-0304-4E75-B14F-7E7A141EF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8046" b="-1169"/>
          <a:stretch/>
        </p:blipFill>
        <p:spPr>
          <a:xfrm>
            <a:off x="6600342" y="841624"/>
            <a:ext cx="2564398" cy="181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A00330-061C-47DC-82D3-AC420A6D7206}"/>
              </a:ext>
            </a:extLst>
          </p:cNvPr>
          <p:cNvSpPr txBox="1"/>
          <p:nvPr/>
        </p:nvSpPr>
        <p:spPr>
          <a:xfrm>
            <a:off x="6283394" y="2603268"/>
            <a:ext cx="2653706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Online support – counselling and advice for employment, debt and addiction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5FA07D-8A9E-46E0-9BA7-9B589E45D2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8803" r="14734" b="16822"/>
          <a:stretch/>
        </p:blipFill>
        <p:spPr>
          <a:xfrm>
            <a:off x="2791358" y="1803663"/>
            <a:ext cx="3293697" cy="23058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DBFD87-2463-48AA-B549-CBC575A86628}"/>
              </a:ext>
            </a:extLst>
          </p:cNvPr>
          <p:cNvSpPr txBox="1"/>
          <p:nvPr/>
        </p:nvSpPr>
        <p:spPr>
          <a:xfrm>
            <a:off x="2878606" y="4034028"/>
            <a:ext cx="284879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Working internationally to keep everyone safe from Covid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99A153-5D53-4C51-9E97-4B298B071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371D8A-2955-420F-8F40-6ADD85C7D4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4579" r="13373" b="7584"/>
          <a:stretch/>
        </p:blipFill>
        <p:spPr>
          <a:xfrm>
            <a:off x="-1" y="4211970"/>
            <a:ext cx="1974147" cy="1577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30ECE8-8ABF-4F23-91C8-4470F9686E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6042" r="3857" b="4291"/>
          <a:stretch/>
        </p:blipFill>
        <p:spPr>
          <a:xfrm>
            <a:off x="2635732" y="4633780"/>
            <a:ext cx="3257549" cy="15576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8D8BDC-9B5F-4C9E-A399-B5F5AA3AA5ED}"/>
              </a:ext>
            </a:extLst>
          </p:cNvPr>
          <p:cNvSpPr txBox="1"/>
          <p:nvPr/>
        </p:nvSpPr>
        <p:spPr>
          <a:xfrm>
            <a:off x="4976843" y="6036425"/>
            <a:ext cx="149508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Online worship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BFB46-318A-45B8-8A82-58F27713C30A}"/>
              </a:ext>
            </a:extLst>
          </p:cNvPr>
          <p:cNvSpPr txBox="1"/>
          <p:nvPr/>
        </p:nvSpPr>
        <p:spPr>
          <a:xfrm>
            <a:off x="87249" y="3567704"/>
            <a:ext cx="2704107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b="1" dirty="0">
                <a:latin typeface="Helvetica" panose="020B0604020202020204" pitchFamily="34" charset="0"/>
                <a:cs typeface="Helvetica" panose="020B0604020202020204" pitchFamily="34" charset="0"/>
              </a:rPr>
              <a:t>Doorstep visiting and phoning people who are lonely, isolated or vulnerable</a:t>
            </a:r>
          </a:p>
        </p:txBody>
      </p:sp>
    </p:spTree>
    <p:extLst>
      <p:ext uri="{BB962C8B-B14F-4D97-AF65-F5344CB8AC3E}">
        <p14:creationId xmlns:p14="http://schemas.microsoft.com/office/powerpoint/2010/main" val="3497558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7D66F-18E6-4291-BD90-361A3D7FF5D3}"/>
              </a:ext>
            </a:extLst>
          </p:cNvPr>
          <p:cNvSpPr txBox="1"/>
          <p:nvPr/>
        </p:nvSpPr>
        <p:spPr>
          <a:xfrm>
            <a:off x="0" y="0"/>
            <a:ext cx="7972426" cy="9694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lvl="0" algn="ctr"/>
            <a:endParaRPr lang="en-GB" sz="2100" b="1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  <a:p>
            <a:pPr lvl="0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  <a:latin typeface="Levenim MT" panose="020B0604020202020204" pitchFamily="2" charset="-79"/>
                <a:cs typeface="Levenim MT" panose="020B0604020202020204" pitchFamily="2" charset="-79"/>
              </a:rPr>
              <a:t>	What is The Salvation Army doing in my local area?</a:t>
            </a:r>
          </a:p>
          <a:p>
            <a:pPr algn="ctr"/>
            <a:endParaRPr lang="en-GB" sz="1500" dirty="0">
              <a:solidFill>
                <a:schemeClr val="accent1">
                  <a:lumMod val="50000"/>
                </a:schemeClr>
              </a:solidFill>
              <a:latin typeface="Levenim MT" panose="020B0604020202020204" pitchFamily="2" charset="-79"/>
              <a:cs typeface="Levenim MT" panose="020B0604020202020204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0EC2B-2CD4-4495-8323-DAB683F0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30" y="1692021"/>
            <a:ext cx="1845663" cy="2590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EA9F0-2E84-4D45-827E-DB40B60A40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02" y="1577606"/>
            <a:ext cx="1845663" cy="2590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6FF1C-3B3E-495B-8C46-922B7AFD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66" y="3066967"/>
            <a:ext cx="1845663" cy="2590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10032-70B5-45DB-B993-C37EB81FD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8" y="5931215"/>
            <a:ext cx="741790" cy="83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5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1805</TotalTime>
  <Words>147</Words>
  <Application>Microsoft Office PowerPoint</Application>
  <PresentationFormat>On-screen Show (4:3)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Cavolini</vt:lpstr>
      <vt:lpstr>Helvetica</vt:lpstr>
      <vt:lpstr>Levenim MT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89</cp:revision>
  <dcterms:created xsi:type="dcterms:W3CDTF">2021-01-14T14:09:11Z</dcterms:created>
  <dcterms:modified xsi:type="dcterms:W3CDTF">2021-03-03T15:08:02Z</dcterms:modified>
</cp:coreProperties>
</file>