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8" r:id="rId2"/>
    <p:sldId id="266" r:id="rId3"/>
    <p:sldId id="260" r:id="rId4"/>
    <p:sldId id="261" r:id="rId5"/>
    <p:sldId id="279" r:id="rId6"/>
    <p:sldId id="263" r:id="rId7"/>
    <p:sldId id="267" r:id="rId8"/>
    <p:sldId id="280" r:id="rId9"/>
    <p:sldId id="270" r:id="rId10"/>
    <p:sldId id="274" r:id="rId11"/>
    <p:sldId id="271" r:id="rId12"/>
    <p:sldId id="275" r:id="rId13"/>
    <p:sldId id="278" r:id="rId14"/>
    <p:sldId id="268" r:id="rId15"/>
    <p:sldId id="273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  <a:srgbClr val="66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30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3972E-F1F6-4843-BBDF-D0B89CA4CD78}" type="datetimeFigureOut">
              <a:rPr lang="en-GB" smtClean="0"/>
              <a:t>07/12/2022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1E175-520F-42EE-BCDC-8B4C376BF3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98629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3972E-F1F6-4843-BBDF-D0B89CA4CD78}" type="datetimeFigureOut">
              <a:rPr lang="en-GB" smtClean="0"/>
              <a:t>07/12/2022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1E175-520F-42EE-BCDC-8B4C376BF3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21205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3972E-F1F6-4843-BBDF-D0B89CA4CD78}" type="datetimeFigureOut">
              <a:rPr lang="en-GB" smtClean="0"/>
              <a:t>07/12/2022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1E175-520F-42EE-BCDC-8B4C376BF3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92698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3972E-F1F6-4843-BBDF-D0B89CA4CD78}" type="datetimeFigureOut">
              <a:rPr lang="en-GB" smtClean="0"/>
              <a:t>07/12/2022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1E175-520F-42EE-BCDC-8B4C376BF3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16434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3972E-F1F6-4843-BBDF-D0B89CA4CD78}" type="datetimeFigureOut">
              <a:rPr lang="en-GB" smtClean="0"/>
              <a:t>07/12/2022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1E175-520F-42EE-BCDC-8B4C376BF3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41077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3972E-F1F6-4843-BBDF-D0B89CA4CD78}" type="datetimeFigureOut">
              <a:rPr lang="en-GB" smtClean="0"/>
              <a:t>07/12/2022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1E175-520F-42EE-BCDC-8B4C376BF3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302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3972E-F1F6-4843-BBDF-D0B89CA4CD78}" type="datetimeFigureOut">
              <a:rPr lang="en-GB" smtClean="0"/>
              <a:t>07/12/2022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1E175-520F-42EE-BCDC-8B4C376BF3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79859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3972E-F1F6-4843-BBDF-D0B89CA4CD78}" type="datetimeFigureOut">
              <a:rPr lang="en-GB" smtClean="0"/>
              <a:t>07/12/2022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1E175-520F-42EE-BCDC-8B4C376BF3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87952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3972E-F1F6-4843-BBDF-D0B89CA4CD78}" type="datetimeFigureOut">
              <a:rPr lang="en-GB" smtClean="0"/>
              <a:t>07/12/2022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1E175-520F-42EE-BCDC-8B4C376BF3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3169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3972E-F1F6-4843-BBDF-D0B89CA4CD78}" type="datetimeFigureOut">
              <a:rPr lang="en-GB" smtClean="0"/>
              <a:t>07/12/2022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1E175-520F-42EE-BCDC-8B4C376BF3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5618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3972E-F1F6-4843-BBDF-D0B89CA4CD78}" type="datetimeFigureOut">
              <a:rPr lang="en-GB" smtClean="0"/>
              <a:t>07/12/2022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1E175-520F-42EE-BCDC-8B4C376BF3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94177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F3972E-F1F6-4843-BBDF-D0B89CA4CD78}" type="datetimeFigureOut">
              <a:rPr lang="en-GB" smtClean="0"/>
              <a:t>07/12/2022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71E175-520F-42EE-BCDC-8B4C376BF3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4374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4.png"/><Relationship Id="rId7" Type="http://schemas.openxmlformats.org/officeDocument/2006/relationships/image" Target="../media/image5.gi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5.gi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image" Target="../media/image40.jpeg"/><Relationship Id="rId7" Type="http://schemas.openxmlformats.org/officeDocument/2006/relationships/image" Target="../media/image4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33.png"/><Relationship Id="rId7" Type="http://schemas.openxmlformats.org/officeDocument/2006/relationships/image" Target="../media/image44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5.gif"/><Relationship Id="rId4" Type="http://schemas.openxmlformats.org/officeDocument/2006/relationships/image" Target="../media/image4.png"/><Relationship Id="rId9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gif"/><Relationship Id="rId5" Type="http://schemas.openxmlformats.org/officeDocument/2006/relationships/image" Target="../media/image4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5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11" Type="http://schemas.openxmlformats.org/officeDocument/2006/relationships/image" Target="../media/image5.gif"/><Relationship Id="rId5" Type="http://schemas.openxmlformats.org/officeDocument/2006/relationships/image" Target="../media/image18.png"/><Relationship Id="rId10" Type="http://schemas.openxmlformats.org/officeDocument/2006/relationships/image" Target="../media/image4.png"/><Relationship Id="rId4" Type="http://schemas.openxmlformats.org/officeDocument/2006/relationships/image" Target="../media/image17.png"/><Relationship Id="rId9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image" Target="../media/image23.jpeg"/><Relationship Id="rId7" Type="http://schemas.openxmlformats.org/officeDocument/2006/relationships/image" Target="../media/image4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4.png"/><Relationship Id="rId7" Type="http://schemas.openxmlformats.org/officeDocument/2006/relationships/image" Target="../media/image27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0.png"/><Relationship Id="rId4" Type="http://schemas.openxmlformats.org/officeDocument/2006/relationships/image" Target="../media/image5.gif"/><Relationship Id="rId9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image" Target="../media/image30.jpeg"/><Relationship Id="rId7" Type="http://schemas.openxmlformats.org/officeDocument/2006/relationships/image" Target="../media/image4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D7447D3-AE3E-4860-A4A4-AA285310DB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000" y="108858"/>
            <a:ext cx="8686800" cy="17583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AAECD9C-19A2-41A3-A5D0-21265749737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clrChange>
              <a:clrFrom>
                <a:srgbClr val="231F20"/>
              </a:clrFrom>
              <a:clrTo>
                <a:srgbClr val="231F2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001" y="108858"/>
            <a:ext cx="8772524" cy="175838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097D7E0-71AD-4629-9915-BA56717DEFAD}"/>
              </a:ext>
            </a:extLst>
          </p:cNvPr>
          <p:cNvSpPr txBox="1"/>
          <p:nvPr/>
        </p:nvSpPr>
        <p:spPr>
          <a:xfrm>
            <a:off x="1524000" y="434053"/>
            <a:ext cx="8153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600" dirty="0">
                <a:solidFill>
                  <a:srgbClr val="002060"/>
                </a:solidFill>
                <a:latin typeface="Komika Title" panose="02000506000000020004" pitchFamily="2" charset="0"/>
              </a:rPr>
              <a:t>Welcome to  Assembly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41DBF4E-2C51-4C22-95C8-44111FF8E6E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clrChange>
              <a:clrFrom>
                <a:srgbClr val="231F20"/>
              </a:clrFrom>
              <a:clrTo>
                <a:srgbClr val="231F2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0402753" y="5474026"/>
            <a:ext cx="1789247" cy="1573798"/>
          </a:xfrm>
          <a:prstGeom prst="rect">
            <a:avLst/>
          </a:prstGeom>
        </p:spPr>
      </p:pic>
      <p:pic>
        <p:nvPicPr>
          <p:cNvPr id="4" name="Picture 3" descr="Text, logo, company name&#10;&#10;Description automatically generated">
            <a:extLst>
              <a:ext uri="{FF2B5EF4-FFF2-40B4-BE49-F238E27FC236}">
                <a16:creationId xmlns:a16="http://schemas.microsoft.com/office/drawing/2014/main" id="{E46CD290-7A88-499B-A002-8D9D3F88913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14315" y="5729228"/>
            <a:ext cx="936529" cy="1053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2764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7B2F963-8F2B-4372-A3CE-04E37897317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288338">
            <a:off x="462018" y="1183777"/>
            <a:ext cx="4160880" cy="3970364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138199E-5709-493C-B50E-CC4707C474C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48824">
            <a:off x="7228635" y="418016"/>
            <a:ext cx="4328160" cy="413004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38CD0EF-26DC-4C7D-8C61-464DF76025F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401412">
            <a:off x="4365451" y="2962953"/>
            <a:ext cx="3848434" cy="3673159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72F8A0C-7149-4224-844E-D4E858D0F67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clrChange>
              <a:clrFrom>
                <a:srgbClr val="231F20"/>
              </a:clrFrom>
              <a:clrTo>
                <a:srgbClr val="231F2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0402753" y="5474026"/>
            <a:ext cx="1789247" cy="1573798"/>
          </a:xfrm>
          <a:prstGeom prst="rect">
            <a:avLst/>
          </a:prstGeom>
        </p:spPr>
      </p:pic>
      <p:pic>
        <p:nvPicPr>
          <p:cNvPr id="14" name="Picture 13" descr="Text, logo, company name&#10;&#10;Description automatically generated">
            <a:extLst>
              <a:ext uri="{FF2B5EF4-FFF2-40B4-BE49-F238E27FC236}">
                <a16:creationId xmlns:a16="http://schemas.microsoft.com/office/drawing/2014/main" id="{9F825907-C384-4375-933E-14AB80A40C0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14315" y="5729228"/>
            <a:ext cx="936529" cy="105347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44D4C03-354C-4C8B-906F-CD0C63E833F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clrChange>
              <a:clrFrom>
                <a:srgbClr val="231F20"/>
              </a:clrFrom>
              <a:clrTo>
                <a:srgbClr val="231F2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9235" y="-145893"/>
            <a:ext cx="3760295" cy="132138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A3D48E9-C1B7-4084-8301-70C6BFD1A7CB}"/>
              </a:ext>
            </a:extLst>
          </p:cNvPr>
          <p:cNvSpPr txBox="1"/>
          <p:nvPr/>
        </p:nvSpPr>
        <p:spPr>
          <a:xfrm>
            <a:off x="10800" y="90000"/>
            <a:ext cx="55530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>
                <a:solidFill>
                  <a:srgbClr val="002060"/>
                </a:solidFill>
                <a:latin typeface="Amasis MT Pro Black" panose="020B0604020202020204" pitchFamily="18" charset="0"/>
              </a:rPr>
              <a:t>  </a:t>
            </a:r>
            <a:r>
              <a:rPr lang="en-GB" sz="4800" b="1" dirty="0">
                <a:solidFill>
                  <a:srgbClr val="002060"/>
                </a:solidFill>
                <a:latin typeface="Ruluko" panose="02000000000000000000" pitchFamily="2" charset="0"/>
              </a:rPr>
              <a:t>Lifehouses</a:t>
            </a:r>
          </a:p>
        </p:txBody>
      </p:sp>
    </p:spTree>
    <p:extLst>
      <p:ext uri="{BB962C8B-B14F-4D97-AF65-F5344CB8AC3E}">
        <p14:creationId xmlns:p14="http://schemas.microsoft.com/office/powerpoint/2010/main" val="11403373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DCAB7D64-B074-4196-9C75-883CFD7AF1C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clrChange>
              <a:clrFrom>
                <a:srgbClr val="231F20"/>
              </a:clrFrom>
              <a:clrTo>
                <a:srgbClr val="231F2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798" y="-148022"/>
            <a:ext cx="5195545" cy="132138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54FF86E-F09A-4A90-9A3A-BE427D8C6F39}"/>
              </a:ext>
            </a:extLst>
          </p:cNvPr>
          <p:cNvSpPr txBox="1"/>
          <p:nvPr/>
        </p:nvSpPr>
        <p:spPr>
          <a:xfrm>
            <a:off x="10800" y="90000"/>
            <a:ext cx="55530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>
                <a:solidFill>
                  <a:srgbClr val="002060"/>
                </a:solidFill>
                <a:latin typeface="Amasis MT Pro Black" panose="020B0604020202020204" pitchFamily="18" charset="0"/>
              </a:rPr>
              <a:t>  </a:t>
            </a:r>
            <a:r>
              <a:rPr lang="en-GB" sz="4800" b="1" dirty="0">
                <a:solidFill>
                  <a:srgbClr val="002060"/>
                </a:solidFill>
                <a:latin typeface="Ruluko" panose="02000000000000000000" pitchFamily="2" charset="0"/>
              </a:rPr>
              <a:t>accommodation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B484A0F-793B-473D-B470-DBFAC4D8B9A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97"/>
          <a:stretch/>
        </p:blipFill>
        <p:spPr>
          <a:xfrm rot="21288338">
            <a:off x="1511398" y="1376320"/>
            <a:ext cx="4686300" cy="4469651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7D71C8B-5E4B-4330-8CDF-7F7F361D6D9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48824">
            <a:off x="6903535" y="954406"/>
            <a:ext cx="4686300" cy="447294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BB738D5-BF54-4D16-924F-63F7BCA52FC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clrChange>
              <a:clrFrom>
                <a:srgbClr val="231F20"/>
              </a:clrFrom>
              <a:clrTo>
                <a:srgbClr val="231F2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0402753" y="5474026"/>
            <a:ext cx="1789247" cy="1573798"/>
          </a:xfrm>
          <a:prstGeom prst="rect">
            <a:avLst/>
          </a:prstGeom>
        </p:spPr>
      </p:pic>
      <p:pic>
        <p:nvPicPr>
          <p:cNvPr id="11" name="Picture 10" descr="Text, logo, company name&#10;&#10;Description automatically generated">
            <a:extLst>
              <a:ext uri="{FF2B5EF4-FFF2-40B4-BE49-F238E27FC236}">
                <a16:creationId xmlns:a16="http://schemas.microsoft.com/office/drawing/2014/main" id="{7FF7A866-1C28-46F9-AFE8-0E643D89A28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14315" y="5729228"/>
            <a:ext cx="936529" cy="1053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1642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7B2F963-8F2B-4372-A3CE-04E37897317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288338">
            <a:off x="522274" y="1353877"/>
            <a:ext cx="4168140" cy="397764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138199E-5709-493C-B50E-CC4707C474C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48824">
            <a:off x="7473759" y="427842"/>
            <a:ext cx="4328160" cy="413004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38CD0EF-26DC-4C7D-8C61-464DF76025F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401412">
            <a:off x="4705476" y="3001619"/>
            <a:ext cx="3855720" cy="367284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CAB7D64-B074-4196-9C75-883CFD7AF1C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clrChange>
              <a:clrFrom>
                <a:srgbClr val="231F20"/>
              </a:clrFrom>
              <a:clrTo>
                <a:srgbClr val="231F2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92" y="-148022"/>
            <a:ext cx="3760295" cy="132138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54FF86E-F09A-4A90-9A3A-BE427D8C6F39}"/>
              </a:ext>
            </a:extLst>
          </p:cNvPr>
          <p:cNvSpPr txBox="1"/>
          <p:nvPr/>
        </p:nvSpPr>
        <p:spPr>
          <a:xfrm>
            <a:off x="10800" y="90000"/>
            <a:ext cx="43134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>
                <a:solidFill>
                  <a:srgbClr val="002060"/>
                </a:solidFill>
                <a:latin typeface="Amasis MT Pro Black" panose="020B0604020202020204" pitchFamily="18" charset="0"/>
              </a:rPr>
              <a:t>  </a:t>
            </a:r>
            <a:r>
              <a:rPr lang="en-GB" sz="4800" b="1" dirty="0">
                <a:solidFill>
                  <a:srgbClr val="002060"/>
                </a:solidFill>
                <a:latin typeface="Ruluko" panose="02000000000000000000" pitchFamily="2" charset="0"/>
              </a:rPr>
              <a:t>prevention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2EB5A26-78AC-4824-AA53-91424E8244C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clrChange>
              <a:clrFrom>
                <a:srgbClr val="231F20"/>
              </a:clrFrom>
              <a:clrTo>
                <a:srgbClr val="231F2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0402753" y="5474026"/>
            <a:ext cx="1789247" cy="1573798"/>
          </a:xfrm>
          <a:prstGeom prst="rect">
            <a:avLst/>
          </a:prstGeom>
        </p:spPr>
      </p:pic>
      <p:pic>
        <p:nvPicPr>
          <p:cNvPr id="14" name="Picture 13" descr="Text, logo, company name&#10;&#10;Description automatically generated">
            <a:extLst>
              <a:ext uri="{FF2B5EF4-FFF2-40B4-BE49-F238E27FC236}">
                <a16:creationId xmlns:a16="http://schemas.microsoft.com/office/drawing/2014/main" id="{71D449B8-5703-474E-A2A8-F3EBEAB309F5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14315" y="5729228"/>
            <a:ext cx="936529" cy="1053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2025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DCAB7D64-B074-4196-9C75-883CFD7AF1C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clrChange>
              <a:clrFrom>
                <a:srgbClr val="231F20"/>
              </a:clrFrom>
              <a:clrTo>
                <a:srgbClr val="231F2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797" y="-148022"/>
            <a:ext cx="3760295" cy="132138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54FF86E-F09A-4A90-9A3A-BE427D8C6F39}"/>
              </a:ext>
            </a:extLst>
          </p:cNvPr>
          <p:cNvSpPr txBox="1"/>
          <p:nvPr/>
        </p:nvSpPr>
        <p:spPr>
          <a:xfrm>
            <a:off x="10800" y="97173"/>
            <a:ext cx="55530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>
                <a:solidFill>
                  <a:srgbClr val="002060"/>
                </a:solidFill>
                <a:latin typeface="Amasis MT Pro Black" panose="020B0604020202020204" pitchFamily="18" charset="0"/>
              </a:rPr>
              <a:t>  </a:t>
            </a:r>
            <a:r>
              <a:rPr lang="en-GB" sz="4800" b="1" dirty="0">
                <a:solidFill>
                  <a:srgbClr val="002060"/>
                </a:solidFill>
                <a:latin typeface="Ruluko" panose="02000000000000000000" pitchFamily="2" charset="0"/>
              </a:rPr>
              <a:t>meet Alan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55275588-AD8D-48C7-BC1B-404E38AA0DF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clrChange>
              <a:clrFrom>
                <a:srgbClr val="231F20"/>
              </a:clrFrom>
              <a:clrTo>
                <a:srgbClr val="231F2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0402753" y="5474026"/>
            <a:ext cx="1789247" cy="1573798"/>
          </a:xfrm>
          <a:prstGeom prst="rect">
            <a:avLst/>
          </a:prstGeom>
        </p:spPr>
      </p:pic>
      <p:pic>
        <p:nvPicPr>
          <p:cNvPr id="29" name="Picture 28" descr="Text, logo, company name&#10;&#10;Description automatically generated">
            <a:extLst>
              <a:ext uri="{FF2B5EF4-FFF2-40B4-BE49-F238E27FC236}">
                <a16:creationId xmlns:a16="http://schemas.microsoft.com/office/drawing/2014/main" id="{D5211480-3C72-45A1-8F01-29AED433A01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14315" y="5729228"/>
            <a:ext cx="936529" cy="1053471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66F7FCD9-AC5A-4687-B1D7-80C60BDEDA1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clrChange>
              <a:clrFrom>
                <a:srgbClr val="231F20"/>
              </a:clrFrom>
              <a:clrTo>
                <a:srgbClr val="231F2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V="1">
            <a:off x="0" y="2255079"/>
            <a:ext cx="9746869" cy="371125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E469DF63-D022-42DA-A603-FBC5ACB200C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clrChange>
              <a:clrFrom>
                <a:srgbClr val="231F20"/>
              </a:clrFrom>
              <a:clrTo>
                <a:srgbClr val="231F2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V="1">
            <a:off x="-12281" y="672884"/>
            <a:ext cx="8300604" cy="371125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58AA1B6D-989A-4079-B0C0-0387E4E653DE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25504">
            <a:off x="8062303" y="167932"/>
            <a:ext cx="3040644" cy="2895851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21F335EB-D1EF-4C16-A868-3161DC07019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clrChange>
              <a:clrFrom>
                <a:srgbClr val="231F20"/>
              </a:clrFrom>
              <a:clrTo>
                <a:srgbClr val="231F2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0353" y="4198521"/>
            <a:ext cx="8188621" cy="223303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4CD0DF2-FDFD-4D83-909F-6B21A060FA42}"/>
              </a:ext>
            </a:extLst>
          </p:cNvPr>
          <p:cNvSpPr/>
          <p:nvPr/>
        </p:nvSpPr>
        <p:spPr>
          <a:xfrm>
            <a:off x="10800" y="2871612"/>
            <a:ext cx="8277523" cy="24724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9C8F903-A19B-4718-B560-1A8AFE0C2DBD}"/>
              </a:ext>
            </a:extLst>
          </p:cNvPr>
          <p:cNvSpPr txBox="1"/>
          <p:nvPr/>
        </p:nvSpPr>
        <p:spPr>
          <a:xfrm>
            <a:off x="203422" y="1747626"/>
            <a:ext cx="757462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Ruluko" panose="02000000000000000000" pitchFamily="2" charset="0"/>
              </a:rPr>
              <a:t>‘While I was homeless </a:t>
            </a:r>
          </a:p>
          <a:p>
            <a:r>
              <a:rPr lang="en-GB" sz="2800" b="1" dirty="0">
                <a:solidFill>
                  <a:srgbClr val="002060"/>
                </a:solidFill>
                <a:latin typeface="Ruluko" panose="02000000000000000000" pitchFamily="2" charset="0"/>
              </a:rPr>
              <a:t>The Salvation Army looked after me.</a:t>
            </a:r>
          </a:p>
          <a:p>
            <a:r>
              <a:rPr lang="en-GB" sz="2800" b="1" dirty="0">
                <a:solidFill>
                  <a:srgbClr val="002060"/>
                </a:solidFill>
                <a:latin typeface="Ruluko" panose="02000000000000000000" pitchFamily="2" charset="0"/>
              </a:rPr>
              <a:t>They gave me food, clothes and sleeping bags. 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6DF368A-764D-4340-9C45-4739E199C73A}"/>
              </a:ext>
            </a:extLst>
          </p:cNvPr>
          <p:cNvSpPr txBox="1"/>
          <p:nvPr/>
        </p:nvSpPr>
        <p:spPr>
          <a:xfrm>
            <a:off x="143664" y="3484385"/>
            <a:ext cx="90003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Ruluko" panose="02000000000000000000" pitchFamily="2" charset="0"/>
              </a:rPr>
              <a:t>I now volunteer at the Lifehouse with The Sandwich People. </a:t>
            </a:r>
          </a:p>
          <a:p>
            <a:r>
              <a:rPr lang="en-GB" sz="2800" b="1" dirty="0">
                <a:solidFill>
                  <a:srgbClr val="002060"/>
                </a:solidFill>
                <a:latin typeface="Ruluko" panose="02000000000000000000" pitchFamily="2" charset="0"/>
              </a:rPr>
              <a:t>I really enjoy it because they make me feel so welcome.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4236019-CDCC-4592-84D2-B8B9D8B2B456}"/>
              </a:ext>
            </a:extLst>
          </p:cNvPr>
          <p:cNvSpPr txBox="1"/>
          <p:nvPr/>
        </p:nvSpPr>
        <p:spPr>
          <a:xfrm>
            <a:off x="203422" y="4562033"/>
            <a:ext cx="919224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Ruluko" panose="02000000000000000000" pitchFamily="2" charset="0"/>
              </a:rPr>
              <a:t>They are so helpful and always go the extra mile .</a:t>
            </a:r>
          </a:p>
          <a:p>
            <a:r>
              <a:rPr lang="en-GB" sz="2800" b="1" dirty="0">
                <a:solidFill>
                  <a:srgbClr val="002060"/>
                </a:solidFill>
                <a:latin typeface="Ruluko" panose="02000000000000000000" pitchFamily="2" charset="0"/>
              </a:rPr>
              <a:t>Everyone here makes you feel you’re part of </a:t>
            </a:r>
            <a:r>
              <a:rPr lang="en-GB" sz="2800" b="1">
                <a:solidFill>
                  <a:srgbClr val="002060"/>
                </a:solidFill>
                <a:latin typeface="Ruluko" panose="02000000000000000000" pitchFamily="2" charset="0"/>
              </a:rPr>
              <a:t>something.’</a:t>
            </a:r>
            <a:endParaRPr lang="en-GB" sz="2800" b="1" dirty="0">
              <a:solidFill>
                <a:srgbClr val="002060"/>
              </a:solidFill>
              <a:latin typeface="Ruluk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24732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7B2F963-8F2B-4372-A3CE-04E37897317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04147" y="1609590"/>
            <a:ext cx="5056416" cy="4822078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7F44FF8-63DD-488C-AA41-4EB8E0D87DF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clrChange>
              <a:clrFrom>
                <a:srgbClr val="231F20"/>
              </a:clrFrom>
              <a:clrTo>
                <a:srgbClr val="231F2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797" y="-148022"/>
            <a:ext cx="3760295" cy="13213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86E689F-B29E-4D3F-BEB5-56B667F7B8A1}"/>
              </a:ext>
            </a:extLst>
          </p:cNvPr>
          <p:cNvSpPr txBox="1"/>
          <p:nvPr/>
        </p:nvSpPr>
        <p:spPr>
          <a:xfrm>
            <a:off x="10800" y="90000"/>
            <a:ext cx="55530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>
                <a:solidFill>
                  <a:srgbClr val="002060"/>
                </a:solidFill>
                <a:latin typeface="Amasis MT Pro Black" panose="020B0604020202020204" pitchFamily="18" charset="0"/>
              </a:rPr>
              <a:t>  </a:t>
            </a:r>
            <a:r>
              <a:rPr lang="en-GB" sz="4800" b="1" dirty="0">
                <a:solidFill>
                  <a:srgbClr val="002060"/>
                </a:solidFill>
                <a:latin typeface="Ruluko" panose="02000000000000000000" pitchFamily="2" charset="0"/>
              </a:rPr>
              <a:t>reflection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B3EC2DB-8217-432E-B520-34892E96087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clrChange>
              <a:clrFrom>
                <a:srgbClr val="231F20"/>
              </a:clrFrom>
              <a:clrTo>
                <a:srgbClr val="231F2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0402753" y="5474026"/>
            <a:ext cx="1789247" cy="1573798"/>
          </a:xfrm>
          <a:prstGeom prst="rect">
            <a:avLst/>
          </a:prstGeom>
        </p:spPr>
      </p:pic>
      <p:pic>
        <p:nvPicPr>
          <p:cNvPr id="8" name="Picture 7" descr="Text, logo, company name&#10;&#10;Description automatically generated">
            <a:extLst>
              <a:ext uri="{FF2B5EF4-FFF2-40B4-BE49-F238E27FC236}">
                <a16:creationId xmlns:a16="http://schemas.microsoft.com/office/drawing/2014/main" id="{03AE6A5B-4A13-49E4-B224-A61AEFB5388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14315" y="5729228"/>
            <a:ext cx="936529" cy="1053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4616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7A22D3B-CC27-497A-A6AB-83A121BFCFB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clrChange>
              <a:clrFrom>
                <a:srgbClr val="231F20"/>
              </a:clrFrom>
              <a:clrTo>
                <a:srgbClr val="231F2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" y="2562225"/>
            <a:ext cx="8515920" cy="268605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15D6759-EB73-4AB5-830B-3368ACCBFAD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clrChange>
              <a:clrFrom>
                <a:srgbClr val="231F20"/>
              </a:clrFrom>
              <a:clrTo>
                <a:srgbClr val="231F2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" y="1160595"/>
            <a:ext cx="8866901" cy="3030405"/>
          </a:xfrm>
          <a:prstGeom prst="rect">
            <a:avLst/>
          </a:prstGeom>
        </p:spPr>
      </p:pic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0CF3F105-EA09-4652-AC13-AC7E6D81A00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69925" y="2395084"/>
            <a:ext cx="4822129" cy="1672092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FBC48BA1-C2D8-4039-BD7B-790C00568080}"/>
              </a:ext>
            </a:extLst>
          </p:cNvPr>
          <p:cNvSpPr/>
          <p:nvPr/>
        </p:nvSpPr>
        <p:spPr>
          <a:xfrm>
            <a:off x="0" y="2615616"/>
            <a:ext cx="3188396" cy="12896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41370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picture containing outdoor, building material&#10;&#10;Description automatically generated">
            <a:extLst>
              <a:ext uri="{FF2B5EF4-FFF2-40B4-BE49-F238E27FC236}">
                <a16:creationId xmlns:a16="http://schemas.microsoft.com/office/drawing/2014/main" id="{8A209B21-4BB8-4B9A-A75F-071EF0CE3C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44" y="-209998"/>
            <a:ext cx="4608948" cy="127541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86E689F-B29E-4D3F-BEB5-56B667F7B8A1}"/>
              </a:ext>
            </a:extLst>
          </p:cNvPr>
          <p:cNvSpPr txBox="1"/>
          <p:nvPr/>
        </p:nvSpPr>
        <p:spPr>
          <a:xfrm>
            <a:off x="9245" y="90061"/>
            <a:ext cx="41433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>
                <a:solidFill>
                  <a:srgbClr val="002060"/>
                </a:solidFill>
                <a:latin typeface="Ruluko" panose="02000000000000000000" pitchFamily="2" charset="0"/>
              </a:rPr>
              <a:t>  </a:t>
            </a:r>
            <a:r>
              <a:rPr lang="en-GB" sz="4800" b="1" dirty="0">
                <a:solidFill>
                  <a:schemeClr val="bg1"/>
                </a:solidFill>
                <a:latin typeface="Ruluko" panose="02000000000000000000" pitchFamily="2" charset="0"/>
              </a:rPr>
              <a:t>rough sleepers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0DCDEA-7843-4F71-A6E2-7EFFDBDFF21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clrChange>
              <a:clrFrom>
                <a:srgbClr val="231F20"/>
              </a:clrFrom>
              <a:clrTo>
                <a:srgbClr val="231F2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0402753" y="5474026"/>
            <a:ext cx="1789247" cy="1573798"/>
          </a:xfrm>
          <a:prstGeom prst="rect">
            <a:avLst/>
          </a:prstGeom>
        </p:spPr>
      </p:pic>
      <p:pic>
        <p:nvPicPr>
          <p:cNvPr id="7" name="Picture 6" descr="Text, logo, company name&#10;&#10;Description automatically generated">
            <a:extLst>
              <a:ext uri="{FF2B5EF4-FFF2-40B4-BE49-F238E27FC236}">
                <a16:creationId xmlns:a16="http://schemas.microsoft.com/office/drawing/2014/main" id="{0446DC8D-F2D7-441E-BA88-E3241EEB57C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14315" y="5729228"/>
            <a:ext cx="936529" cy="1053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9584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outdoor, building material&#10;&#10;Description automatically generated">
            <a:extLst>
              <a:ext uri="{FF2B5EF4-FFF2-40B4-BE49-F238E27FC236}">
                <a16:creationId xmlns:a16="http://schemas.microsoft.com/office/drawing/2014/main" id="{EFE55569-7D4C-4BAC-87C9-1DF6D900894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47" y="-208800"/>
            <a:ext cx="7785686" cy="13213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86E689F-B29E-4D3F-BEB5-56B667F7B8A1}"/>
              </a:ext>
            </a:extLst>
          </p:cNvPr>
          <p:cNvSpPr txBox="1"/>
          <p:nvPr/>
        </p:nvSpPr>
        <p:spPr>
          <a:xfrm>
            <a:off x="9247" y="90000"/>
            <a:ext cx="74104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>
                <a:solidFill>
                  <a:schemeClr val="bg1"/>
                </a:solidFill>
                <a:latin typeface="Amasis MT Pro Black" panose="020B0604020202020204" pitchFamily="18" charset="0"/>
              </a:rPr>
              <a:t> </a:t>
            </a:r>
            <a:r>
              <a:rPr lang="en-GB" sz="4800" b="1" dirty="0">
                <a:solidFill>
                  <a:schemeClr val="bg1"/>
                </a:solidFill>
                <a:latin typeface="Ruluko" panose="02000000000000000000" pitchFamily="2" charset="0"/>
              </a:rPr>
              <a:t>temporary accommodation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2E2F024-CE95-43E5-AED5-C3E4A3BAB4A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clrChange>
              <a:clrFrom>
                <a:srgbClr val="231F20"/>
              </a:clrFrom>
              <a:clrTo>
                <a:srgbClr val="231F2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0402753" y="5474026"/>
            <a:ext cx="1789247" cy="1573798"/>
          </a:xfrm>
          <a:prstGeom prst="rect">
            <a:avLst/>
          </a:prstGeom>
        </p:spPr>
      </p:pic>
      <p:pic>
        <p:nvPicPr>
          <p:cNvPr id="9" name="Picture 8" descr="Text, logo, company name&#10;&#10;Description automatically generated">
            <a:extLst>
              <a:ext uri="{FF2B5EF4-FFF2-40B4-BE49-F238E27FC236}">
                <a16:creationId xmlns:a16="http://schemas.microsoft.com/office/drawing/2014/main" id="{F40DE7B8-75BF-4042-9335-F5F746BFCFD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14315" y="5729228"/>
            <a:ext cx="936529" cy="1053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6832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outdoor, building material&#10;&#10;Description automatically generated">
            <a:extLst>
              <a:ext uri="{FF2B5EF4-FFF2-40B4-BE49-F238E27FC236}">
                <a16:creationId xmlns:a16="http://schemas.microsoft.com/office/drawing/2014/main" id="{562D603E-FA65-4955-A832-52A1A399E2B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43" y="-208800"/>
            <a:ext cx="4951046" cy="13213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86E689F-B29E-4D3F-BEB5-56B667F7B8A1}"/>
              </a:ext>
            </a:extLst>
          </p:cNvPr>
          <p:cNvSpPr txBox="1"/>
          <p:nvPr/>
        </p:nvSpPr>
        <p:spPr>
          <a:xfrm>
            <a:off x="9244" y="90000"/>
            <a:ext cx="46672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>
                <a:solidFill>
                  <a:schemeClr val="bg1"/>
                </a:solidFill>
                <a:latin typeface="Amasis MT Pro Black" panose="020B0604020202020204" pitchFamily="18" charset="0"/>
              </a:rPr>
              <a:t> </a:t>
            </a:r>
            <a:r>
              <a:rPr lang="en-GB" sz="4800" b="1" dirty="0">
                <a:solidFill>
                  <a:schemeClr val="bg1"/>
                </a:solidFill>
                <a:latin typeface="Ruluko" panose="02000000000000000000" pitchFamily="2" charset="0"/>
              </a:rPr>
              <a:t>hidden homeless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6D8F91C-AE23-478F-8AD8-2CA83D0D945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clrChange>
              <a:clrFrom>
                <a:srgbClr val="231F20"/>
              </a:clrFrom>
              <a:clrTo>
                <a:srgbClr val="231F2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0402753" y="5474026"/>
            <a:ext cx="1789247" cy="1573798"/>
          </a:xfrm>
          <a:prstGeom prst="rect">
            <a:avLst/>
          </a:prstGeom>
        </p:spPr>
      </p:pic>
      <p:pic>
        <p:nvPicPr>
          <p:cNvPr id="9" name="Picture 8" descr="Text, logo, company name&#10;&#10;Description automatically generated">
            <a:extLst>
              <a:ext uri="{FF2B5EF4-FFF2-40B4-BE49-F238E27FC236}">
                <a16:creationId xmlns:a16="http://schemas.microsoft.com/office/drawing/2014/main" id="{C6533A60-C14C-4F87-9736-09C17B7D81C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14315" y="5729228"/>
            <a:ext cx="936529" cy="1053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7240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7F44FF8-63DD-488C-AA41-4EB8E0D87DF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clrChange>
              <a:clrFrom>
                <a:srgbClr val="231F20"/>
              </a:clrFrom>
              <a:clrTo>
                <a:srgbClr val="231F2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08800"/>
            <a:ext cx="5906727" cy="13213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86E689F-B29E-4D3F-BEB5-56B667F7B8A1}"/>
              </a:ext>
            </a:extLst>
          </p:cNvPr>
          <p:cNvSpPr txBox="1"/>
          <p:nvPr/>
        </p:nvSpPr>
        <p:spPr>
          <a:xfrm>
            <a:off x="0" y="98230"/>
            <a:ext cx="55530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>
                <a:solidFill>
                  <a:srgbClr val="002060"/>
                </a:solidFill>
                <a:latin typeface="Amasis MT Pro Black" panose="020B0604020202020204" pitchFamily="18" charset="0"/>
              </a:rPr>
              <a:t>  </a:t>
            </a:r>
            <a:r>
              <a:rPr lang="en-GB" sz="4800" b="1" dirty="0">
                <a:solidFill>
                  <a:srgbClr val="002060"/>
                </a:solidFill>
                <a:latin typeface="Ruluko" panose="02000000000000000000" pitchFamily="2" charset="0"/>
              </a:rPr>
              <a:t>The Salvation Army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9A560C5-8B53-4969-8375-455E77C1F92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clrChange>
              <a:clrFrom>
                <a:srgbClr val="231F20"/>
              </a:clrFrom>
              <a:clrTo>
                <a:srgbClr val="231F2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0402753" y="5474026"/>
            <a:ext cx="1789247" cy="1573798"/>
          </a:xfrm>
          <a:prstGeom prst="rect">
            <a:avLst/>
          </a:prstGeom>
        </p:spPr>
      </p:pic>
      <p:pic>
        <p:nvPicPr>
          <p:cNvPr id="12" name="Picture 11" descr="Text, logo, company name&#10;&#10;Description automatically generated">
            <a:extLst>
              <a:ext uri="{FF2B5EF4-FFF2-40B4-BE49-F238E27FC236}">
                <a16:creationId xmlns:a16="http://schemas.microsoft.com/office/drawing/2014/main" id="{5AB201B8-AA12-419E-BFB6-80AA4FA8C84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14315" y="5729228"/>
            <a:ext cx="936529" cy="10534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E859369-BB77-4207-AA95-93F50395D9A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r="14999"/>
          <a:stretch/>
        </p:blipFill>
        <p:spPr>
          <a:xfrm rot="21288338">
            <a:off x="1511398" y="1376320"/>
            <a:ext cx="4686300" cy="4469651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4B76F0B-25BE-4E0E-9BB7-CDF169E3DB3E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48824">
            <a:off x="6903537" y="965095"/>
            <a:ext cx="4686300" cy="447294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7363312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F31B8D1-9792-4410-AF24-4C09848EAC9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231F20"/>
              </a:clrFrom>
              <a:clrTo>
                <a:srgbClr val="231F2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11620" y="2812167"/>
            <a:ext cx="6697335" cy="132138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497CC10-0D53-48B3-909E-453F155F604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clrChange>
              <a:clrFrom>
                <a:srgbClr val="231F20"/>
              </a:clrFrom>
              <a:clrTo>
                <a:srgbClr val="231F2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000" y="1490782"/>
            <a:ext cx="3921656" cy="1321385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E03AE52B-7E8E-44F7-9649-4D7D21E7E728}"/>
              </a:ext>
            </a:extLst>
          </p:cNvPr>
          <p:cNvGrpSpPr/>
          <p:nvPr/>
        </p:nvGrpSpPr>
        <p:grpSpPr>
          <a:xfrm>
            <a:off x="1523998" y="792567"/>
            <a:ext cx="9002846" cy="4382986"/>
            <a:chOff x="-2" y="335367"/>
            <a:chExt cx="9002846" cy="438298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5BC65F2-DB2F-429F-A2AB-610BFC748D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231F20"/>
                </a:clrFrom>
                <a:clrTo>
                  <a:srgbClr val="231F2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305509" y="1973378"/>
              <a:ext cx="6697335" cy="1321385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56E2C46-2CFE-4E73-9B31-85C2ABDEF3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clrChange>
                <a:clrFrom>
                  <a:srgbClr val="231F20"/>
                </a:clrFrom>
                <a:clrTo>
                  <a:srgbClr val="231F2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335367"/>
              <a:ext cx="4084440" cy="1321385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7A22D3B-CC27-497A-A6AB-83A121BFCF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clrChange>
                <a:clrFrom>
                  <a:srgbClr val="231F20"/>
                </a:clrFrom>
                <a:clrTo>
                  <a:srgbClr val="231F2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7705" y="968714"/>
              <a:ext cx="5804163" cy="1687208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18B139A-B885-4E37-AA3F-D75F3DE230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clrChange>
                <a:clrFrom>
                  <a:srgbClr val="231F20"/>
                </a:clrFrom>
                <a:clrTo>
                  <a:srgbClr val="231F2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1" y="3396968"/>
              <a:ext cx="8810625" cy="1321385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C0343728-828E-4DF8-97A3-D4FA3741D14E}"/>
                </a:ext>
              </a:extLst>
            </p:cNvPr>
            <p:cNvSpPr/>
            <p:nvPr/>
          </p:nvSpPr>
          <p:spPr>
            <a:xfrm>
              <a:off x="-1" y="2374595"/>
              <a:ext cx="7609215" cy="16712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6B375D9-71A6-4E80-93F1-29C1491E02D9}"/>
                </a:ext>
              </a:extLst>
            </p:cNvPr>
            <p:cNvSpPr/>
            <p:nvPr/>
          </p:nvSpPr>
          <p:spPr>
            <a:xfrm>
              <a:off x="-2" y="1008184"/>
              <a:ext cx="3429002" cy="16712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C1F73E7-067D-44CA-A4FB-F5AC44101124}"/>
                </a:ext>
              </a:extLst>
            </p:cNvPr>
            <p:cNvSpPr/>
            <p:nvPr/>
          </p:nvSpPr>
          <p:spPr>
            <a:xfrm>
              <a:off x="1452760" y="1531457"/>
              <a:ext cx="3429002" cy="16712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8EBD514-4CB8-41E2-95EE-88C31E491FAB}"/>
                </a:ext>
              </a:extLst>
            </p:cNvPr>
            <p:cNvSpPr/>
            <p:nvPr/>
          </p:nvSpPr>
          <p:spPr>
            <a:xfrm>
              <a:off x="4262238" y="2689957"/>
              <a:ext cx="3429002" cy="16712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D4BB5502-6E12-4F87-9B33-F2CFCECC3E6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clrChange>
              <a:clrFrom>
                <a:srgbClr val="231F20"/>
              </a:clrFrom>
              <a:clrTo>
                <a:srgbClr val="231F2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"/>
          <a:stretch/>
        </p:blipFill>
        <p:spPr>
          <a:xfrm flipH="1">
            <a:off x="7178176" y="4855017"/>
            <a:ext cx="3461508" cy="10042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BDE19E4-CDF3-4742-BB97-4356F0D2D967}"/>
              </a:ext>
            </a:extLst>
          </p:cNvPr>
          <p:cNvSpPr txBox="1"/>
          <p:nvPr/>
        </p:nvSpPr>
        <p:spPr>
          <a:xfrm>
            <a:off x="1829061" y="1053625"/>
            <a:ext cx="8543269" cy="46270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rgbClr val="002060"/>
                </a:solidFill>
                <a:latin typeface="Ruluko" panose="02000000000000000000" pitchFamily="2" charset="0"/>
              </a:rPr>
              <a:t>‘I was hungry, </a:t>
            </a:r>
          </a:p>
          <a:p>
            <a:r>
              <a:rPr lang="en-GB" sz="4000" b="1" dirty="0">
                <a:solidFill>
                  <a:srgbClr val="002060"/>
                </a:solidFill>
                <a:latin typeface="Ruluko" panose="02000000000000000000" pitchFamily="2" charset="0"/>
              </a:rPr>
              <a:t>and you gave me food. </a:t>
            </a:r>
          </a:p>
          <a:p>
            <a:r>
              <a:rPr lang="en-GB" sz="4000" b="1" dirty="0">
                <a:solidFill>
                  <a:srgbClr val="002060"/>
                </a:solidFill>
                <a:latin typeface="Ruluko" panose="02000000000000000000" pitchFamily="2" charset="0"/>
              </a:rPr>
              <a:t>I was thirsty, </a:t>
            </a:r>
          </a:p>
          <a:p>
            <a:r>
              <a:rPr lang="en-GB" sz="4000" b="1" dirty="0">
                <a:solidFill>
                  <a:srgbClr val="002060"/>
                </a:solidFill>
                <a:latin typeface="Ruluko" panose="02000000000000000000" pitchFamily="2" charset="0"/>
              </a:rPr>
              <a:t>and you gave me something to  drink. </a:t>
            </a:r>
          </a:p>
          <a:p>
            <a:r>
              <a:rPr lang="en-GB" sz="4000" b="1" dirty="0">
                <a:solidFill>
                  <a:srgbClr val="002060"/>
                </a:solidFill>
                <a:latin typeface="Ruluko" panose="02000000000000000000" pitchFamily="2" charset="0"/>
              </a:rPr>
              <a:t>I was alone and away from home, </a:t>
            </a:r>
          </a:p>
          <a:p>
            <a:r>
              <a:rPr lang="en-GB" sz="4000" b="1" dirty="0">
                <a:solidFill>
                  <a:srgbClr val="002060"/>
                </a:solidFill>
                <a:latin typeface="Ruluko" panose="02000000000000000000" pitchFamily="2" charset="0"/>
              </a:rPr>
              <a:t>and you invited me into your house.’</a:t>
            </a:r>
          </a:p>
          <a:p>
            <a:pPr algn="r">
              <a:lnSpc>
                <a:spcPct val="200000"/>
              </a:lnSpc>
            </a:pPr>
            <a:r>
              <a:rPr lang="en-GB" sz="3200" b="1" dirty="0">
                <a:solidFill>
                  <a:srgbClr val="002060"/>
                </a:solidFill>
                <a:latin typeface="Ruluko" panose="02000000000000000000" pitchFamily="2" charset="0"/>
              </a:rPr>
              <a:t>Matthew 25:35 </a:t>
            </a:r>
            <a:endParaRPr lang="en-GB" sz="4000" b="1" dirty="0">
              <a:solidFill>
                <a:srgbClr val="002060"/>
              </a:solidFill>
              <a:latin typeface="Ruluko" panose="02000000000000000000" pitchFamily="2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D60F405-9C7A-4E80-BAE8-0299935BEE0C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25504">
            <a:off x="8764533" y="145458"/>
            <a:ext cx="3032760" cy="289560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B587490-6FB6-419A-9C63-F27E67C66AD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clrChange>
              <a:clrFrom>
                <a:srgbClr val="231F20"/>
              </a:clrFrom>
              <a:clrTo>
                <a:srgbClr val="231F2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0402753" y="5474026"/>
            <a:ext cx="1789247" cy="1573798"/>
          </a:xfrm>
          <a:prstGeom prst="rect">
            <a:avLst/>
          </a:prstGeom>
        </p:spPr>
      </p:pic>
      <p:pic>
        <p:nvPicPr>
          <p:cNvPr id="21" name="Picture 20" descr="Text, logo, company name&#10;&#10;Description automatically generated">
            <a:extLst>
              <a:ext uri="{FF2B5EF4-FFF2-40B4-BE49-F238E27FC236}">
                <a16:creationId xmlns:a16="http://schemas.microsoft.com/office/drawing/2014/main" id="{E9308DD4-7836-4954-94A7-FB5DED4B0211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14315" y="5729228"/>
            <a:ext cx="936529" cy="1053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7520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7B2F963-8F2B-4372-A3CE-04E378973177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288338">
            <a:off x="349964" y="1269371"/>
            <a:ext cx="4167723" cy="3974573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7F44FF8-63DD-488C-AA41-4EB8E0D87DF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clrChange>
              <a:clrFrom>
                <a:srgbClr val="231F20"/>
              </a:clrFrom>
              <a:clrTo>
                <a:srgbClr val="231F2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36" y="-147600"/>
            <a:ext cx="6647873" cy="13213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86E689F-B29E-4D3F-BEB5-56B667F7B8A1}"/>
              </a:ext>
            </a:extLst>
          </p:cNvPr>
          <p:cNvSpPr txBox="1"/>
          <p:nvPr/>
        </p:nvSpPr>
        <p:spPr>
          <a:xfrm>
            <a:off x="9236" y="90000"/>
            <a:ext cx="62756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>
                <a:solidFill>
                  <a:srgbClr val="002060"/>
                </a:solidFill>
                <a:latin typeface="Amasis MT Pro Black" panose="020B0604020202020204" pitchFamily="18" charset="0"/>
              </a:rPr>
              <a:t>  </a:t>
            </a:r>
            <a:r>
              <a:rPr lang="en-GB" sz="4800" b="1" dirty="0">
                <a:solidFill>
                  <a:srgbClr val="002060"/>
                </a:solidFill>
                <a:latin typeface="Ruluko" panose="02000000000000000000" pitchFamily="2" charset="0"/>
              </a:rPr>
              <a:t>helping rough sleepers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138199E-5709-493C-B50E-CC4707C474C6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48824">
            <a:off x="7369717" y="503521"/>
            <a:ext cx="4325023" cy="412458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38CD0EF-26DC-4C7D-8C61-464DF76025F6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401412">
            <a:off x="3864880" y="2943216"/>
            <a:ext cx="3850182" cy="3671745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A49CAF8-90BF-4D3E-9CBB-9F16DDA0E32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clrChange>
              <a:clrFrom>
                <a:srgbClr val="231F20"/>
              </a:clrFrom>
              <a:clrTo>
                <a:srgbClr val="231F2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0402753" y="5474026"/>
            <a:ext cx="1789247" cy="1573798"/>
          </a:xfrm>
          <a:prstGeom prst="rect">
            <a:avLst/>
          </a:prstGeom>
        </p:spPr>
      </p:pic>
      <p:pic>
        <p:nvPicPr>
          <p:cNvPr id="13" name="Picture 12" descr="Text, logo, company name&#10;&#10;Description automatically generated">
            <a:extLst>
              <a:ext uri="{FF2B5EF4-FFF2-40B4-BE49-F238E27FC236}">
                <a16:creationId xmlns:a16="http://schemas.microsoft.com/office/drawing/2014/main" id="{094B4409-E5C5-4BC7-B440-1BCA94A142D0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14315" y="5729228"/>
            <a:ext cx="936529" cy="1053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6935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C2FD5D02-A6F9-4E43-8A20-EEA28EFD93F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clrChange>
              <a:clrFrom>
                <a:srgbClr val="231F20"/>
              </a:clrFrom>
              <a:clrTo>
                <a:srgbClr val="231F2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0402753" y="5474026"/>
            <a:ext cx="1789247" cy="1573798"/>
          </a:xfrm>
          <a:prstGeom prst="rect">
            <a:avLst/>
          </a:prstGeom>
        </p:spPr>
      </p:pic>
      <p:pic>
        <p:nvPicPr>
          <p:cNvPr id="14" name="Picture 13" descr="Text, logo, company name&#10;&#10;Description automatically generated">
            <a:extLst>
              <a:ext uri="{FF2B5EF4-FFF2-40B4-BE49-F238E27FC236}">
                <a16:creationId xmlns:a16="http://schemas.microsoft.com/office/drawing/2014/main" id="{8A561C23-3F6F-4B79-B989-985A073FD23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14315" y="5729228"/>
            <a:ext cx="936529" cy="105347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3857DF8-373B-4D5E-BEAC-9EA669E8627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clrChange>
              <a:clrFrom>
                <a:srgbClr val="231F20"/>
              </a:clrFrom>
              <a:clrTo>
                <a:srgbClr val="231F2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36" y="-147600"/>
            <a:ext cx="6647873" cy="132138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CE900AD-D771-4387-8DA2-F1FFD4C0E726}"/>
              </a:ext>
            </a:extLst>
          </p:cNvPr>
          <p:cNvSpPr txBox="1"/>
          <p:nvPr/>
        </p:nvSpPr>
        <p:spPr>
          <a:xfrm>
            <a:off x="9236" y="53120"/>
            <a:ext cx="62756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>
                <a:solidFill>
                  <a:srgbClr val="002060"/>
                </a:solidFill>
                <a:latin typeface="Amasis MT Pro Black" panose="020B0604020202020204" pitchFamily="18" charset="0"/>
              </a:rPr>
              <a:t>  </a:t>
            </a:r>
            <a:r>
              <a:rPr lang="en-GB" sz="4800" b="1" dirty="0">
                <a:solidFill>
                  <a:srgbClr val="002060"/>
                </a:solidFill>
                <a:latin typeface="Ruluko" panose="02000000000000000000" pitchFamily="2" charset="0"/>
              </a:rPr>
              <a:t>helping rough sleepers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AC02091-E440-4742-83B7-4F6A5201BED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288338">
            <a:off x="681088" y="910364"/>
            <a:ext cx="4160880" cy="3977985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E750F24-2784-4C37-8027-022E5E61C38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818"/>
          <a:stretch/>
        </p:blipFill>
        <p:spPr>
          <a:xfrm rot="248824">
            <a:off x="6987767" y="575954"/>
            <a:ext cx="4320915" cy="4118086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08AAC50-0AA1-439B-B0A7-D13802F609B0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48824">
            <a:off x="8585925" y="3512519"/>
            <a:ext cx="2392888" cy="2286199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97B72F1-426D-4E97-9A92-12F3D9B6D36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401412">
            <a:off x="4278798" y="2977836"/>
            <a:ext cx="3634403" cy="367284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7426332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7B2F963-8F2B-4372-A3CE-04E37897317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288338">
            <a:off x="692796" y="910378"/>
            <a:ext cx="4168140" cy="397764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138199E-5709-493C-B50E-CC4707C474C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48824">
            <a:off x="6984145" y="576211"/>
            <a:ext cx="4328160" cy="412242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38CD0EF-26DC-4C7D-8C61-464DF76025F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401412">
            <a:off x="4171950" y="2977836"/>
            <a:ext cx="3848100" cy="367284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CAB7D64-B074-4196-9C75-883CFD7AF1C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clrChange>
              <a:clrFrom>
                <a:srgbClr val="231F20"/>
              </a:clrFrom>
              <a:clrTo>
                <a:srgbClr val="231F2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00" y="-145893"/>
            <a:ext cx="3760295" cy="132138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54FF86E-F09A-4A90-9A3A-BE427D8C6F39}"/>
              </a:ext>
            </a:extLst>
          </p:cNvPr>
          <p:cNvSpPr txBox="1"/>
          <p:nvPr/>
        </p:nvSpPr>
        <p:spPr>
          <a:xfrm>
            <a:off x="10800" y="90000"/>
            <a:ext cx="55530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>
                <a:solidFill>
                  <a:srgbClr val="002060"/>
                </a:solidFill>
                <a:latin typeface="Amasis MT Pro Black" panose="020B0604020202020204" pitchFamily="18" charset="0"/>
              </a:rPr>
              <a:t>  </a:t>
            </a:r>
            <a:r>
              <a:rPr lang="en-GB" sz="4800" b="1" dirty="0">
                <a:solidFill>
                  <a:srgbClr val="002060"/>
                </a:solidFill>
                <a:latin typeface="Ruluko" panose="02000000000000000000" pitchFamily="2" charset="0"/>
              </a:rPr>
              <a:t>Lifehouses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4AAD420-8A41-4291-B3F7-BF3B5E745DC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clrChange>
              <a:clrFrom>
                <a:srgbClr val="231F20"/>
              </a:clrFrom>
              <a:clrTo>
                <a:srgbClr val="231F2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0402753" y="5474026"/>
            <a:ext cx="1789247" cy="1573798"/>
          </a:xfrm>
          <a:prstGeom prst="rect">
            <a:avLst/>
          </a:prstGeom>
        </p:spPr>
      </p:pic>
      <p:pic>
        <p:nvPicPr>
          <p:cNvPr id="14" name="Picture 13" descr="Text, logo, company name&#10;&#10;Description automatically generated">
            <a:extLst>
              <a:ext uri="{FF2B5EF4-FFF2-40B4-BE49-F238E27FC236}">
                <a16:creationId xmlns:a16="http://schemas.microsoft.com/office/drawing/2014/main" id="{9E9A7564-2936-45C5-AC77-05F3DF8EDC1C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14315" y="5729228"/>
            <a:ext cx="936529" cy="1053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6163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1650</TotalTime>
  <Words>144</Words>
  <Application>Microsoft Office PowerPoint</Application>
  <PresentationFormat>Widescreen</PresentationFormat>
  <Paragraphs>27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Amasis MT Pro Black</vt:lpstr>
      <vt:lpstr>Arial</vt:lpstr>
      <vt:lpstr>Calibri</vt:lpstr>
      <vt:lpstr>Calibri Light</vt:lpstr>
      <vt:lpstr>Komika Title</vt:lpstr>
      <vt:lpstr>Ruluko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The Salvation Army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Fiona Johnson</dc:creator>
  <cp:lastModifiedBy>Fiona Johnson</cp:lastModifiedBy>
  <cp:revision>12</cp:revision>
  <dcterms:created xsi:type="dcterms:W3CDTF">2022-08-23T11:57:58Z</dcterms:created>
  <dcterms:modified xsi:type="dcterms:W3CDTF">2022-12-07T12:36:27Z</dcterms:modified>
</cp:coreProperties>
</file>