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2" r:id="rId2"/>
    <p:sldId id="257" r:id="rId3"/>
    <p:sldId id="260" r:id="rId4"/>
    <p:sldId id="291" r:id="rId5"/>
    <p:sldId id="258" r:id="rId6"/>
    <p:sldId id="299" r:id="rId7"/>
    <p:sldId id="262" r:id="rId8"/>
    <p:sldId id="261" r:id="rId9"/>
    <p:sldId id="298" r:id="rId10"/>
    <p:sldId id="263" r:id="rId11"/>
    <p:sldId id="265" r:id="rId12"/>
    <p:sldId id="264" r:id="rId13"/>
    <p:sldId id="266" r:id="rId14"/>
    <p:sldId id="294" r:id="rId15"/>
    <p:sldId id="267" r:id="rId16"/>
    <p:sldId id="268" r:id="rId17"/>
    <p:sldId id="269" r:id="rId18"/>
    <p:sldId id="300" r:id="rId19"/>
    <p:sldId id="270" r:id="rId20"/>
    <p:sldId id="271" r:id="rId21"/>
    <p:sldId id="272" r:id="rId22"/>
    <p:sldId id="273" r:id="rId23"/>
    <p:sldId id="301" r:id="rId24"/>
    <p:sldId id="275" r:id="rId25"/>
    <p:sldId id="276" r:id="rId26"/>
    <p:sldId id="295" r:id="rId27"/>
    <p:sldId id="277" r:id="rId28"/>
    <p:sldId id="302" r:id="rId29"/>
    <p:sldId id="279" r:id="rId30"/>
    <p:sldId id="280" r:id="rId31"/>
    <p:sldId id="281" r:id="rId32"/>
    <p:sldId id="282" r:id="rId33"/>
    <p:sldId id="303" r:id="rId34"/>
    <p:sldId id="304" r:id="rId35"/>
    <p:sldId id="297" r:id="rId36"/>
    <p:sldId id="283" r:id="rId37"/>
    <p:sldId id="284" r:id="rId38"/>
    <p:sldId id="285" r:id="rId39"/>
    <p:sldId id="305" r:id="rId40"/>
    <p:sldId id="28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77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70" autoAdjust="0"/>
  </p:normalViewPr>
  <p:slideViewPr>
    <p:cSldViewPr>
      <p:cViewPr varScale="1">
        <p:scale>
          <a:sx n="73" d="100"/>
          <a:sy n="73" d="100"/>
        </p:scale>
        <p:origin x="1738"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47A972-5B9D-43ED-9762-6459959242FB}" type="datetimeFigureOut">
              <a:rPr lang="en-GB" smtClean="0"/>
              <a:t>02/03/2023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9082C1-60F9-49FE-9CC5-A4CF915F8562}" type="slidenum">
              <a:rPr lang="en-GB" smtClean="0"/>
              <a:t>‹#›</a:t>
            </a:fld>
            <a:endParaRPr lang="en-GB"/>
          </a:p>
        </p:txBody>
      </p:sp>
    </p:spTree>
    <p:extLst>
      <p:ext uri="{BB962C8B-B14F-4D97-AF65-F5344CB8AC3E}">
        <p14:creationId xmlns:p14="http://schemas.microsoft.com/office/powerpoint/2010/main" val="2979634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9082C1-60F9-49FE-9CC5-A4CF915F8562}" type="slidenum">
              <a:rPr lang="en-GB" smtClean="0"/>
              <a:t>2</a:t>
            </a:fld>
            <a:endParaRPr lang="en-GB"/>
          </a:p>
        </p:txBody>
      </p:sp>
    </p:spTree>
    <p:extLst>
      <p:ext uri="{BB962C8B-B14F-4D97-AF65-F5344CB8AC3E}">
        <p14:creationId xmlns:p14="http://schemas.microsoft.com/office/powerpoint/2010/main" val="19575042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15615" y="4406901"/>
            <a:ext cx="6912769" cy="894308"/>
          </a:xfrm>
        </p:spPr>
        <p:txBody>
          <a:bodyPr anchor="t">
            <a:normAutofit/>
          </a:bodyPr>
          <a:lstStyle>
            <a:lvl1pPr algn="ctr">
              <a:defRPr sz="4400" b="1" cap="all">
                <a:solidFill>
                  <a:schemeClr val="tx1"/>
                </a:solidFill>
                <a:latin typeface="Arial" panose="020B0604020202020204" pitchFamily="34" charset="0"/>
                <a:cs typeface="Arial" panose="020B0604020202020204" pitchFamily="34" charset="0"/>
              </a:defRPr>
            </a:lvl1pPr>
          </a:lstStyle>
          <a:p>
            <a:r>
              <a:rPr lang="en-US" dirty="0"/>
              <a:t>Team Training</a:t>
            </a:r>
            <a:endParaRPr lang="en-GB" dirty="0"/>
          </a:p>
        </p:txBody>
      </p:sp>
      <p:sp>
        <p:nvSpPr>
          <p:cNvPr id="4" name="Date Placeholder 3"/>
          <p:cNvSpPr>
            <a:spLocks noGrp="1"/>
          </p:cNvSpPr>
          <p:nvPr>
            <p:ph type="dt" sz="half" idx="10"/>
          </p:nvPr>
        </p:nvSpPr>
        <p:spPr>
          <a:xfrm>
            <a:off x="683568" y="6309320"/>
            <a:ext cx="1629544" cy="365125"/>
          </a:xfrm>
        </p:spPr>
        <p:txBody>
          <a:bodyPr/>
          <a:lstStyle>
            <a:lvl1pPr>
              <a:defRPr>
                <a:solidFill>
                  <a:schemeClr val="bg1">
                    <a:lumMod val="75000"/>
                  </a:schemeClr>
                </a:solidFill>
                <a:latin typeface="Arial" panose="020B0604020202020204" pitchFamily="34" charset="0"/>
                <a:cs typeface="Arial" panose="020B0604020202020204" pitchFamily="34" charset="0"/>
              </a:defRPr>
            </a:lvl1pPr>
          </a:lstStyle>
          <a:p>
            <a:fld id="{F0496B31-6739-415F-8937-D75BE1EC912D}" type="datetimeFigureOut">
              <a:rPr lang="en-GB" smtClean="0"/>
              <a:pPr/>
              <a:t>02/03/2023</a:t>
            </a:fld>
            <a:endParaRPr lang="en-GB" dirty="0"/>
          </a:p>
        </p:txBody>
      </p:sp>
      <p:sp>
        <p:nvSpPr>
          <p:cNvPr id="6" name="Slide Number Placeholder 5"/>
          <p:cNvSpPr>
            <a:spLocks noGrp="1"/>
          </p:cNvSpPr>
          <p:nvPr>
            <p:ph type="sldNum" sz="quarter" idx="12"/>
          </p:nvPr>
        </p:nvSpPr>
        <p:spPr>
          <a:xfrm>
            <a:off x="6758880" y="6304235"/>
            <a:ext cx="2133600" cy="365125"/>
          </a:xfrm>
        </p:spPr>
        <p:txBody>
          <a:bodyPr/>
          <a:lstStyle>
            <a:lvl1pPr>
              <a:defRPr>
                <a:solidFill>
                  <a:schemeClr val="bg1">
                    <a:lumMod val="75000"/>
                  </a:schemeClr>
                </a:solidFill>
                <a:latin typeface="Arial" panose="020B0604020202020204" pitchFamily="34" charset="0"/>
                <a:cs typeface="Arial" panose="020B0604020202020204" pitchFamily="34" charset="0"/>
              </a:defRPr>
            </a:lvl1pPr>
          </a:lstStyle>
          <a:p>
            <a:fld id="{2E3C421B-F018-4F8E-95B7-6BFFC63EE0A6}" type="slidenum">
              <a:rPr lang="en-GB" smtClean="0"/>
              <a:pPr/>
              <a:t>‹#›</a:t>
            </a:fld>
            <a:endParaRPr lang="en-GB" dirty="0"/>
          </a:p>
        </p:txBody>
      </p:sp>
    </p:spTree>
    <p:extLst>
      <p:ext uri="{BB962C8B-B14F-4D97-AF65-F5344CB8AC3E}">
        <p14:creationId xmlns:p14="http://schemas.microsoft.com/office/powerpoint/2010/main" val="191110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62251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0496B31-6739-415F-8937-D75BE1EC912D}" type="datetimeFigureOut">
              <a:rPr lang="en-GB" smtClean="0"/>
              <a:t>02/03/2023</a:t>
            </a:fld>
            <a:endParaRPr lang="en-GB"/>
          </a:p>
        </p:txBody>
      </p:sp>
      <p:sp>
        <p:nvSpPr>
          <p:cNvPr id="6" name="Slide Number Placeholder 5"/>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48552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496B31-6739-415F-8937-D75BE1EC912D}" type="datetimeFigureOut">
              <a:rPr lang="en-GB" smtClean="0"/>
              <a:t>02/03/2023</a:t>
            </a:fld>
            <a:endParaRPr lang="en-GB"/>
          </a:p>
        </p:txBody>
      </p:sp>
      <p:sp>
        <p:nvSpPr>
          <p:cNvPr id="6" name="Slide Number Placeholder 5"/>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421687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37730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37730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496B31-6739-415F-8937-D75BE1EC912D}" type="datetimeFigureOut">
              <a:rPr lang="en-GB" smtClean="0"/>
              <a:t>02/03/2023</a:t>
            </a:fld>
            <a:endParaRPr lang="en-GB"/>
          </a:p>
        </p:txBody>
      </p:sp>
      <p:sp>
        <p:nvSpPr>
          <p:cNvPr id="7" name="Slide Number Placeholder 6"/>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2102600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1983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1983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496B31-6739-415F-8937-D75BE1EC912D}" type="datetimeFigureOut">
              <a:rPr lang="en-GB" smtClean="0"/>
              <a:t>02/03/2023</a:t>
            </a:fld>
            <a:endParaRPr lang="en-GB"/>
          </a:p>
        </p:txBody>
      </p:sp>
      <p:sp>
        <p:nvSpPr>
          <p:cNvPr id="9" name="Slide Number Placeholder 8"/>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92024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496B31-6739-415F-8937-D75BE1EC912D}" type="datetimeFigureOut">
              <a:rPr lang="en-GB" smtClean="0"/>
              <a:t>02/03/2023</a:t>
            </a:fld>
            <a:endParaRPr lang="en-GB"/>
          </a:p>
        </p:txBody>
      </p:sp>
      <p:sp>
        <p:nvSpPr>
          <p:cNvPr id="5" name="Slide Number Placeholder 4"/>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1581347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96B31-6739-415F-8937-D75BE1EC912D}" type="datetimeFigureOut">
              <a:rPr lang="en-GB" smtClean="0"/>
              <a:t>02/03/2023</a:t>
            </a:fld>
            <a:endParaRPr lang="en-GB"/>
          </a:p>
        </p:txBody>
      </p:sp>
      <p:sp>
        <p:nvSpPr>
          <p:cNvPr id="4" name="Slide Number Placeholder 3"/>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99058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1001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1"/>
            <a:ext cx="3008313" cy="39381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496B31-6739-415F-8937-D75BE1EC912D}" type="datetimeFigureOut">
              <a:rPr lang="en-GB" smtClean="0"/>
              <a:t>02/03/2023</a:t>
            </a:fld>
            <a:endParaRPr lang="en-GB"/>
          </a:p>
        </p:txBody>
      </p:sp>
      <p:sp>
        <p:nvSpPr>
          <p:cNvPr id="7" name="Slide Number Placeholder 6"/>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122703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Date Placeholder 4"/>
          <p:cNvSpPr>
            <a:spLocks noGrp="1"/>
          </p:cNvSpPr>
          <p:nvPr>
            <p:ph type="dt" sz="half" idx="10"/>
          </p:nvPr>
        </p:nvSpPr>
        <p:spPr/>
        <p:txBody>
          <a:bodyPr/>
          <a:lstStyle/>
          <a:p>
            <a:fld id="{F0496B31-6739-415F-8937-D75BE1EC912D}" type="datetimeFigureOut">
              <a:rPr lang="en-GB" smtClean="0"/>
              <a:t>02/03/2023</a:t>
            </a:fld>
            <a:endParaRPr lang="en-GB"/>
          </a:p>
        </p:txBody>
      </p:sp>
      <p:sp>
        <p:nvSpPr>
          <p:cNvPr id="7" name="Slide Number Placeholder 6"/>
          <p:cNvSpPr>
            <a:spLocks noGrp="1"/>
          </p:cNvSpPr>
          <p:nvPr>
            <p:ph type="sldNum" sz="quarter" idx="12"/>
          </p:nvPr>
        </p:nvSpPr>
        <p:spPr/>
        <p:txBody>
          <a:bodyPr/>
          <a:lstStyle/>
          <a:p>
            <a:fld id="{2E3C421B-F018-4F8E-95B7-6BFFC63EE0A6}" type="slidenum">
              <a:rPr lang="en-GB" smtClean="0"/>
              <a:t>‹#›</a:t>
            </a:fld>
            <a:endParaRPr lang="en-GB"/>
          </a:p>
        </p:txBody>
      </p:sp>
    </p:spTree>
    <p:extLst>
      <p:ext uri="{BB962C8B-B14F-4D97-AF65-F5344CB8AC3E}">
        <p14:creationId xmlns:p14="http://schemas.microsoft.com/office/powerpoint/2010/main" val="107830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3528" y="274638"/>
            <a:ext cx="8496944"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23528" y="1600201"/>
            <a:ext cx="8496944" cy="37730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83568" y="6297326"/>
            <a:ext cx="190723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496B31-6739-415F-8937-D75BE1EC912D}" type="datetimeFigureOut">
              <a:rPr lang="en-GB" smtClean="0"/>
              <a:t>02/03/2023</a:t>
            </a:fld>
            <a:endParaRPr lang="en-GB"/>
          </a:p>
        </p:txBody>
      </p:sp>
      <p:sp>
        <p:nvSpPr>
          <p:cNvPr id="6" name="Slide Number Placeholder 5"/>
          <p:cNvSpPr>
            <a:spLocks noGrp="1"/>
          </p:cNvSpPr>
          <p:nvPr>
            <p:ph type="sldNum" sz="quarter" idx="4"/>
          </p:nvPr>
        </p:nvSpPr>
        <p:spPr>
          <a:xfrm>
            <a:off x="6553200" y="6297326"/>
            <a:ext cx="22672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C421B-F018-4F8E-95B7-6BFFC63EE0A6}" type="slidenum">
              <a:rPr lang="en-GB" smtClean="0"/>
              <a:t>‹#›</a:t>
            </a:fld>
            <a:endParaRPr lang="en-GB"/>
          </a:p>
        </p:txBody>
      </p:sp>
      <p:pic>
        <p:nvPicPr>
          <p:cNvPr id="8"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079837" y="5399736"/>
            <a:ext cx="891047" cy="1264186"/>
          </a:xfrm>
          <a:prstGeom prst="rect">
            <a:avLst/>
          </a:prstGeom>
        </p:spPr>
      </p:pic>
      <p:sp>
        <p:nvSpPr>
          <p:cNvPr id="10" name="Date Placeholder 3"/>
          <p:cNvSpPr txBox="1">
            <a:spLocks/>
          </p:cNvSpPr>
          <p:nvPr userDrawn="1"/>
        </p:nvSpPr>
        <p:spPr>
          <a:xfrm>
            <a:off x="5004048" y="5701724"/>
            <a:ext cx="1440160" cy="595602"/>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baseline="0" dirty="0"/>
              <a:t>01</a:t>
            </a:r>
            <a:endParaRPr lang="en-GB" sz="3200" b="1" dirty="0"/>
          </a:p>
        </p:txBody>
      </p:sp>
    </p:spTree>
    <p:extLst>
      <p:ext uri="{BB962C8B-B14F-4D97-AF65-F5344CB8AC3E}">
        <p14:creationId xmlns:p14="http://schemas.microsoft.com/office/powerpoint/2010/main" val="1724211327"/>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video" Target="https://www.youtube.com/embed/U5qig9HIJ7k?feature=oembe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lstStyle/>
          <a:p>
            <a:r>
              <a:rPr lang="en-GB" spc="600" dirty="0"/>
              <a:t>TEAM TRAINING</a:t>
            </a:r>
          </a:p>
        </p:txBody>
      </p:sp>
    </p:spTree>
    <p:extLst>
      <p:ext uri="{BB962C8B-B14F-4D97-AF65-F5344CB8AC3E}">
        <p14:creationId xmlns:p14="http://schemas.microsoft.com/office/powerpoint/2010/main" val="3582248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Worship</a:t>
            </a:r>
          </a:p>
        </p:txBody>
      </p:sp>
      <p:sp>
        <p:nvSpPr>
          <p:cNvPr id="3" name="Content Placeholder 2"/>
          <p:cNvSpPr>
            <a:spLocks noGrp="1"/>
          </p:cNvSpPr>
          <p:nvPr>
            <p:ph idx="1"/>
          </p:nvPr>
        </p:nvSpPr>
        <p:spPr/>
        <p:txBody>
          <a:bodyPr/>
          <a:lstStyle/>
          <a:p>
            <a:r>
              <a:rPr lang="en-GB" dirty="0">
                <a:highlight>
                  <a:srgbClr val="FFFF00"/>
                </a:highlight>
              </a:rPr>
              <a:t>Find and insert a background image related to God’s heart for the poor</a:t>
            </a:r>
          </a:p>
        </p:txBody>
      </p:sp>
    </p:spTree>
    <p:extLst>
      <p:ext uri="{BB962C8B-B14F-4D97-AF65-F5344CB8AC3E}">
        <p14:creationId xmlns:p14="http://schemas.microsoft.com/office/powerpoint/2010/main" val="2586166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Icebreakers</a:t>
            </a:r>
          </a:p>
        </p:txBody>
      </p:sp>
      <p:sp>
        <p:nvSpPr>
          <p:cNvPr id="3" name="Content Placeholder 2"/>
          <p:cNvSpPr>
            <a:spLocks noGrp="1"/>
          </p:cNvSpPr>
          <p:nvPr>
            <p:ph idx="1"/>
          </p:nvPr>
        </p:nvSpPr>
        <p:spPr/>
        <p:txBody>
          <a:bodyPr/>
          <a:lstStyle/>
          <a:p>
            <a:r>
              <a:rPr lang="en-GB" dirty="0">
                <a:highlight>
                  <a:srgbClr val="FFFF00"/>
                </a:highlight>
              </a:rPr>
              <a:t>Choose out of the 4 options below</a:t>
            </a:r>
          </a:p>
          <a:p>
            <a:pPr lvl="1"/>
            <a:r>
              <a:rPr lang="en-GB" sz="3200" dirty="0"/>
              <a:t>Getting to know you</a:t>
            </a:r>
          </a:p>
          <a:p>
            <a:pPr lvl="1"/>
            <a:r>
              <a:rPr lang="en-GB" sz="3200" dirty="0"/>
              <a:t>Silent Order</a:t>
            </a:r>
          </a:p>
          <a:p>
            <a:pPr lvl="1"/>
            <a:r>
              <a:rPr lang="en-GB" sz="3200" dirty="0"/>
              <a:t>Question Web</a:t>
            </a:r>
          </a:p>
          <a:p>
            <a:pPr lvl="1"/>
            <a:r>
              <a:rPr lang="en-GB" sz="3200" dirty="0"/>
              <a:t>Packing List</a:t>
            </a:r>
          </a:p>
        </p:txBody>
      </p:sp>
    </p:spTree>
    <p:extLst>
      <p:ext uri="{BB962C8B-B14F-4D97-AF65-F5344CB8AC3E}">
        <p14:creationId xmlns:p14="http://schemas.microsoft.com/office/powerpoint/2010/main" val="147051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From the dust</a:t>
            </a:r>
          </a:p>
        </p:txBody>
      </p:sp>
      <p:sp>
        <p:nvSpPr>
          <p:cNvPr id="3" name="Content Placeholder 2"/>
          <p:cNvSpPr>
            <a:spLocks noGrp="1"/>
          </p:cNvSpPr>
          <p:nvPr>
            <p:ph idx="1"/>
          </p:nvPr>
        </p:nvSpPr>
        <p:spPr/>
        <p:txBody>
          <a:bodyPr/>
          <a:lstStyle/>
          <a:p>
            <a:r>
              <a:rPr lang="en-GB" dirty="0"/>
              <a:t>Read through Psalm 113</a:t>
            </a:r>
          </a:p>
          <a:p>
            <a:r>
              <a:rPr lang="en-GB" dirty="0"/>
              <a:t>PJ pages 06 &amp; 07</a:t>
            </a:r>
          </a:p>
          <a:p>
            <a:r>
              <a:rPr lang="en-GB" dirty="0"/>
              <a:t>What stands out for you in this psalm?</a:t>
            </a:r>
          </a:p>
          <a:p>
            <a:r>
              <a:rPr lang="en-GB" dirty="0"/>
              <a:t>What questions does it raise for you?</a:t>
            </a:r>
          </a:p>
        </p:txBody>
      </p:sp>
    </p:spTree>
    <p:extLst>
      <p:ext uri="{BB962C8B-B14F-4D97-AF65-F5344CB8AC3E}">
        <p14:creationId xmlns:p14="http://schemas.microsoft.com/office/powerpoint/2010/main" val="3926494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What’s in your hands?</a:t>
            </a:r>
          </a:p>
        </p:txBody>
      </p:sp>
      <p:sp>
        <p:nvSpPr>
          <p:cNvPr id="3" name="Content Placeholder 2"/>
          <p:cNvSpPr>
            <a:spLocks noGrp="1"/>
          </p:cNvSpPr>
          <p:nvPr>
            <p:ph idx="1"/>
          </p:nvPr>
        </p:nvSpPr>
        <p:spPr/>
        <p:txBody>
          <a:bodyPr/>
          <a:lstStyle/>
          <a:p>
            <a:r>
              <a:rPr lang="en-GB" dirty="0"/>
              <a:t>PJ page 08</a:t>
            </a:r>
          </a:p>
          <a:p>
            <a:pPr marL="0" indent="0">
              <a:buNone/>
            </a:pPr>
            <a:endParaRPr lang="en-GB" dirty="0"/>
          </a:p>
          <a:p>
            <a:pPr marL="0" indent="0">
              <a:buNone/>
            </a:pPr>
            <a:r>
              <a:rPr lang="en-GB" dirty="0"/>
              <a:t>In pairs / small groups, consider these questions:</a:t>
            </a:r>
          </a:p>
          <a:p>
            <a:r>
              <a:rPr lang="en-GB" dirty="0"/>
              <a:t>What are you taking with you?</a:t>
            </a:r>
          </a:p>
          <a:p>
            <a:r>
              <a:rPr lang="en-GB" dirty="0"/>
              <a:t>What would you like to bring back?</a:t>
            </a:r>
          </a:p>
        </p:txBody>
      </p:sp>
    </p:spTree>
    <p:extLst>
      <p:ext uri="{BB962C8B-B14F-4D97-AF65-F5344CB8AC3E}">
        <p14:creationId xmlns:p14="http://schemas.microsoft.com/office/powerpoint/2010/main" val="3948017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spc="600" dirty="0"/>
              <a:t>Part 2: What is poverty?</a:t>
            </a:r>
          </a:p>
        </p:txBody>
      </p:sp>
    </p:spTree>
    <p:extLst>
      <p:ext uri="{BB962C8B-B14F-4D97-AF65-F5344CB8AC3E}">
        <p14:creationId xmlns:p14="http://schemas.microsoft.com/office/powerpoint/2010/main" val="2748409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is poverty?</a:t>
            </a:r>
          </a:p>
        </p:txBody>
      </p:sp>
      <p:sp>
        <p:nvSpPr>
          <p:cNvPr id="3" name="Content Placeholder 2"/>
          <p:cNvSpPr>
            <a:spLocks noGrp="1"/>
          </p:cNvSpPr>
          <p:nvPr>
            <p:ph idx="1"/>
          </p:nvPr>
        </p:nvSpPr>
        <p:spPr/>
        <p:txBody>
          <a:bodyPr/>
          <a:lstStyle/>
          <a:p>
            <a:r>
              <a:rPr lang="en-GB" dirty="0"/>
              <a:t>PJ page 09</a:t>
            </a:r>
          </a:p>
          <a:p>
            <a:r>
              <a:rPr lang="en-GB" dirty="0"/>
              <a:t>Define poverty in your own words</a:t>
            </a:r>
          </a:p>
          <a:p>
            <a:endParaRPr lang="en-GB" dirty="0"/>
          </a:p>
          <a:p>
            <a:endParaRPr lang="en-GB" dirty="0"/>
          </a:p>
        </p:txBody>
      </p:sp>
    </p:spTree>
    <p:extLst>
      <p:ext uri="{BB962C8B-B14F-4D97-AF65-F5344CB8AC3E}">
        <p14:creationId xmlns:p14="http://schemas.microsoft.com/office/powerpoint/2010/main" val="1288251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Group definition of poverty</a:t>
            </a:r>
          </a:p>
        </p:txBody>
      </p:sp>
      <p:sp>
        <p:nvSpPr>
          <p:cNvPr id="3" name="Content Placeholder 2"/>
          <p:cNvSpPr>
            <a:spLocks noGrp="1"/>
          </p:cNvSpPr>
          <p:nvPr>
            <p:ph idx="1"/>
          </p:nvPr>
        </p:nvSpPr>
        <p:spPr/>
        <p:txBody>
          <a:bodyPr/>
          <a:lstStyle/>
          <a:p>
            <a:r>
              <a:rPr lang="en-GB" dirty="0"/>
              <a:t>Break into pairs, then groups, using flipchart sheets to come up with a group definition</a:t>
            </a:r>
          </a:p>
        </p:txBody>
      </p:sp>
    </p:spTree>
    <p:extLst>
      <p:ext uri="{BB962C8B-B14F-4D97-AF65-F5344CB8AC3E}">
        <p14:creationId xmlns:p14="http://schemas.microsoft.com/office/powerpoint/2010/main" val="1515969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Shalom</a:t>
            </a:r>
          </a:p>
        </p:txBody>
      </p:sp>
      <p:sp>
        <p:nvSpPr>
          <p:cNvPr id="3" name="Content Placeholder 2"/>
          <p:cNvSpPr>
            <a:spLocks noGrp="1"/>
          </p:cNvSpPr>
          <p:nvPr>
            <p:ph idx="1"/>
          </p:nvPr>
        </p:nvSpPr>
        <p:spPr/>
        <p:txBody>
          <a:bodyPr>
            <a:normAutofit fontScale="92500"/>
          </a:bodyPr>
          <a:lstStyle/>
          <a:p>
            <a:pPr marL="0" indent="0">
              <a:buNone/>
            </a:pPr>
            <a:r>
              <a:rPr lang="en-GB" sz="2400" dirty="0"/>
              <a:t>Explore these readings:</a:t>
            </a:r>
          </a:p>
          <a:p>
            <a:r>
              <a:rPr lang="en-GB" sz="2400" dirty="0"/>
              <a:t>Genesis 1:27-31; Revelation 21:4</a:t>
            </a:r>
          </a:p>
          <a:p>
            <a:pPr marL="0" indent="0">
              <a:buNone/>
            </a:pPr>
            <a:endParaRPr lang="en-GB" sz="2400" dirty="0"/>
          </a:p>
          <a:p>
            <a:pPr marL="0" indent="0">
              <a:buNone/>
            </a:pPr>
            <a:r>
              <a:rPr lang="en-GB" sz="2400" dirty="0">
                <a:effectLst/>
                <a:ea typeface="Times New Roman" panose="02020603050405020304" pitchFamily="18" charset="0"/>
                <a:cs typeface="Times New Roman" panose="02020603050405020304" pitchFamily="18" charset="0"/>
              </a:rPr>
              <a:t>Bryant L Myers argues that we are created for four key relationships, the most important being with God; and then out of our relationship with him flow three other key relationships:</a:t>
            </a:r>
          </a:p>
          <a:p>
            <a:r>
              <a:rPr lang="en-GB" sz="2400" i="1" dirty="0">
                <a:effectLst/>
                <a:ea typeface="Times New Roman" panose="02020603050405020304" pitchFamily="18" charset="0"/>
                <a:cs typeface="Times New Roman" panose="02020603050405020304" pitchFamily="18" charset="0"/>
              </a:rPr>
              <a:t>Relationship with SELF</a:t>
            </a:r>
            <a:endParaRPr lang="en-GB" sz="2400" dirty="0">
              <a:effectLst/>
              <a:ea typeface="Times New Roman" panose="02020603050405020304" pitchFamily="18" charset="0"/>
              <a:cs typeface="Times New Roman" panose="02020603050405020304" pitchFamily="18" charset="0"/>
            </a:endParaRPr>
          </a:p>
          <a:p>
            <a:r>
              <a:rPr lang="en-GB" sz="2400" i="1" dirty="0">
                <a:effectLst/>
                <a:ea typeface="Times New Roman" panose="02020603050405020304" pitchFamily="18" charset="0"/>
                <a:cs typeface="Times New Roman" panose="02020603050405020304" pitchFamily="18" charset="0"/>
              </a:rPr>
              <a:t>Relationship with OTHERS</a:t>
            </a:r>
            <a:endParaRPr lang="en-GB" sz="2400" dirty="0">
              <a:effectLst/>
              <a:ea typeface="Times New Roman" panose="02020603050405020304" pitchFamily="18" charset="0"/>
              <a:cs typeface="Times New Roman" panose="02020603050405020304" pitchFamily="18" charset="0"/>
            </a:endParaRPr>
          </a:p>
          <a:p>
            <a:r>
              <a:rPr lang="en-GB" sz="2400" i="1" dirty="0">
                <a:effectLst/>
                <a:ea typeface="Times New Roman" panose="02020603050405020304" pitchFamily="18" charset="0"/>
                <a:cs typeface="Times New Roman" panose="02020603050405020304" pitchFamily="18" charset="0"/>
              </a:rPr>
              <a:t>Relationship with the rest of CREATION</a:t>
            </a:r>
            <a:endParaRPr lang="en-GB" sz="2400" dirty="0">
              <a:effectLst/>
              <a:ea typeface="Times New Roman" panose="02020603050405020304" pitchFamily="18" charset="0"/>
              <a:cs typeface="Times New Roman" panose="02020603050405020304" pitchFamily="18" charset="0"/>
            </a:endParaRPr>
          </a:p>
          <a:p>
            <a:pPr marL="0" indent="0">
              <a:buNone/>
            </a:pPr>
            <a:endParaRPr lang="en-GB" sz="2400" i="1" baseline="30000" dirty="0">
              <a:latin typeface="Trebuchet MS" panose="020B0603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127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496944" cy="3773016"/>
          </a:xfrm>
        </p:spPr>
        <p:txBody>
          <a:bodyPr>
            <a:normAutofit fontScale="92500" lnSpcReduction="10000"/>
          </a:bodyPr>
          <a:lstStyle/>
          <a:p>
            <a:pPr marL="0" indent="0">
              <a:buNone/>
            </a:pPr>
            <a:endParaRPr lang="en-GB" sz="2400" dirty="0"/>
          </a:p>
          <a:p>
            <a:pPr marL="0" indent="0">
              <a:buNone/>
            </a:pPr>
            <a:r>
              <a:rPr lang="en-GB" dirty="0">
                <a:ea typeface="Times New Roman" panose="02020603050405020304" pitchFamily="18" charset="0"/>
                <a:cs typeface="Times New Roman" panose="02020603050405020304" pitchFamily="18" charset="0"/>
              </a:rPr>
              <a:t>Bryant L Myers defines poverty like this:</a:t>
            </a:r>
          </a:p>
          <a:p>
            <a:pPr marL="0" indent="0">
              <a:buNone/>
            </a:pPr>
            <a:endParaRPr lang="en-GB" dirty="0">
              <a:ea typeface="Times New Roman" panose="02020603050405020304" pitchFamily="18" charset="0"/>
              <a:cs typeface="Times New Roman" panose="02020603050405020304" pitchFamily="18" charset="0"/>
            </a:endParaRPr>
          </a:p>
          <a:p>
            <a:pPr marL="0" indent="0">
              <a:buNone/>
            </a:pPr>
            <a:r>
              <a:rPr lang="en-GB" i="1" dirty="0">
                <a:ea typeface="Times New Roman" panose="02020603050405020304" pitchFamily="18" charset="0"/>
                <a:cs typeface="Times New Roman" panose="02020603050405020304" pitchFamily="18" charset="0"/>
              </a:rPr>
              <a:t>‘Poverty is the result of relationships that do not work, that are not just, that are not for life, that are not harmonious or enjoyable. Poverty is the absence of Shalom in all its meanings.’</a:t>
            </a:r>
          </a:p>
          <a:p>
            <a:pPr marL="0" indent="0">
              <a:buNone/>
            </a:pPr>
            <a:endParaRPr lang="en-GB" sz="2400" i="1" baseline="30000" dirty="0">
              <a:latin typeface="Trebuchet MS" panose="020B0603020202020204" pitchFamily="34" charset="0"/>
              <a:ea typeface="Times New Roman" panose="02020603050405020304" pitchFamily="18" charset="0"/>
              <a:cs typeface="Times New Roman" panose="02020603050405020304" pitchFamily="18" charset="0"/>
            </a:endParaRPr>
          </a:p>
          <a:p>
            <a:pPr marL="0" indent="0" algn="r">
              <a:buNone/>
            </a:pPr>
            <a:r>
              <a:rPr lang="en-GB" sz="2600" i="1" baseline="30000" dirty="0">
                <a:effectLst/>
                <a:ea typeface="Times New Roman" panose="02020603050405020304" pitchFamily="18" charset="0"/>
                <a:cs typeface="Times New Roman" panose="02020603050405020304" pitchFamily="18" charset="0"/>
              </a:rPr>
              <a:t>Walking with the Poor </a:t>
            </a:r>
            <a:r>
              <a:rPr lang="en-GB" sz="2600" baseline="30000" dirty="0">
                <a:effectLst/>
                <a:ea typeface="Times New Roman" panose="02020603050405020304" pitchFamily="18" charset="0"/>
                <a:cs typeface="Times New Roman" panose="02020603050405020304" pitchFamily="18" charset="0"/>
              </a:rPr>
              <a:t>by Bryant L Myers</a:t>
            </a:r>
          </a:p>
        </p:txBody>
      </p:sp>
    </p:spTree>
    <p:extLst>
      <p:ext uri="{BB962C8B-B14F-4D97-AF65-F5344CB8AC3E}">
        <p14:creationId xmlns:p14="http://schemas.microsoft.com/office/powerpoint/2010/main" val="3571748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Tearfund video</a:t>
            </a:r>
          </a:p>
        </p:txBody>
      </p:sp>
      <p:pic>
        <p:nvPicPr>
          <p:cNvPr id="4" name="Online Media 3" title="What is Poverty?">
            <a:hlinkClick r:id="" action="ppaction://media"/>
            <a:extLst>
              <a:ext uri="{FF2B5EF4-FFF2-40B4-BE49-F238E27FC236}">
                <a16:creationId xmlns:a16="http://schemas.microsoft.com/office/drawing/2014/main" id="{5EDE22F4-40BC-42FC-BD90-E791ECADD941}"/>
              </a:ext>
            </a:extLst>
          </p:cNvPr>
          <p:cNvPicPr>
            <a:picLocks noGrp="1" noRot="1" noChangeAspect="1"/>
          </p:cNvPicPr>
          <p:nvPr>
            <p:ph idx="1"/>
            <a:videoFile r:link="rId1"/>
          </p:nvPr>
        </p:nvPicPr>
        <p:blipFill>
          <a:blip r:embed="rId3"/>
          <a:stretch>
            <a:fillRect/>
          </a:stretch>
        </p:blipFill>
        <p:spPr>
          <a:xfrm>
            <a:off x="1233488" y="1600200"/>
            <a:ext cx="6678612" cy="3773488"/>
          </a:xfrm>
          <a:prstGeom prst="rect">
            <a:avLst/>
          </a:prstGeom>
        </p:spPr>
      </p:pic>
      <p:sp>
        <p:nvSpPr>
          <p:cNvPr id="6" name="TextBox 5">
            <a:extLst>
              <a:ext uri="{FF2B5EF4-FFF2-40B4-BE49-F238E27FC236}">
                <a16:creationId xmlns:a16="http://schemas.microsoft.com/office/drawing/2014/main" id="{E02E7C5F-2F88-43E7-A65E-C7E9A256F8B1}"/>
              </a:ext>
            </a:extLst>
          </p:cNvPr>
          <p:cNvSpPr txBox="1"/>
          <p:nvPr/>
        </p:nvSpPr>
        <p:spPr>
          <a:xfrm>
            <a:off x="2286000" y="5556250"/>
            <a:ext cx="4572000" cy="461665"/>
          </a:xfrm>
          <a:prstGeom prst="rect">
            <a:avLst/>
          </a:prstGeom>
          <a:noFill/>
        </p:spPr>
        <p:txBody>
          <a:bodyPr wrap="square">
            <a:spAutoFit/>
          </a:bodyPr>
          <a:lstStyle/>
          <a:p>
            <a:pPr marL="0" indent="0" algn="ctr">
              <a:buNone/>
            </a:pPr>
            <a:r>
              <a:rPr lang="en-GB" sz="1800" i="1" baseline="30000" dirty="0">
                <a:effectLst/>
                <a:ea typeface="Times New Roman" panose="02020603050405020304" pitchFamily="18" charset="0"/>
                <a:cs typeface="Times New Roman" panose="02020603050405020304" pitchFamily="18" charset="0"/>
              </a:rPr>
              <a:t>Source: Tearfund </a:t>
            </a:r>
            <a:r>
              <a:rPr lang="en-GB" i="1" baseline="30000" dirty="0">
                <a:cs typeface="Times New Roman" panose="02020603050405020304" pitchFamily="18" charset="0"/>
              </a:rPr>
              <a:t>(https://www.youtube.com/watch?v=U5qig9HIJ7k)</a:t>
            </a:r>
          </a:p>
        </p:txBody>
      </p:sp>
    </p:spTree>
    <p:extLst>
      <p:ext uri="{BB962C8B-B14F-4D97-AF65-F5344CB8AC3E}">
        <p14:creationId xmlns:p14="http://schemas.microsoft.com/office/powerpoint/2010/main" val="92221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Welcome to Team Training!</a:t>
            </a:r>
          </a:p>
        </p:txBody>
      </p:sp>
      <p:sp>
        <p:nvSpPr>
          <p:cNvPr id="3" name="Content Placeholder 2"/>
          <p:cNvSpPr>
            <a:spLocks noGrp="1"/>
          </p:cNvSpPr>
          <p:nvPr>
            <p:ph idx="1"/>
          </p:nvPr>
        </p:nvSpPr>
        <p:spPr/>
        <p:txBody>
          <a:bodyPr/>
          <a:lstStyle/>
          <a:p>
            <a:r>
              <a:rPr lang="en-GB" dirty="0">
                <a:highlight>
                  <a:srgbClr val="FFFF00"/>
                </a:highlight>
              </a:rPr>
              <a:t>Picture = what is this? (insert a picture showing a glimpse of something)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6877" y="3789040"/>
            <a:ext cx="4310246" cy="1066892"/>
          </a:xfrm>
          <a:prstGeom prst="rect">
            <a:avLst/>
          </a:prstGeom>
        </p:spPr>
      </p:pic>
    </p:spTree>
    <p:extLst>
      <p:ext uri="{BB962C8B-B14F-4D97-AF65-F5344CB8AC3E}">
        <p14:creationId xmlns:p14="http://schemas.microsoft.com/office/powerpoint/2010/main" val="314864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Discuss the video…</a:t>
            </a:r>
          </a:p>
        </p:txBody>
      </p:sp>
      <p:sp>
        <p:nvSpPr>
          <p:cNvPr id="3" name="Content Placeholder 2"/>
          <p:cNvSpPr>
            <a:spLocks noGrp="1"/>
          </p:cNvSpPr>
          <p:nvPr>
            <p:ph idx="1"/>
          </p:nvPr>
        </p:nvSpPr>
        <p:spPr/>
        <p:txBody>
          <a:bodyPr/>
          <a:lstStyle/>
          <a:p>
            <a:pPr marL="0" indent="0">
              <a:buNone/>
            </a:pPr>
            <a:r>
              <a:rPr lang="en-GB" dirty="0"/>
              <a:t>In pairs and feedback what stood out for you?</a:t>
            </a:r>
          </a:p>
          <a:p>
            <a:pPr marL="0" indent="0">
              <a:buNone/>
            </a:pPr>
            <a:endParaRPr lang="en-GB" dirty="0"/>
          </a:p>
          <a:p>
            <a:r>
              <a:rPr lang="en-GB" dirty="0"/>
              <a:t>Do you agree that poverty is separation?</a:t>
            </a:r>
          </a:p>
          <a:p>
            <a:r>
              <a:rPr lang="en-GB" dirty="0"/>
              <a:t>Look at your group definition: do you still agree with it?</a:t>
            </a:r>
          </a:p>
        </p:txBody>
      </p:sp>
    </p:spTree>
    <p:extLst>
      <p:ext uri="{BB962C8B-B14F-4D97-AF65-F5344CB8AC3E}">
        <p14:creationId xmlns:p14="http://schemas.microsoft.com/office/powerpoint/2010/main" val="1490461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Separate Lives</a:t>
            </a:r>
          </a:p>
        </p:txBody>
      </p:sp>
      <p:sp>
        <p:nvSpPr>
          <p:cNvPr id="3" name="Content Placeholder 2"/>
          <p:cNvSpPr>
            <a:spLocks noGrp="1"/>
          </p:cNvSpPr>
          <p:nvPr>
            <p:ph idx="1"/>
          </p:nvPr>
        </p:nvSpPr>
        <p:spPr/>
        <p:txBody>
          <a:bodyPr>
            <a:normAutofit lnSpcReduction="10000"/>
          </a:bodyPr>
          <a:lstStyle/>
          <a:p>
            <a:r>
              <a:rPr lang="en-GB" sz="2800" dirty="0"/>
              <a:t>PJ page 11</a:t>
            </a:r>
          </a:p>
          <a:p>
            <a:endParaRPr lang="en-GB" sz="2800" dirty="0"/>
          </a:p>
          <a:p>
            <a:pPr marL="0" indent="0">
              <a:buNone/>
            </a:pPr>
            <a:r>
              <a:rPr lang="en-GB" sz="2800" dirty="0"/>
              <a:t>Each small group to cover one of these readings:</a:t>
            </a:r>
          </a:p>
          <a:p>
            <a:r>
              <a:rPr lang="en-GB" sz="2800" dirty="0"/>
              <a:t>Genesis 3 (initial separation)</a:t>
            </a:r>
          </a:p>
          <a:p>
            <a:r>
              <a:rPr lang="en-GB" sz="2800" dirty="0"/>
              <a:t>Genesis 13:5-12 (Abraham and Lot)</a:t>
            </a:r>
          </a:p>
          <a:p>
            <a:r>
              <a:rPr lang="en-GB" sz="2800" dirty="0"/>
              <a:t>Genesis 16:-6 (Hagar and Ishmael)</a:t>
            </a:r>
          </a:p>
          <a:p>
            <a:r>
              <a:rPr lang="en-GB" sz="2800" dirty="0"/>
              <a:t>List the ways that people are separated</a:t>
            </a:r>
          </a:p>
          <a:p>
            <a:r>
              <a:rPr lang="en-GB" sz="2800" dirty="0"/>
              <a:t>List any consequences of separation</a:t>
            </a:r>
          </a:p>
        </p:txBody>
      </p:sp>
    </p:spTree>
    <p:extLst>
      <p:ext uri="{BB962C8B-B14F-4D97-AF65-F5344CB8AC3E}">
        <p14:creationId xmlns:p14="http://schemas.microsoft.com/office/powerpoint/2010/main" val="3475713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Family of Five activity</a:t>
            </a:r>
          </a:p>
        </p:txBody>
      </p:sp>
      <p:sp>
        <p:nvSpPr>
          <p:cNvPr id="3" name="Content Placeholder 2"/>
          <p:cNvSpPr>
            <a:spLocks noGrp="1"/>
          </p:cNvSpPr>
          <p:nvPr>
            <p:ph idx="1"/>
          </p:nvPr>
        </p:nvSpPr>
        <p:spPr/>
        <p:txBody>
          <a:bodyPr>
            <a:normAutofit/>
          </a:bodyPr>
          <a:lstStyle/>
          <a:p>
            <a:r>
              <a:rPr lang="en-GB" sz="2800" dirty="0"/>
              <a:t>Scenario: you have a mum, dad and three children. Mum can’t work because she needs to stay home to look after one of the children who is unwell. Therefore, Dad is the sole breadwinner and he brings in £75 per month. Life costs more than that per month so you’re going to have to choose what to spend your money on. </a:t>
            </a:r>
          </a:p>
          <a:p>
            <a:r>
              <a:rPr lang="en-GB" sz="2800" dirty="0"/>
              <a:t>How will you use your money?</a:t>
            </a:r>
          </a:p>
        </p:txBody>
      </p:sp>
    </p:spTree>
    <p:extLst>
      <p:ext uri="{BB962C8B-B14F-4D97-AF65-F5344CB8AC3E}">
        <p14:creationId xmlns:p14="http://schemas.microsoft.com/office/powerpoint/2010/main" val="2320613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Levelling the Playing Field</a:t>
            </a:r>
          </a:p>
        </p:txBody>
      </p:sp>
      <p:sp>
        <p:nvSpPr>
          <p:cNvPr id="3" name="Content Placeholder 2"/>
          <p:cNvSpPr>
            <a:spLocks noGrp="1"/>
          </p:cNvSpPr>
          <p:nvPr>
            <p:ph idx="1"/>
          </p:nvPr>
        </p:nvSpPr>
        <p:spPr/>
        <p:txBody>
          <a:bodyPr>
            <a:normAutofit lnSpcReduction="10000"/>
          </a:bodyPr>
          <a:lstStyle/>
          <a:p>
            <a:r>
              <a:rPr lang="en-GB" sz="2800" dirty="0"/>
              <a:t>PJ page 12</a:t>
            </a:r>
          </a:p>
          <a:p>
            <a:pPr marL="0" indent="0">
              <a:buNone/>
            </a:pPr>
            <a:endParaRPr lang="en-GB" sz="2800" dirty="0"/>
          </a:p>
          <a:p>
            <a:pPr marL="0" indent="0">
              <a:buNone/>
            </a:pPr>
            <a:r>
              <a:rPr lang="en-GB" sz="2800" dirty="0"/>
              <a:t>Read the text and respond to the question:</a:t>
            </a:r>
          </a:p>
          <a:p>
            <a:r>
              <a:rPr lang="en-GB" sz="2800" dirty="0"/>
              <a:t>As you prepare for your trip, how can you keep all this in mind when meeting and interacting with people experiencing material poverty?</a:t>
            </a:r>
          </a:p>
          <a:p>
            <a:endParaRPr lang="en-GB" sz="2800" dirty="0"/>
          </a:p>
          <a:p>
            <a:r>
              <a:rPr lang="en-GB" sz="2800" dirty="0"/>
              <a:t>Optional – PJ page 13</a:t>
            </a:r>
          </a:p>
        </p:txBody>
      </p:sp>
    </p:spTree>
    <p:extLst>
      <p:ext uri="{BB962C8B-B14F-4D97-AF65-F5344CB8AC3E}">
        <p14:creationId xmlns:p14="http://schemas.microsoft.com/office/powerpoint/2010/main" val="862629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Voices of the Poor activity</a:t>
            </a:r>
          </a:p>
        </p:txBody>
      </p:sp>
      <p:sp>
        <p:nvSpPr>
          <p:cNvPr id="3" name="Content Placeholder 2"/>
          <p:cNvSpPr>
            <a:spLocks noGrp="1"/>
          </p:cNvSpPr>
          <p:nvPr>
            <p:ph idx="1"/>
          </p:nvPr>
        </p:nvSpPr>
        <p:spPr/>
        <p:txBody>
          <a:bodyPr>
            <a:normAutofit lnSpcReduction="10000"/>
          </a:bodyPr>
          <a:lstStyle/>
          <a:p>
            <a:pPr marL="0" indent="0">
              <a:buNone/>
              <a:tabLst>
                <a:tab pos="3590925" algn="l"/>
              </a:tabLst>
            </a:pPr>
            <a:r>
              <a:rPr lang="en-GB" sz="2000" dirty="0">
                <a:solidFill>
                  <a:srgbClr val="000000"/>
                </a:solidFill>
                <a:effectLst/>
                <a:ea typeface="Times New Roman" panose="02020603050405020304" pitchFamily="18" charset="0"/>
                <a:cs typeface="Arial" panose="020B0604020202020204" pitchFamily="34" charset="0"/>
              </a:rPr>
              <a:t>During the 1990’s, the World Bank asked more than 60,000 poor people from more than 60 countries the question, ‘What is poverty?’ Walk round the room and read the answers that were given. Spend time thinking about these. Stand by the one that resonates with you the most. </a:t>
            </a:r>
            <a:endParaRPr lang="en-GB" sz="2000" dirty="0">
              <a:effectLst/>
              <a:ea typeface="Times New Roman" panose="02020603050405020304" pitchFamily="18" charset="0"/>
            </a:endParaRPr>
          </a:p>
          <a:p>
            <a:pPr marL="0" indent="0">
              <a:buNone/>
              <a:tabLst>
                <a:tab pos="3590925" algn="l"/>
              </a:tabLst>
            </a:pPr>
            <a:endParaRPr lang="en-GB" sz="2000" dirty="0">
              <a:solidFill>
                <a:srgbClr val="000000"/>
              </a:solidFill>
              <a:effectLst/>
              <a:ea typeface="Times New Roman" panose="02020603050405020304" pitchFamily="18" charset="0"/>
              <a:cs typeface="Arial" panose="020B0604020202020204" pitchFamily="34" charset="0"/>
            </a:endParaRPr>
          </a:p>
          <a:p>
            <a:pPr marL="0" indent="0">
              <a:buNone/>
              <a:tabLst>
                <a:tab pos="3590925" algn="l"/>
              </a:tabLst>
            </a:pPr>
            <a:r>
              <a:rPr lang="en-GB" sz="2000" dirty="0">
                <a:solidFill>
                  <a:srgbClr val="000000"/>
                </a:solidFill>
                <a:effectLst/>
                <a:ea typeface="Times New Roman" panose="02020603050405020304" pitchFamily="18" charset="0"/>
                <a:cs typeface="Arial" panose="020B0604020202020204" pitchFamily="34" charset="0"/>
              </a:rPr>
              <a:t>Discuss and share:</a:t>
            </a:r>
            <a:endParaRPr lang="en-GB" sz="2000" dirty="0">
              <a:effectLst/>
              <a:ea typeface="Times New Roman" panose="02020603050405020304" pitchFamily="18" charset="0"/>
            </a:endParaRPr>
          </a:p>
          <a:p>
            <a:pPr marL="342900" lvl="0" indent="-342900">
              <a:buFont typeface="Arial" panose="020B0604020202020204" pitchFamily="34" charset="0"/>
              <a:buChar char="•"/>
              <a:tabLst>
                <a:tab pos="457200" algn="l"/>
                <a:tab pos="3590925" algn="l"/>
              </a:tabLst>
            </a:pPr>
            <a:r>
              <a:rPr lang="en-GB" sz="2000" dirty="0">
                <a:solidFill>
                  <a:srgbClr val="000000"/>
                </a:solidFill>
                <a:effectLst/>
                <a:ea typeface="Times New Roman" panose="02020603050405020304" pitchFamily="18" charset="0"/>
                <a:cs typeface="Arial" panose="020B0604020202020204" pitchFamily="34" charset="0"/>
              </a:rPr>
              <a:t>Why did you stand by this one?</a:t>
            </a:r>
            <a:endParaRPr lang="en-GB" sz="2000" dirty="0">
              <a:effectLst/>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3590925" algn="l"/>
              </a:tabLst>
            </a:pPr>
            <a:r>
              <a:rPr lang="en-GB" sz="2000" dirty="0">
                <a:solidFill>
                  <a:srgbClr val="000000"/>
                </a:solidFill>
                <a:effectLst/>
                <a:ea typeface="Times New Roman" panose="02020603050405020304" pitchFamily="18" charset="0"/>
                <a:cs typeface="Arial" panose="020B0604020202020204" pitchFamily="34" charset="0"/>
              </a:rPr>
              <a:t>What particularly stood out to you and why?</a:t>
            </a:r>
            <a:endParaRPr lang="en-GB" sz="2000" dirty="0">
              <a:effectLst/>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3590925" algn="l"/>
              </a:tabLst>
            </a:pPr>
            <a:r>
              <a:rPr lang="en-GB" sz="2000" dirty="0">
                <a:solidFill>
                  <a:srgbClr val="000000"/>
                </a:solidFill>
                <a:effectLst/>
                <a:ea typeface="Times New Roman" panose="02020603050405020304" pitchFamily="18" charset="0"/>
                <a:cs typeface="Arial" panose="020B0604020202020204" pitchFamily="34" charset="0"/>
              </a:rPr>
              <a:t>Did anything surprise you?</a:t>
            </a:r>
            <a:endParaRPr lang="en-GB" sz="2000" dirty="0">
              <a:effectLst/>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tabLst>
                <a:tab pos="457200" algn="l"/>
                <a:tab pos="3590925" algn="l"/>
              </a:tabLst>
            </a:pPr>
            <a:r>
              <a:rPr lang="en-GB" sz="2000" dirty="0">
                <a:solidFill>
                  <a:srgbClr val="000000"/>
                </a:solidFill>
                <a:effectLst/>
                <a:ea typeface="Times New Roman" panose="02020603050405020304" pitchFamily="18" charset="0"/>
                <a:cs typeface="Arial" panose="020B0604020202020204" pitchFamily="34" charset="0"/>
              </a:rPr>
              <a:t>How is this answer different from the answer you gave to ‘What is poverty?’</a:t>
            </a:r>
            <a:endParaRPr lang="en-GB"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3321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Lunch break</a:t>
            </a:r>
          </a:p>
        </p:txBody>
      </p:sp>
      <p:sp>
        <p:nvSpPr>
          <p:cNvPr id="3" name="Content Placeholder 2"/>
          <p:cNvSpPr>
            <a:spLocks noGrp="1"/>
          </p:cNvSpPr>
          <p:nvPr>
            <p:ph idx="1"/>
          </p:nvPr>
        </p:nvSpPr>
        <p:spPr/>
        <p:txBody>
          <a:bodyPr/>
          <a:lstStyle/>
          <a:p>
            <a:r>
              <a:rPr lang="en-GB" dirty="0">
                <a:highlight>
                  <a:srgbClr val="FFFF00"/>
                </a:highlight>
              </a:rPr>
              <a:t>(Optional - insert high-quality image of very sparse food)</a:t>
            </a:r>
          </a:p>
        </p:txBody>
      </p:sp>
    </p:spTree>
    <p:extLst>
      <p:ext uri="{BB962C8B-B14F-4D97-AF65-F5344CB8AC3E}">
        <p14:creationId xmlns:p14="http://schemas.microsoft.com/office/powerpoint/2010/main" val="2461514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spc="600" dirty="0"/>
              <a:t>Part 3: what is culture?</a:t>
            </a:r>
          </a:p>
        </p:txBody>
      </p:sp>
    </p:spTree>
    <p:extLst>
      <p:ext uri="{BB962C8B-B14F-4D97-AF65-F5344CB8AC3E}">
        <p14:creationId xmlns:p14="http://schemas.microsoft.com/office/powerpoint/2010/main" val="385135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Energiser</a:t>
            </a:r>
          </a:p>
        </p:txBody>
      </p:sp>
      <p:sp>
        <p:nvSpPr>
          <p:cNvPr id="3" name="Content Placeholder 2"/>
          <p:cNvSpPr>
            <a:spLocks noGrp="1"/>
          </p:cNvSpPr>
          <p:nvPr>
            <p:ph idx="1"/>
          </p:nvPr>
        </p:nvSpPr>
        <p:spPr/>
        <p:txBody>
          <a:bodyPr/>
          <a:lstStyle/>
          <a:p>
            <a:pPr marL="0" indent="0">
              <a:buNone/>
            </a:pPr>
            <a:r>
              <a:rPr lang="en-GB" i="1" dirty="0"/>
              <a:t>Would you rather?</a:t>
            </a:r>
          </a:p>
          <a:p>
            <a:endParaRPr lang="en-GB" dirty="0"/>
          </a:p>
          <a:p>
            <a:pPr marL="0" indent="0">
              <a:buNone/>
            </a:pPr>
            <a:r>
              <a:rPr lang="en-GB" dirty="0"/>
              <a:t>Move between either side of the room depending on your answer… </a:t>
            </a:r>
          </a:p>
          <a:p>
            <a:endParaRPr lang="en-GB" dirty="0"/>
          </a:p>
        </p:txBody>
      </p:sp>
    </p:spTree>
    <p:extLst>
      <p:ext uri="{BB962C8B-B14F-4D97-AF65-F5344CB8AC3E}">
        <p14:creationId xmlns:p14="http://schemas.microsoft.com/office/powerpoint/2010/main" val="3185443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1143000"/>
          </a:xfrm>
        </p:spPr>
        <p:txBody>
          <a:bodyPr anchor="ctr">
            <a:normAutofit/>
          </a:bodyPr>
          <a:lstStyle/>
          <a:p>
            <a:r>
              <a:rPr lang="en-GB" b="1" dirty="0"/>
              <a:t>Cultural Iceberg</a:t>
            </a:r>
          </a:p>
        </p:txBody>
      </p:sp>
      <p:pic>
        <p:nvPicPr>
          <p:cNvPr id="4" name="Picture 3" descr="Shape, rectangle&#10;&#10;Description automatically generated">
            <a:extLst>
              <a:ext uri="{FF2B5EF4-FFF2-40B4-BE49-F238E27FC236}">
                <a16:creationId xmlns:a16="http://schemas.microsoft.com/office/drawing/2014/main" id="{91A5B641-4F36-449D-9042-25F9D655D29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366" t="14180" r="6701" b="5460"/>
          <a:stretch/>
        </p:blipFill>
        <p:spPr>
          <a:xfrm>
            <a:off x="1060859" y="1600201"/>
            <a:ext cx="2831281" cy="3773016"/>
          </a:xfrm>
          <a:prstGeom prst="rect">
            <a:avLst/>
          </a:prstGeom>
          <a:noFill/>
        </p:spPr>
      </p:pic>
      <p:sp>
        <p:nvSpPr>
          <p:cNvPr id="3" name="Content Placeholder 2"/>
          <p:cNvSpPr>
            <a:spLocks noGrp="1"/>
          </p:cNvSpPr>
          <p:nvPr>
            <p:ph sz="half" idx="2"/>
          </p:nvPr>
        </p:nvSpPr>
        <p:spPr>
          <a:xfrm>
            <a:off x="4648200" y="1600200"/>
            <a:ext cx="4038600" cy="3773017"/>
          </a:xfrm>
        </p:spPr>
        <p:txBody>
          <a:bodyPr>
            <a:normAutofit/>
          </a:bodyPr>
          <a:lstStyle/>
          <a:p>
            <a:r>
              <a:rPr lang="en-GB" dirty="0">
                <a:effectLst/>
                <a:highlight>
                  <a:srgbClr val="FFFF00"/>
                </a:highlight>
                <a:ea typeface="Times New Roman" panose="02020603050405020304" pitchFamily="18" charset="0"/>
                <a:cs typeface="Times New Roman" panose="02020603050405020304" pitchFamily="18" charset="0"/>
              </a:rPr>
              <a:t>Create your own example of a cultural iceberg to show to the group – add your own ideas here</a:t>
            </a:r>
            <a:endParaRPr lang="en-GB" sz="4000" dirty="0">
              <a:highlight>
                <a:srgbClr val="FFFF00"/>
              </a:highlight>
            </a:endParaRPr>
          </a:p>
        </p:txBody>
      </p:sp>
    </p:spTree>
    <p:extLst>
      <p:ext uri="{BB962C8B-B14F-4D97-AF65-F5344CB8AC3E}">
        <p14:creationId xmlns:p14="http://schemas.microsoft.com/office/powerpoint/2010/main" val="3293438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1143000"/>
          </a:xfrm>
        </p:spPr>
        <p:txBody>
          <a:bodyPr anchor="ctr">
            <a:normAutofit/>
          </a:bodyPr>
          <a:lstStyle/>
          <a:p>
            <a:r>
              <a:rPr lang="en-GB" b="1" dirty="0"/>
              <a:t>Cultural Iceberg activity</a:t>
            </a:r>
          </a:p>
        </p:txBody>
      </p:sp>
      <p:pic>
        <p:nvPicPr>
          <p:cNvPr id="4" name="Picture 3" descr="Shape, rectangle&#10;&#10;Description automatically generated">
            <a:extLst>
              <a:ext uri="{FF2B5EF4-FFF2-40B4-BE49-F238E27FC236}">
                <a16:creationId xmlns:a16="http://schemas.microsoft.com/office/drawing/2014/main" id="{91A5B641-4F36-449D-9042-25F9D655D29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366" t="14180" r="6701" b="5460"/>
          <a:stretch/>
        </p:blipFill>
        <p:spPr>
          <a:xfrm>
            <a:off x="1060859" y="1600201"/>
            <a:ext cx="2831281" cy="3773016"/>
          </a:xfrm>
          <a:prstGeom prst="rect">
            <a:avLst/>
          </a:prstGeom>
          <a:noFill/>
        </p:spPr>
      </p:pic>
      <p:sp>
        <p:nvSpPr>
          <p:cNvPr id="3" name="Content Placeholder 2"/>
          <p:cNvSpPr>
            <a:spLocks noGrp="1"/>
          </p:cNvSpPr>
          <p:nvPr>
            <p:ph sz="half" idx="2"/>
          </p:nvPr>
        </p:nvSpPr>
        <p:spPr>
          <a:xfrm>
            <a:off x="4648200" y="1600200"/>
            <a:ext cx="4038600" cy="3773017"/>
          </a:xfrm>
        </p:spPr>
        <p:txBody>
          <a:bodyPr>
            <a:normAutofit lnSpcReduction="10000"/>
          </a:bodyPr>
          <a:lstStyle/>
          <a:p>
            <a:r>
              <a:rPr lang="en-GB" dirty="0">
                <a:effectLst/>
                <a:ea typeface="Times New Roman" panose="02020603050405020304" pitchFamily="18" charset="0"/>
                <a:cs typeface="Times New Roman" panose="02020603050405020304" pitchFamily="18" charset="0"/>
              </a:rPr>
              <a:t>Create your own iceberg in </a:t>
            </a:r>
            <a:r>
              <a:rPr lang="en-GB" dirty="0">
                <a:ea typeface="Times New Roman" panose="02020603050405020304" pitchFamily="18" charset="0"/>
                <a:cs typeface="Times New Roman" panose="02020603050405020304" pitchFamily="18" charset="0"/>
              </a:rPr>
              <a:t>smaller groups. </a:t>
            </a:r>
          </a:p>
          <a:p>
            <a:r>
              <a:rPr lang="en-GB" dirty="0">
                <a:effectLst/>
                <a:ea typeface="Times New Roman" panose="02020603050405020304" pitchFamily="18" charset="0"/>
                <a:cs typeface="Times New Roman" panose="02020603050405020304" pitchFamily="18" charset="0"/>
              </a:rPr>
              <a:t>Imagine you are preparing to explain your local culture to a group of friends coming from a different country.</a:t>
            </a:r>
            <a:endParaRPr lang="en-GB" sz="4000" dirty="0"/>
          </a:p>
        </p:txBody>
      </p:sp>
    </p:spTree>
    <p:extLst>
      <p:ext uri="{BB962C8B-B14F-4D97-AF65-F5344CB8AC3E}">
        <p14:creationId xmlns:p14="http://schemas.microsoft.com/office/powerpoint/2010/main" val="3522204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Learning Aims</a:t>
            </a:r>
          </a:p>
        </p:txBody>
      </p:sp>
      <p:sp>
        <p:nvSpPr>
          <p:cNvPr id="3" name="Content Placeholder 2"/>
          <p:cNvSpPr>
            <a:spLocks noGrp="1"/>
          </p:cNvSpPr>
          <p:nvPr>
            <p:ph idx="1"/>
          </p:nvPr>
        </p:nvSpPr>
        <p:spPr/>
        <p:txBody>
          <a:bodyPr/>
          <a:lstStyle/>
          <a:p>
            <a:pPr marL="342900" lvl="0" indent="-342900">
              <a:buFont typeface="Symbol" panose="05050102010706020507" pitchFamily="18" charset="2"/>
              <a:buChar char=""/>
            </a:pPr>
            <a:r>
              <a:rPr lang="en-GB" sz="2800" dirty="0">
                <a:effectLst/>
                <a:ea typeface="Times New Roman" panose="02020603050405020304" pitchFamily="18" charset="0"/>
                <a:cs typeface="Times New Roman" panose="02020603050405020304" pitchFamily="18" charset="0"/>
              </a:rPr>
              <a:t>Feel more inspired and committed to the trip</a:t>
            </a:r>
          </a:p>
          <a:p>
            <a:pPr marL="342900" lvl="0" indent="-342900">
              <a:buFont typeface="Symbol" panose="05050102010706020507" pitchFamily="18" charset="2"/>
              <a:buChar char=""/>
            </a:pPr>
            <a:r>
              <a:rPr lang="en-GB" sz="2800" dirty="0">
                <a:effectLst/>
                <a:ea typeface="Times New Roman" panose="02020603050405020304" pitchFamily="18" charset="0"/>
                <a:cs typeface="Times New Roman" panose="02020603050405020304" pitchFamily="18" charset="0"/>
              </a:rPr>
              <a:t>Get to know your Personal Journal (PJ) with chances to reflect</a:t>
            </a:r>
          </a:p>
          <a:p>
            <a:pPr marL="342900" lvl="0" indent="-342900">
              <a:buFont typeface="Symbol" panose="05050102010706020507" pitchFamily="18" charset="2"/>
              <a:buChar char=""/>
            </a:pPr>
            <a:r>
              <a:rPr lang="en-GB" sz="2800" dirty="0">
                <a:effectLst/>
                <a:ea typeface="Times New Roman" panose="02020603050405020304" pitchFamily="18" charset="0"/>
                <a:cs typeface="Times New Roman" panose="02020603050405020304" pitchFamily="18" charset="0"/>
              </a:rPr>
              <a:t>Understanding the way you think about poverty and culture and how this </a:t>
            </a:r>
            <a:r>
              <a:rPr lang="en-GB" sz="2800" dirty="0">
                <a:ea typeface="Times New Roman" panose="02020603050405020304" pitchFamily="18" charset="0"/>
                <a:cs typeface="Times New Roman" panose="02020603050405020304" pitchFamily="18" charset="0"/>
              </a:rPr>
              <a:t>can</a:t>
            </a:r>
            <a:r>
              <a:rPr lang="en-GB" sz="2800" dirty="0">
                <a:effectLst/>
                <a:ea typeface="Times New Roman" panose="02020603050405020304" pitchFamily="18" charset="0"/>
                <a:cs typeface="Times New Roman" panose="02020603050405020304" pitchFamily="18" charset="0"/>
              </a:rPr>
              <a:t> affect how positive your impact is</a:t>
            </a:r>
          </a:p>
          <a:p>
            <a:pPr marL="342900" lvl="0" indent="-342900">
              <a:buFont typeface="Symbol" panose="05050102010706020507" pitchFamily="18" charset="2"/>
              <a:buChar char=""/>
            </a:pPr>
            <a:r>
              <a:rPr lang="en-GB" sz="2800" dirty="0">
                <a:effectLst/>
                <a:ea typeface="Times New Roman" panose="02020603050405020304" pitchFamily="18" charset="0"/>
                <a:cs typeface="Times New Roman" panose="02020603050405020304" pitchFamily="18" charset="0"/>
              </a:rPr>
              <a:t>Feel mentally better equipped for </a:t>
            </a:r>
            <a:r>
              <a:rPr lang="en-GB" sz="2800" dirty="0">
                <a:ea typeface="Times New Roman" panose="02020603050405020304" pitchFamily="18" charset="0"/>
                <a:cs typeface="Times New Roman" panose="02020603050405020304" pitchFamily="18" charset="0"/>
              </a:rPr>
              <a:t>your </a:t>
            </a:r>
            <a:r>
              <a:rPr lang="en-GB" sz="2800" dirty="0">
                <a:effectLst/>
                <a:ea typeface="Times New Roman" panose="02020603050405020304" pitchFamily="18" charset="0"/>
                <a:cs typeface="Times New Roman" panose="02020603050405020304" pitchFamily="18" charset="0"/>
              </a:rPr>
              <a:t>trip</a:t>
            </a:r>
          </a:p>
          <a:p>
            <a:pPr marL="0" indent="0">
              <a:buNone/>
            </a:pPr>
            <a:endParaRPr lang="en-GB" dirty="0"/>
          </a:p>
        </p:txBody>
      </p:sp>
    </p:spTree>
    <p:extLst>
      <p:ext uri="{BB962C8B-B14F-4D97-AF65-F5344CB8AC3E}">
        <p14:creationId xmlns:p14="http://schemas.microsoft.com/office/powerpoint/2010/main" val="1418566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Hot and Cold Climate Cultures</a:t>
            </a:r>
          </a:p>
        </p:txBody>
      </p:sp>
      <p:sp>
        <p:nvSpPr>
          <p:cNvPr id="3" name="Content Placeholder 2"/>
          <p:cNvSpPr>
            <a:spLocks noGrp="1"/>
          </p:cNvSpPr>
          <p:nvPr>
            <p:ph idx="1"/>
          </p:nvPr>
        </p:nvSpPr>
        <p:spPr/>
        <p:txBody>
          <a:bodyPr>
            <a:normAutofit/>
          </a:bodyPr>
          <a:lstStyle/>
          <a:p>
            <a:r>
              <a:rPr lang="en-GB" sz="2400" dirty="0"/>
              <a:t>PJ pages 18-19</a:t>
            </a:r>
          </a:p>
        </p:txBody>
      </p:sp>
      <p:graphicFrame>
        <p:nvGraphicFramePr>
          <p:cNvPr id="4" name="Table 3">
            <a:extLst>
              <a:ext uri="{FF2B5EF4-FFF2-40B4-BE49-F238E27FC236}">
                <a16:creationId xmlns:a16="http://schemas.microsoft.com/office/drawing/2014/main" id="{E50D92A3-512B-492E-A691-9546821A45F0}"/>
              </a:ext>
            </a:extLst>
          </p:cNvPr>
          <p:cNvGraphicFramePr>
            <a:graphicFrameLocks noGrp="1"/>
          </p:cNvGraphicFramePr>
          <p:nvPr>
            <p:extLst>
              <p:ext uri="{D42A27DB-BD31-4B8C-83A1-F6EECF244321}">
                <p14:modId xmlns:p14="http://schemas.microsoft.com/office/powerpoint/2010/main" val="2990003403"/>
              </p:ext>
            </p:extLst>
          </p:nvPr>
        </p:nvGraphicFramePr>
        <p:xfrm>
          <a:off x="395536" y="2198034"/>
          <a:ext cx="8352928" cy="3048000"/>
        </p:xfrm>
        <a:graphic>
          <a:graphicData uri="http://schemas.openxmlformats.org/drawingml/2006/table">
            <a:tbl>
              <a:tblPr firstRow="1" firstCol="1" bandRow="1">
                <a:tableStyleId>{5940675A-B579-460E-94D1-54222C63F5DA}</a:tableStyleId>
              </a:tblPr>
              <a:tblGrid>
                <a:gridCol w="4176464">
                  <a:extLst>
                    <a:ext uri="{9D8B030D-6E8A-4147-A177-3AD203B41FA5}">
                      <a16:colId xmlns:a16="http://schemas.microsoft.com/office/drawing/2014/main" val="1514300576"/>
                    </a:ext>
                  </a:extLst>
                </a:gridCol>
                <a:gridCol w="4176464">
                  <a:extLst>
                    <a:ext uri="{9D8B030D-6E8A-4147-A177-3AD203B41FA5}">
                      <a16:colId xmlns:a16="http://schemas.microsoft.com/office/drawing/2014/main" val="2708495217"/>
                    </a:ext>
                  </a:extLst>
                </a:gridCol>
              </a:tblGrid>
              <a:tr h="0">
                <a:tc>
                  <a:txBody>
                    <a:bodyPr/>
                    <a:lstStyle/>
                    <a:p>
                      <a:r>
                        <a:rPr lang="en-GB" sz="2000" b="1" dirty="0">
                          <a:solidFill>
                            <a:srgbClr val="FF0000"/>
                          </a:solidFill>
                          <a:effectLst/>
                        </a:rPr>
                        <a:t>Hot Climate Cultures…</a:t>
                      </a:r>
                    </a:p>
                    <a:p>
                      <a:pPr marL="342900" lvl="0" indent="-342900">
                        <a:spcAft>
                          <a:spcPts val="0"/>
                        </a:spcAft>
                        <a:buFont typeface="Arial" panose="020B0604020202020204" pitchFamily="34" charset="0"/>
                        <a:buChar char="•"/>
                        <a:tabLst>
                          <a:tab pos="457200" algn="l"/>
                        </a:tabLst>
                      </a:pPr>
                      <a:r>
                        <a:rPr lang="en-GB" sz="2000" dirty="0">
                          <a:effectLst/>
                        </a:rPr>
                        <a:t>Are relationship-based and have an abundance of time. </a:t>
                      </a:r>
                    </a:p>
                    <a:p>
                      <a:pPr marL="342900" lvl="0" indent="-342900">
                        <a:spcAft>
                          <a:spcPts val="0"/>
                        </a:spcAft>
                        <a:buFont typeface="Arial" panose="020B0604020202020204" pitchFamily="34" charset="0"/>
                        <a:buChar char="•"/>
                        <a:tabLst>
                          <a:tab pos="457200" algn="l"/>
                        </a:tabLst>
                      </a:pPr>
                      <a:r>
                        <a:rPr lang="en-GB" sz="2000" dirty="0">
                          <a:effectLst/>
                        </a:rPr>
                        <a:t>Communication = indirect, it must be friendly.</a:t>
                      </a:r>
                    </a:p>
                    <a:p>
                      <a:pPr marL="342900" lvl="0" indent="-342900">
                        <a:spcAft>
                          <a:spcPts val="0"/>
                        </a:spcAft>
                        <a:buFont typeface="Arial" panose="020B0604020202020204" pitchFamily="34" charset="0"/>
                        <a:buChar char="•"/>
                        <a:tabLst>
                          <a:tab pos="457200" algn="l"/>
                        </a:tabLst>
                      </a:pPr>
                      <a:r>
                        <a:rPr lang="en-GB" sz="2000" dirty="0">
                          <a:effectLst/>
                        </a:rPr>
                        <a:t>Group-orientated culture. </a:t>
                      </a:r>
                    </a:p>
                    <a:p>
                      <a:pPr marL="342900" lvl="0" indent="-342900">
                        <a:spcAft>
                          <a:spcPts val="0"/>
                        </a:spcAft>
                        <a:buFont typeface="Arial" panose="020B0604020202020204" pitchFamily="34" charset="0"/>
                        <a:buChar char="•"/>
                        <a:tabLst>
                          <a:tab pos="457200" algn="l"/>
                        </a:tabLst>
                      </a:pPr>
                      <a:r>
                        <a:rPr lang="en-GB" sz="2000" dirty="0">
                          <a:effectLst/>
                        </a:rPr>
                        <a:t>Inclusion is key. Everyone is welcome always. </a:t>
                      </a:r>
                    </a:p>
                    <a:p>
                      <a:pPr marL="342900" lvl="0" indent="-342900">
                        <a:spcAft>
                          <a:spcPts val="0"/>
                        </a:spcAft>
                        <a:buFont typeface="Arial" panose="020B0604020202020204" pitchFamily="34" charset="0"/>
                        <a:buChar char="•"/>
                        <a:tabLst>
                          <a:tab pos="457200" algn="l"/>
                        </a:tabLst>
                      </a:pPr>
                      <a:r>
                        <a:rPr lang="en-GB" sz="2000" dirty="0">
                          <a:effectLst/>
                        </a:rPr>
                        <a:t>Hospitality is spontaneous.</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2000" b="1" dirty="0">
                          <a:solidFill>
                            <a:srgbClr val="002060"/>
                          </a:solidFill>
                          <a:effectLst/>
                        </a:rPr>
                        <a:t>Cold Climate Cultures…</a:t>
                      </a:r>
                    </a:p>
                    <a:p>
                      <a:pPr marL="342900" lvl="0" indent="-342900">
                        <a:spcAft>
                          <a:spcPts val="0"/>
                        </a:spcAft>
                        <a:buFont typeface="Arial" panose="020B0604020202020204" pitchFamily="34" charset="0"/>
                        <a:buChar char="•"/>
                        <a:tabLst>
                          <a:tab pos="457200" algn="l"/>
                        </a:tabLst>
                      </a:pPr>
                      <a:r>
                        <a:rPr lang="en-GB" sz="2000" dirty="0">
                          <a:effectLst/>
                        </a:rPr>
                        <a:t>Are task and time-orientated </a:t>
                      </a:r>
                    </a:p>
                    <a:p>
                      <a:pPr marL="342900" lvl="0" indent="-342900">
                        <a:spcAft>
                          <a:spcPts val="0"/>
                        </a:spcAft>
                        <a:buFont typeface="Arial" panose="020B0604020202020204" pitchFamily="34" charset="0"/>
                        <a:buChar char="•"/>
                        <a:tabLst>
                          <a:tab pos="457200" algn="l"/>
                        </a:tabLst>
                      </a:pPr>
                      <a:r>
                        <a:rPr lang="en-GB" sz="2000" dirty="0">
                          <a:effectLst/>
                        </a:rPr>
                        <a:t>Communication = direct, this shows respect for the person’s time. </a:t>
                      </a:r>
                    </a:p>
                    <a:p>
                      <a:pPr marL="342900" lvl="0" indent="-342900">
                        <a:spcAft>
                          <a:spcPts val="0"/>
                        </a:spcAft>
                        <a:buFont typeface="Arial" panose="020B0604020202020204" pitchFamily="34" charset="0"/>
                        <a:buChar char="•"/>
                        <a:tabLst>
                          <a:tab pos="457200" algn="l"/>
                        </a:tabLst>
                      </a:pPr>
                      <a:r>
                        <a:rPr lang="en-GB" sz="2000" dirty="0">
                          <a:effectLst/>
                        </a:rPr>
                        <a:t>Individualistic culture. </a:t>
                      </a:r>
                    </a:p>
                    <a:p>
                      <a:pPr marL="342900" lvl="0" indent="-342900">
                        <a:spcAft>
                          <a:spcPts val="0"/>
                        </a:spcAft>
                        <a:buFont typeface="Arial" panose="020B0604020202020204" pitchFamily="34" charset="0"/>
                        <a:buChar char="•"/>
                        <a:tabLst>
                          <a:tab pos="457200" algn="l"/>
                        </a:tabLst>
                      </a:pPr>
                      <a:r>
                        <a:rPr lang="en-GB" sz="2000" dirty="0">
                          <a:effectLst/>
                        </a:rPr>
                        <a:t>Privacy is key. Space and time for yourself is important.</a:t>
                      </a:r>
                    </a:p>
                    <a:p>
                      <a:pPr marL="342900" lvl="0" indent="-342900">
                        <a:spcAft>
                          <a:spcPts val="0"/>
                        </a:spcAft>
                        <a:buFont typeface="Arial" panose="020B0604020202020204" pitchFamily="34" charset="0"/>
                        <a:buChar char="•"/>
                        <a:tabLst>
                          <a:tab pos="457200" algn="l"/>
                        </a:tabLst>
                      </a:pPr>
                      <a:r>
                        <a:rPr lang="en-GB" sz="2000" dirty="0">
                          <a:effectLst/>
                        </a:rPr>
                        <a:t>Hospitality is mostly planned in advance.</a:t>
                      </a:r>
                      <a:endParaRPr lang="en-GB" sz="2000" dirty="0">
                        <a:effectLst/>
                        <a:latin typeface="Trebuchet MS" panose="020B0603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278719"/>
                  </a:ext>
                </a:extLst>
              </a:tr>
            </a:tbl>
          </a:graphicData>
        </a:graphic>
      </p:graphicFrame>
    </p:spTree>
    <p:extLst>
      <p:ext uri="{BB962C8B-B14F-4D97-AF65-F5344CB8AC3E}">
        <p14:creationId xmlns:p14="http://schemas.microsoft.com/office/powerpoint/2010/main" val="2273638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Engaging with a new culture</a:t>
            </a:r>
          </a:p>
        </p:txBody>
      </p:sp>
      <p:sp>
        <p:nvSpPr>
          <p:cNvPr id="3" name="Content Placeholder 2"/>
          <p:cNvSpPr>
            <a:spLocks noGrp="1"/>
          </p:cNvSpPr>
          <p:nvPr>
            <p:ph idx="1"/>
          </p:nvPr>
        </p:nvSpPr>
        <p:spPr/>
        <p:txBody>
          <a:bodyPr numCol="1">
            <a:noAutofit/>
          </a:bodyPr>
          <a:lstStyle/>
          <a:p>
            <a:pPr marL="685800"/>
            <a:r>
              <a:rPr lang="en-GB" sz="2400" dirty="0"/>
              <a:t>Can you think of different cultural norms around the world?</a:t>
            </a:r>
          </a:p>
          <a:p>
            <a:pPr indent="0">
              <a:buNone/>
            </a:pPr>
            <a:endParaRPr lang="en-GB" sz="1200" dirty="0"/>
          </a:p>
          <a:p>
            <a:pPr marL="0" indent="0">
              <a:buNone/>
            </a:pPr>
            <a:r>
              <a:rPr lang="en-GB" sz="2400" dirty="0"/>
              <a:t>Helpful tips:</a:t>
            </a: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Observe</a:t>
            </a:r>
            <a:endParaRPr lang="en-GB" sz="2000" dirty="0">
              <a:effectLst/>
              <a:ea typeface="Times New Roman" panose="02020603050405020304" pitchFamily="18" charset="0"/>
              <a:cs typeface="Times New Roman" panose="02020603050405020304" pitchFamily="18" charset="0"/>
            </a:endParaRP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Learn with a humble attitude</a:t>
            </a:r>
            <a:endParaRPr lang="en-GB" sz="2000" dirty="0">
              <a:effectLst/>
              <a:ea typeface="Times New Roman" panose="02020603050405020304" pitchFamily="18" charset="0"/>
              <a:cs typeface="Times New Roman" panose="02020603050405020304" pitchFamily="18" charset="0"/>
            </a:endParaRP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Do not judge or criticise, or laugh at things you don’t understand</a:t>
            </a:r>
            <a:endParaRPr lang="en-GB" sz="2000" dirty="0">
              <a:effectLst/>
              <a:ea typeface="Times New Roman" panose="02020603050405020304" pitchFamily="18" charset="0"/>
              <a:cs typeface="Times New Roman" panose="02020603050405020304" pitchFamily="18" charset="0"/>
            </a:endParaRP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Do not guess what something means but ask questions and see if you can learn</a:t>
            </a:r>
            <a:endParaRPr lang="en-GB" sz="2000" dirty="0">
              <a:effectLst/>
              <a:ea typeface="Times New Roman" panose="02020603050405020304" pitchFamily="18" charset="0"/>
              <a:cs typeface="Times New Roman" panose="02020603050405020304" pitchFamily="18" charset="0"/>
            </a:endParaRP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Be sensitive and watch carefully</a:t>
            </a:r>
            <a:endParaRPr lang="en-GB" sz="2000" dirty="0">
              <a:effectLst/>
              <a:ea typeface="Times New Roman" panose="02020603050405020304" pitchFamily="18" charset="0"/>
              <a:cs typeface="Times New Roman" panose="02020603050405020304" pitchFamily="18" charset="0"/>
            </a:endParaRPr>
          </a:p>
          <a:p>
            <a:pPr marL="1085850" lvl="1" indent="-342900">
              <a:spcBef>
                <a:spcPts val="0"/>
              </a:spcBef>
              <a:buFont typeface="Arial" panose="020B0604020202020204" pitchFamily="34" charset="0"/>
              <a:buChar char="•"/>
            </a:pPr>
            <a:r>
              <a:rPr lang="en-GB" sz="2000" kern="1200" dirty="0">
                <a:solidFill>
                  <a:srgbClr val="000000"/>
                </a:solidFill>
                <a:effectLst/>
                <a:ea typeface="Times New Roman" panose="02020603050405020304" pitchFamily="18" charset="0"/>
                <a:cs typeface="Times New Roman" panose="02020603050405020304" pitchFamily="18" charset="0"/>
              </a:rPr>
              <a:t>Be willing to accept the cultural mistakes that you will make. </a:t>
            </a:r>
            <a:endParaRPr lang="en-GB"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766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Culture shock</a:t>
            </a:r>
          </a:p>
        </p:txBody>
      </p:sp>
      <p:sp>
        <p:nvSpPr>
          <p:cNvPr id="3" name="Content Placeholder 2"/>
          <p:cNvSpPr>
            <a:spLocks noGrp="1"/>
          </p:cNvSpPr>
          <p:nvPr>
            <p:ph idx="1"/>
          </p:nvPr>
        </p:nvSpPr>
        <p:spPr/>
        <p:txBody>
          <a:bodyPr>
            <a:normAutofit/>
          </a:bodyPr>
          <a:lstStyle/>
          <a:p>
            <a:r>
              <a:rPr lang="en-GB" sz="2800" dirty="0"/>
              <a:t>PJ page 21 </a:t>
            </a:r>
          </a:p>
          <a:p>
            <a:endParaRPr lang="en-GB" sz="2800" dirty="0"/>
          </a:p>
          <a:p>
            <a:r>
              <a:rPr lang="en-GB" sz="2800" dirty="0"/>
              <a:t>Read through the things to remember and feel free to share any thoughts or concerns you may have with the group.</a:t>
            </a:r>
          </a:p>
        </p:txBody>
      </p:sp>
    </p:spTree>
    <p:extLst>
      <p:ext uri="{BB962C8B-B14F-4D97-AF65-F5344CB8AC3E}">
        <p14:creationId xmlns:p14="http://schemas.microsoft.com/office/powerpoint/2010/main" val="1715440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Personal challenges</a:t>
            </a:r>
          </a:p>
        </p:txBody>
      </p:sp>
      <p:sp>
        <p:nvSpPr>
          <p:cNvPr id="3" name="Content Placeholder 2"/>
          <p:cNvSpPr>
            <a:spLocks noGrp="1"/>
          </p:cNvSpPr>
          <p:nvPr>
            <p:ph idx="1"/>
          </p:nvPr>
        </p:nvSpPr>
        <p:spPr/>
        <p:txBody>
          <a:bodyPr>
            <a:normAutofit/>
          </a:bodyPr>
          <a:lstStyle/>
          <a:p>
            <a:r>
              <a:rPr lang="en-GB" sz="2800" dirty="0"/>
              <a:t>PJ pages 22-23</a:t>
            </a:r>
          </a:p>
          <a:p>
            <a:endParaRPr lang="en-GB" sz="2800" dirty="0"/>
          </a:p>
          <a:p>
            <a:r>
              <a:rPr lang="en-GB" sz="2800" dirty="0"/>
              <a:t>Break into two’s or three’s and discuss whether or not you are concerned about adapting to the new culture you will find yourself in. </a:t>
            </a:r>
          </a:p>
          <a:p>
            <a:r>
              <a:rPr lang="en-GB" sz="2800" dirty="0"/>
              <a:t>What will you put in place to help yourself deal with this? </a:t>
            </a:r>
          </a:p>
        </p:txBody>
      </p:sp>
    </p:spTree>
    <p:extLst>
      <p:ext uri="{BB962C8B-B14F-4D97-AF65-F5344CB8AC3E}">
        <p14:creationId xmlns:p14="http://schemas.microsoft.com/office/powerpoint/2010/main" val="2041211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Safeguarding notes</a:t>
            </a:r>
          </a:p>
        </p:txBody>
      </p:sp>
      <p:sp>
        <p:nvSpPr>
          <p:cNvPr id="3" name="Content Placeholder 2"/>
          <p:cNvSpPr>
            <a:spLocks noGrp="1"/>
          </p:cNvSpPr>
          <p:nvPr>
            <p:ph idx="1"/>
          </p:nvPr>
        </p:nvSpPr>
        <p:spPr/>
        <p:txBody>
          <a:bodyPr>
            <a:normAutofit fontScale="92500" lnSpcReduction="20000"/>
          </a:bodyPr>
          <a:lstStyle/>
          <a:p>
            <a:r>
              <a:rPr lang="en-GB" sz="2400" dirty="0"/>
              <a:t>PJ pages 24-25</a:t>
            </a:r>
          </a:p>
          <a:p>
            <a:pPr marL="0" indent="0">
              <a:buNone/>
            </a:pPr>
            <a:endParaRPr lang="en-GB" sz="2400" dirty="0"/>
          </a:p>
          <a:p>
            <a:pPr marL="0" indent="0">
              <a:buNone/>
            </a:pPr>
            <a:r>
              <a:rPr lang="en-GB" sz="2400" dirty="0"/>
              <a:t>Key advice:</a:t>
            </a:r>
          </a:p>
          <a:p>
            <a:r>
              <a:rPr lang="en-GB" sz="2400" dirty="0"/>
              <a:t>Follow UK/Irish legislation on safeguarding even if the host territory has different views, definitions of abuse, or procedures.</a:t>
            </a:r>
          </a:p>
          <a:p>
            <a:r>
              <a:rPr lang="en-GB" sz="2400" dirty="0"/>
              <a:t>Ensure you or other team members are never left on your own with a child or a group of children.</a:t>
            </a:r>
          </a:p>
          <a:p>
            <a:r>
              <a:rPr lang="en-GB" sz="2400" dirty="0"/>
              <a:t>Know how to deal with any potential disclosure of abuse, including not probing information, not promising confidentiality, and who to inform about what you have been told.</a:t>
            </a:r>
          </a:p>
          <a:p>
            <a:r>
              <a:rPr lang="en-GB" sz="2400" dirty="0"/>
              <a:t>Guidelines for taking photos and using social media throughout the trip (if applicable).</a:t>
            </a:r>
          </a:p>
        </p:txBody>
      </p:sp>
    </p:spTree>
    <p:extLst>
      <p:ext uri="{BB962C8B-B14F-4D97-AF65-F5344CB8AC3E}">
        <p14:creationId xmlns:p14="http://schemas.microsoft.com/office/powerpoint/2010/main" val="2616570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spc="600" dirty="0"/>
              <a:t>Part 4: Seeking wisdom</a:t>
            </a:r>
          </a:p>
        </p:txBody>
      </p:sp>
    </p:spTree>
    <p:extLst>
      <p:ext uri="{BB962C8B-B14F-4D97-AF65-F5344CB8AC3E}">
        <p14:creationId xmlns:p14="http://schemas.microsoft.com/office/powerpoint/2010/main" val="3878622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Diamond activity for 10 Tips</a:t>
            </a:r>
          </a:p>
        </p:txBody>
      </p:sp>
      <p:sp>
        <p:nvSpPr>
          <p:cNvPr id="3" name="Content Placeholder 2"/>
          <p:cNvSpPr>
            <a:spLocks noGrp="1"/>
          </p:cNvSpPr>
          <p:nvPr>
            <p:ph idx="1"/>
          </p:nvPr>
        </p:nvSpPr>
        <p:spPr/>
        <p:txBody>
          <a:bodyPr>
            <a:normAutofit fontScale="92500" lnSpcReduction="20000"/>
          </a:bodyPr>
          <a:lstStyle/>
          <a:p>
            <a:r>
              <a:rPr lang="en-GB" sz="2800" dirty="0"/>
              <a:t>As a group, rank the 10 tips in order of importance to form a rough diamond shape with most important at the top…</a:t>
            </a:r>
          </a:p>
          <a:p>
            <a:endParaRPr lang="en-GB" sz="2800" dirty="0"/>
          </a:p>
          <a:p>
            <a:endParaRPr lang="en-GB" sz="2800" dirty="0"/>
          </a:p>
          <a:p>
            <a:endParaRPr lang="en-GB" sz="2800" dirty="0"/>
          </a:p>
          <a:p>
            <a:endParaRPr lang="en-GB" sz="2800" dirty="0"/>
          </a:p>
          <a:p>
            <a:endParaRPr lang="en-GB" sz="2800" dirty="0"/>
          </a:p>
          <a:p>
            <a:r>
              <a:rPr lang="en-GB" sz="2800" dirty="0"/>
              <a:t>Why have you ranked them this way?</a:t>
            </a:r>
          </a:p>
        </p:txBody>
      </p:sp>
      <p:grpSp>
        <p:nvGrpSpPr>
          <p:cNvPr id="4" name="Group 3">
            <a:extLst>
              <a:ext uri="{FF2B5EF4-FFF2-40B4-BE49-F238E27FC236}">
                <a16:creationId xmlns:a16="http://schemas.microsoft.com/office/drawing/2014/main" id="{23588C2D-9563-48E6-B178-6E11727D35D5}"/>
              </a:ext>
            </a:extLst>
          </p:cNvPr>
          <p:cNvGrpSpPr/>
          <p:nvPr/>
        </p:nvGrpSpPr>
        <p:grpSpPr>
          <a:xfrm>
            <a:off x="3606231" y="2420888"/>
            <a:ext cx="1931538" cy="2016224"/>
            <a:chOff x="0" y="0"/>
            <a:chExt cx="1997242" cy="1507958"/>
          </a:xfrm>
        </p:grpSpPr>
        <p:sp>
          <p:nvSpPr>
            <p:cNvPr id="5" name="Rectangle 4">
              <a:extLst>
                <a:ext uri="{FF2B5EF4-FFF2-40B4-BE49-F238E27FC236}">
                  <a16:creationId xmlns:a16="http://schemas.microsoft.com/office/drawing/2014/main" id="{73D64011-4D97-45F3-A5E3-EBA80BCA4953}"/>
                </a:ext>
              </a:extLst>
            </p:cNvPr>
            <p:cNvSpPr/>
            <p:nvPr/>
          </p:nvSpPr>
          <p:spPr>
            <a:xfrm>
              <a:off x="762000" y="0"/>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6" name="Rectangle 5">
              <a:extLst>
                <a:ext uri="{FF2B5EF4-FFF2-40B4-BE49-F238E27FC236}">
                  <a16:creationId xmlns:a16="http://schemas.microsoft.com/office/drawing/2014/main" id="{5CF53E94-AFE0-4B58-B41A-15503EF971E3}"/>
                </a:ext>
              </a:extLst>
            </p:cNvPr>
            <p:cNvSpPr/>
            <p:nvPr/>
          </p:nvSpPr>
          <p:spPr>
            <a:xfrm>
              <a:off x="497306" y="312821"/>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Rectangle 6">
              <a:extLst>
                <a:ext uri="{FF2B5EF4-FFF2-40B4-BE49-F238E27FC236}">
                  <a16:creationId xmlns:a16="http://schemas.microsoft.com/office/drawing/2014/main" id="{B4056B22-A513-41F5-A5A1-CED98C6A8656}"/>
                </a:ext>
              </a:extLst>
            </p:cNvPr>
            <p:cNvSpPr/>
            <p:nvPr/>
          </p:nvSpPr>
          <p:spPr>
            <a:xfrm>
              <a:off x="1010653" y="312821"/>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Rectangle 7">
              <a:extLst>
                <a:ext uri="{FF2B5EF4-FFF2-40B4-BE49-F238E27FC236}">
                  <a16:creationId xmlns:a16="http://schemas.microsoft.com/office/drawing/2014/main" id="{DEF8E33B-13B5-4A2A-A50A-94B740D53482}"/>
                </a:ext>
              </a:extLst>
            </p:cNvPr>
            <p:cNvSpPr/>
            <p:nvPr/>
          </p:nvSpPr>
          <p:spPr>
            <a:xfrm>
              <a:off x="0" y="601579"/>
              <a:ext cx="488950" cy="28829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Rectangle 8">
              <a:extLst>
                <a:ext uri="{FF2B5EF4-FFF2-40B4-BE49-F238E27FC236}">
                  <a16:creationId xmlns:a16="http://schemas.microsoft.com/office/drawing/2014/main" id="{35FFEC0D-72D3-4E49-87F2-42542D26A0E0}"/>
                </a:ext>
              </a:extLst>
            </p:cNvPr>
            <p:cNvSpPr/>
            <p:nvPr/>
          </p:nvSpPr>
          <p:spPr>
            <a:xfrm>
              <a:off x="497306" y="617621"/>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Rectangle 9">
              <a:extLst>
                <a:ext uri="{FF2B5EF4-FFF2-40B4-BE49-F238E27FC236}">
                  <a16:creationId xmlns:a16="http://schemas.microsoft.com/office/drawing/2014/main" id="{8DFD2F86-61D3-40D3-BA35-EFC4088D6228}"/>
                </a:ext>
              </a:extLst>
            </p:cNvPr>
            <p:cNvSpPr/>
            <p:nvPr/>
          </p:nvSpPr>
          <p:spPr>
            <a:xfrm>
              <a:off x="1010653" y="601579"/>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Rectangle 10">
              <a:extLst>
                <a:ext uri="{FF2B5EF4-FFF2-40B4-BE49-F238E27FC236}">
                  <a16:creationId xmlns:a16="http://schemas.microsoft.com/office/drawing/2014/main" id="{906F04B0-B6C6-4F6A-94BD-879C842A8E14}"/>
                </a:ext>
              </a:extLst>
            </p:cNvPr>
            <p:cNvSpPr/>
            <p:nvPr/>
          </p:nvSpPr>
          <p:spPr>
            <a:xfrm>
              <a:off x="1507958" y="625642"/>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Rectangle 11">
              <a:extLst>
                <a:ext uri="{FF2B5EF4-FFF2-40B4-BE49-F238E27FC236}">
                  <a16:creationId xmlns:a16="http://schemas.microsoft.com/office/drawing/2014/main" id="{B3E05FFF-C42A-4F3B-ADD5-6F11A83D16BF}"/>
                </a:ext>
              </a:extLst>
            </p:cNvPr>
            <p:cNvSpPr/>
            <p:nvPr/>
          </p:nvSpPr>
          <p:spPr>
            <a:xfrm>
              <a:off x="537411" y="906379"/>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Rectangle 12">
              <a:extLst>
                <a:ext uri="{FF2B5EF4-FFF2-40B4-BE49-F238E27FC236}">
                  <a16:creationId xmlns:a16="http://schemas.microsoft.com/office/drawing/2014/main" id="{494505F8-59D3-4C12-9F56-AF4EA9828652}"/>
                </a:ext>
              </a:extLst>
            </p:cNvPr>
            <p:cNvSpPr/>
            <p:nvPr/>
          </p:nvSpPr>
          <p:spPr>
            <a:xfrm>
              <a:off x="994611" y="906379"/>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Rectangle 13">
              <a:extLst>
                <a:ext uri="{FF2B5EF4-FFF2-40B4-BE49-F238E27FC236}">
                  <a16:creationId xmlns:a16="http://schemas.microsoft.com/office/drawing/2014/main" id="{6C3A0645-80B9-4FE5-B366-563C1F6102A6}"/>
                </a:ext>
              </a:extLst>
            </p:cNvPr>
            <p:cNvSpPr/>
            <p:nvPr/>
          </p:nvSpPr>
          <p:spPr>
            <a:xfrm>
              <a:off x="762000" y="1219200"/>
              <a:ext cx="489284" cy="28875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Tree>
    <p:extLst>
      <p:ext uri="{BB962C8B-B14F-4D97-AF65-F5344CB8AC3E}">
        <p14:creationId xmlns:p14="http://schemas.microsoft.com/office/powerpoint/2010/main" val="212597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Personal reflection</a:t>
            </a:r>
          </a:p>
        </p:txBody>
      </p:sp>
      <p:sp>
        <p:nvSpPr>
          <p:cNvPr id="3" name="Content Placeholder 2"/>
          <p:cNvSpPr>
            <a:spLocks noGrp="1"/>
          </p:cNvSpPr>
          <p:nvPr>
            <p:ph idx="1"/>
          </p:nvPr>
        </p:nvSpPr>
        <p:spPr/>
        <p:txBody>
          <a:bodyPr>
            <a:normAutofit lnSpcReduction="10000"/>
          </a:bodyPr>
          <a:lstStyle/>
          <a:p>
            <a:r>
              <a:rPr lang="en-GB" dirty="0"/>
              <a:t>PJ pages 24-25</a:t>
            </a:r>
          </a:p>
          <a:p>
            <a:r>
              <a:rPr lang="en-GB" dirty="0"/>
              <a:t>What were the three most important things you learned today?</a:t>
            </a:r>
          </a:p>
          <a:p>
            <a:r>
              <a:rPr lang="en-GB" dirty="0"/>
              <a:t>What do you still need to learn more about before the trip?</a:t>
            </a:r>
          </a:p>
          <a:p>
            <a:r>
              <a:rPr lang="en-GB" dirty="0"/>
              <a:t>What one thing will you do differently tomorrow to prepare yourself for the trip?</a:t>
            </a:r>
          </a:p>
          <a:p>
            <a:endParaRPr lang="en-GB" dirty="0"/>
          </a:p>
        </p:txBody>
      </p:sp>
    </p:spTree>
    <p:extLst>
      <p:ext uri="{BB962C8B-B14F-4D97-AF65-F5344CB8AC3E}">
        <p14:creationId xmlns:p14="http://schemas.microsoft.com/office/powerpoint/2010/main" val="902759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Creating your profile</a:t>
            </a:r>
          </a:p>
        </p:txBody>
      </p:sp>
      <p:sp>
        <p:nvSpPr>
          <p:cNvPr id="3" name="Content Placeholder 2"/>
          <p:cNvSpPr>
            <a:spLocks noGrp="1"/>
          </p:cNvSpPr>
          <p:nvPr>
            <p:ph idx="1"/>
          </p:nvPr>
        </p:nvSpPr>
        <p:spPr/>
        <p:txBody>
          <a:bodyPr>
            <a:normAutofit fontScale="92500" lnSpcReduction="10000"/>
          </a:bodyPr>
          <a:lstStyle/>
          <a:p>
            <a:r>
              <a:rPr lang="en-GB" dirty="0">
                <a:highlight>
                  <a:srgbClr val="FFFF00"/>
                </a:highlight>
              </a:rPr>
              <a:t>List what is needed on the profile on this slide and deadlines for submissions </a:t>
            </a:r>
            <a:r>
              <a:rPr lang="en-GB" dirty="0" err="1">
                <a:highlight>
                  <a:srgbClr val="FFFF00"/>
                </a:highlight>
              </a:rPr>
              <a:t>eg</a:t>
            </a:r>
            <a:r>
              <a:rPr lang="en-GB" dirty="0">
                <a:highlight>
                  <a:srgbClr val="FFFF00"/>
                </a:highlight>
              </a:rPr>
              <a:t> suitable photos, a team photo etc</a:t>
            </a:r>
          </a:p>
          <a:p>
            <a:r>
              <a:rPr lang="en-GB" dirty="0">
                <a:highlight>
                  <a:srgbClr val="FFFF00"/>
                </a:highlight>
              </a:rPr>
              <a:t>Either write/complete a template to share with partners</a:t>
            </a:r>
          </a:p>
          <a:p>
            <a:r>
              <a:rPr lang="en-GB" dirty="0">
                <a:highlight>
                  <a:srgbClr val="FFFF00"/>
                </a:highlight>
              </a:rPr>
              <a:t>You may want to film a short video instead to introduce your group (or writing scripts to be filmed and sent another time)</a:t>
            </a:r>
          </a:p>
        </p:txBody>
      </p:sp>
    </p:spTree>
    <p:extLst>
      <p:ext uri="{BB962C8B-B14F-4D97-AF65-F5344CB8AC3E}">
        <p14:creationId xmlns:p14="http://schemas.microsoft.com/office/powerpoint/2010/main" val="1576924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GB" b="1" dirty="0"/>
              <a:t>Writing to your partners</a:t>
            </a:r>
          </a:p>
        </p:txBody>
      </p:sp>
      <p:sp>
        <p:nvSpPr>
          <p:cNvPr id="3" name="Content Placeholder 2"/>
          <p:cNvSpPr>
            <a:spLocks noGrp="1"/>
          </p:cNvSpPr>
          <p:nvPr>
            <p:ph idx="1"/>
          </p:nvPr>
        </p:nvSpPr>
        <p:spPr/>
        <p:txBody>
          <a:bodyPr>
            <a:normAutofit fontScale="92500" lnSpcReduction="10000"/>
          </a:bodyPr>
          <a:lstStyle/>
          <a:p>
            <a:r>
              <a:rPr lang="en-GB" dirty="0">
                <a:highlight>
                  <a:srgbClr val="FFFF00"/>
                </a:highlight>
              </a:rPr>
              <a:t>Share any key information about partners and projects here</a:t>
            </a:r>
          </a:p>
          <a:p>
            <a:r>
              <a:rPr lang="en-GB" dirty="0">
                <a:highlight>
                  <a:srgbClr val="FFFF00"/>
                </a:highlight>
              </a:rPr>
              <a:t>Include any photos you have received</a:t>
            </a:r>
          </a:p>
          <a:p>
            <a:r>
              <a:rPr lang="en-GB" dirty="0">
                <a:highlight>
                  <a:srgbClr val="FFFF00"/>
                </a:highlight>
              </a:rPr>
              <a:t>Suggest creating a card for the team to sign</a:t>
            </a:r>
          </a:p>
          <a:p>
            <a:r>
              <a:rPr lang="en-GB" dirty="0">
                <a:highlight>
                  <a:srgbClr val="FFFF00"/>
                </a:highlight>
              </a:rPr>
              <a:t>Send out and allow at least three months for mail to be delivered</a:t>
            </a:r>
          </a:p>
          <a:p>
            <a:r>
              <a:rPr lang="en-GB" dirty="0"/>
              <a:t>Include Bible verses and prayers that have been on your hearts.</a:t>
            </a:r>
          </a:p>
        </p:txBody>
      </p:sp>
    </p:spTree>
    <p:extLst>
      <p:ext uri="{BB962C8B-B14F-4D97-AF65-F5344CB8AC3E}">
        <p14:creationId xmlns:p14="http://schemas.microsoft.com/office/powerpoint/2010/main" val="3954641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What’s covered</a:t>
            </a:r>
          </a:p>
        </p:txBody>
      </p:sp>
      <p:sp>
        <p:nvSpPr>
          <p:cNvPr id="3" name="Content Placeholder 2"/>
          <p:cNvSpPr>
            <a:spLocks noGrp="1"/>
          </p:cNvSpPr>
          <p:nvPr>
            <p:ph sz="half" idx="1"/>
          </p:nvPr>
        </p:nvSpPr>
        <p:spPr/>
        <p:txBody>
          <a:bodyPr>
            <a:normAutofit fontScale="92500" lnSpcReduction="10000"/>
          </a:bodyPr>
          <a:lstStyle/>
          <a:p>
            <a:pPr marL="0" indent="0" algn="ctr">
              <a:buNone/>
            </a:pPr>
            <a:r>
              <a:rPr lang="en-GB" b="1" dirty="0"/>
              <a:t>Team Training Day</a:t>
            </a:r>
          </a:p>
          <a:p>
            <a:pPr marL="0" indent="0" algn="ctr">
              <a:spcBef>
                <a:spcPts val="0"/>
              </a:spcBef>
              <a:buNone/>
            </a:pPr>
            <a:r>
              <a:rPr lang="en-GB" dirty="0"/>
              <a:t>(today)</a:t>
            </a:r>
          </a:p>
          <a:p>
            <a:pPr>
              <a:spcBef>
                <a:spcPts val="0"/>
              </a:spcBef>
            </a:pPr>
            <a:endParaRPr lang="en-GB" dirty="0"/>
          </a:p>
          <a:p>
            <a:pPr>
              <a:spcBef>
                <a:spcPts val="0"/>
              </a:spcBef>
            </a:pPr>
            <a:r>
              <a:rPr lang="en-GB" dirty="0"/>
              <a:t>Worship + expectations</a:t>
            </a:r>
          </a:p>
          <a:p>
            <a:pPr>
              <a:spcBef>
                <a:spcPts val="0"/>
              </a:spcBef>
            </a:pPr>
            <a:r>
              <a:rPr lang="en-GB" dirty="0"/>
              <a:t>What is poverty?</a:t>
            </a:r>
          </a:p>
          <a:p>
            <a:pPr>
              <a:spcBef>
                <a:spcPts val="0"/>
              </a:spcBef>
            </a:pPr>
            <a:r>
              <a:rPr lang="en-GB" dirty="0"/>
              <a:t>Lunch</a:t>
            </a:r>
          </a:p>
          <a:p>
            <a:pPr>
              <a:spcBef>
                <a:spcPts val="0"/>
              </a:spcBef>
            </a:pPr>
            <a:r>
              <a:rPr lang="en-GB" dirty="0"/>
              <a:t>What is culture?</a:t>
            </a:r>
          </a:p>
          <a:p>
            <a:pPr>
              <a:spcBef>
                <a:spcPts val="0"/>
              </a:spcBef>
            </a:pPr>
            <a:r>
              <a:rPr lang="en-GB" dirty="0"/>
              <a:t>Personal reflection</a:t>
            </a:r>
          </a:p>
          <a:p>
            <a:pPr>
              <a:spcBef>
                <a:spcPts val="0"/>
              </a:spcBef>
            </a:pPr>
            <a:endParaRPr lang="en-GB" dirty="0"/>
          </a:p>
          <a:p>
            <a:pPr marL="0" indent="0" algn="ctr">
              <a:spcBef>
                <a:spcPts val="0"/>
              </a:spcBef>
              <a:buNone/>
            </a:pPr>
            <a:r>
              <a:rPr lang="en-GB" i="1" dirty="0"/>
              <a:t>Learning</a:t>
            </a:r>
          </a:p>
        </p:txBody>
      </p:sp>
      <p:sp>
        <p:nvSpPr>
          <p:cNvPr id="4" name="Content Placeholder 3"/>
          <p:cNvSpPr>
            <a:spLocks noGrp="1"/>
          </p:cNvSpPr>
          <p:nvPr>
            <p:ph sz="half" idx="2"/>
          </p:nvPr>
        </p:nvSpPr>
        <p:spPr/>
        <p:txBody>
          <a:bodyPr>
            <a:normAutofit fontScale="92500" lnSpcReduction="10000"/>
          </a:bodyPr>
          <a:lstStyle/>
          <a:p>
            <a:pPr marL="0" indent="0" algn="ctr">
              <a:buNone/>
            </a:pPr>
            <a:r>
              <a:rPr lang="en-GB" b="1" dirty="0"/>
              <a:t>Team Orientation Day </a:t>
            </a:r>
          </a:p>
          <a:p>
            <a:pPr marL="0" indent="0" algn="ctr">
              <a:spcBef>
                <a:spcPts val="0"/>
              </a:spcBef>
              <a:buNone/>
            </a:pPr>
            <a:r>
              <a:rPr lang="en-GB" dirty="0"/>
              <a:t>(6 weeks from trip)</a:t>
            </a:r>
          </a:p>
          <a:p>
            <a:pPr marL="0" indent="0" algn="ctr">
              <a:spcBef>
                <a:spcPts val="0"/>
              </a:spcBef>
              <a:buNone/>
            </a:pPr>
            <a:endParaRPr lang="en-GB" dirty="0"/>
          </a:p>
          <a:p>
            <a:pPr>
              <a:spcBef>
                <a:spcPts val="0"/>
              </a:spcBef>
            </a:pPr>
            <a:r>
              <a:rPr lang="en-GB" dirty="0"/>
              <a:t>Updates + reminders</a:t>
            </a:r>
          </a:p>
          <a:p>
            <a:pPr>
              <a:spcBef>
                <a:spcPts val="0"/>
              </a:spcBef>
            </a:pPr>
            <a:r>
              <a:rPr lang="en-GB" dirty="0"/>
              <a:t>Individual wellbeing </a:t>
            </a:r>
          </a:p>
          <a:p>
            <a:pPr>
              <a:spcBef>
                <a:spcPts val="0"/>
              </a:spcBef>
            </a:pPr>
            <a:r>
              <a:rPr lang="en-GB" dirty="0"/>
              <a:t>Lunch</a:t>
            </a:r>
          </a:p>
          <a:p>
            <a:pPr>
              <a:spcBef>
                <a:spcPts val="0"/>
              </a:spcBef>
            </a:pPr>
            <a:r>
              <a:rPr lang="en-GB" dirty="0"/>
              <a:t>Team wellbeing</a:t>
            </a:r>
          </a:p>
          <a:p>
            <a:pPr>
              <a:spcBef>
                <a:spcPts val="0"/>
              </a:spcBef>
            </a:pPr>
            <a:r>
              <a:rPr lang="en-GB" dirty="0"/>
              <a:t>Prayer</a:t>
            </a:r>
          </a:p>
          <a:p>
            <a:pPr>
              <a:spcBef>
                <a:spcPts val="0"/>
              </a:spcBef>
            </a:pPr>
            <a:endParaRPr lang="en-GB" dirty="0"/>
          </a:p>
          <a:p>
            <a:pPr marL="0" indent="0" algn="ctr">
              <a:spcBef>
                <a:spcPts val="0"/>
              </a:spcBef>
              <a:buNone/>
            </a:pPr>
            <a:r>
              <a:rPr lang="en-GB" i="1" dirty="0"/>
              <a:t>Practicalities</a:t>
            </a:r>
          </a:p>
          <a:p>
            <a:pPr>
              <a:spcBef>
                <a:spcPts val="0"/>
              </a:spcBef>
            </a:pPr>
            <a:endParaRPr lang="en-GB" dirty="0"/>
          </a:p>
        </p:txBody>
      </p:sp>
    </p:spTree>
    <p:extLst>
      <p:ext uri="{BB962C8B-B14F-4D97-AF65-F5344CB8AC3E}">
        <p14:creationId xmlns:p14="http://schemas.microsoft.com/office/powerpoint/2010/main" val="29741827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Reminders and Prayer time</a:t>
            </a:r>
          </a:p>
        </p:txBody>
      </p:sp>
      <p:sp>
        <p:nvSpPr>
          <p:cNvPr id="3" name="Content Placeholder 2"/>
          <p:cNvSpPr>
            <a:spLocks noGrp="1"/>
          </p:cNvSpPr>
          <p:nvPr>
            <p:ph idx="1"/>
          </p:nvPr>
        </p:nvSpPr>
        <p:spPr/>
        <p:txBody>
          <a:bodyPr/>
          <a:lstStyle/>
          <a:p>
            <a:r>
              <a:rPr lang="en-GB" dirty="0">
                <a:highlight>
                  <a:srgbClr val="FFFF00"/>
                </a:highlight>
              </a:rPr>
              <a:t>List and remind the group of stuff that should be done already</a:t>
            </a:r>
          </a:p>
          <a:p>
            <a:r>
              <a:rPr lang="en-GB" dirty="0">
                <a:highlight>
                  <a:srgbClr val="FFFF00"/>
                </a:highlight>
              </a:rPr>
              <a:t>And stuff that is coming up as you countdown to going on the trip…</a:t>
            </a:r>
          </a:p>
        </p:txBody>
      </p:sp>
    </p:spTree>
    <p:extLst>
      <p:ext uri="{BB962C8B-B14F-4D97-AF65-F5344CB8AC3E}">
        <p14:creationId xmlns:p14="http://schemas.microsoft.com/office/powerpoint/2010/main" val="64344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Run-down of the day</a:t>
            </a:r>
          </a:p>
        </p:txBody>
      </p:sp>
      <p:sp>
        <p:nvSpPr>
          <p:cNvPr id="3" name="Content Placeholder 2"/>
          <p:cNvSpPr>
            <a:spLocks noGrp="1"/>
          </p:cNvSpPr>
          <p:nvPr>
            <p:ph idx="1"/>
          </p:nvPr>
        </p:nvSpPr>
        <p:spPr/>
        <p:txBody>
          <a:bodyPr>
            <a:normAutofit fontScale="92500" lnSpcReduction="10000"/>
          </a:bodyPr>
          <a:lstStyle/>
          <a:p>
            <a:r>
              <a:rPr lang="en-GB" dirty="0"/>
              <a:t>Part 1: Welcome – In His Hands</a:t>
            </a:r>
          </a:p>
          <a:p>
            <a:r>
              <a:rPr lang="en-GB" dirty="0"/>
              <a:t>Part 2: What is Poverty?</a:t>
            </a:r>
          </a:p>
          <a:p>
            <a:r>
              <a:rPr lang="en-GB" dirty="0"/>
              <a:t>Lunch</a:t>
            </a:r>
          </a:p>
          <a:p>
            <a:r>
              <a:rPr lang="en-GB" dirty="0"/>
              <a:t>Energiser</a:t>
            </a:r>
          </a:p>
          <a:p>
            <a:r>
              <a:rPr lang="en-GB" dirty="0"/>
              <a:t>Part 3: What is Culture?</a:t>
            </a:r>
          </a:p>
          <a:p>
            <a:r>
              <a:rPr lang="en-GB" dirty="0"/>
              <a:t>Break</a:t>
            </a:r>
          </a:p>
          <a:p>
            <a:r>
              <a:rPr lang="en-GB" dirty="0"/>
              <a:t>Part 4: Seeking Wisdom</a:t>
            </a:r>
          </a:p>
          <a:p>
            <a:endParaRPr lang="en-GB" dirty="0"/>
          </a:p>
          <a:p>
            <a:endParaRPr lang="en-GB" dirty="0"/>
          </a:p>
        </p:txBody>
      </p:sp>
    </p:spTree>
    <p:extLst>
      <p:ext uri="{BB962C8B-B14F-4D97-AF65-F5344CB8AC3E}">
        <p14:creationId xmlns:p14="http://schemas.microsoft.com/office/powerpoint/2010/main" val="25580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Additional useful info</a:t>
            </a:r>
          </a:p>
        </p:txBody>
      </p:sp>
      <p:sp>
        <p:nvSpPr>
          <p:cNvPr id="3" name="Content Placeholder 2"/>
          <p:cNvSpPr>
            <a:spLocks noGrp="1"/>
          </p:cNvSpPr>
          <p:nvPr>
            <p:ph idx="1"/>
          </p:nvPr>
        </p:nvSpPr>
        <p:spPr/>
        <p:txBody>
          <a:bodyPr>
            <a:normAutofit/>
          </a:bodyPr>
          <a:lstStyle/>
          <a:p>
            <a:r>
              <a:rPr lang="en-GB" sz="2800" dirty="0">
                <a:effectLst/>
                <a:highlight>
                  <a:srgbClr val="FFFF00"/>
                </a:highlight>
                <a:latin typeface="+mj-lt"/>
                <a:ea typeface="Times New Roman" panose="02020603050405020304" pitchFamily="18" charset="0"/>
                <a:cs typeface="Times New Roman" panose="02020603050405020304" pitchFamily="18" charset="0"/>
              </a:rPr>
              <a:t>Insert additional helpful info here if you’re not in a normal venue (or if you are but there are visitors in your group). </a:t>
            </a:r>
            <a:r>
              <a:rPr lang="en-GB" sz="2800" dirty="0">
                <a:highlight>
                  <a:srgbClr val="FFFF00"/>
                </a:highlight>
                <a:latin typeface="+mj-lt"/>
                <a:ea typeface="Times New Roman" panose="02020603050405020304" pitchFamily="18" charset="0"/>
                <a:cs typeface="Times New Roman" panose="02020603050405020304" pitchFamily="18" charset="0"/>
              </a:rPr>
              <a:t>L</a:t>
            </a:r>
            <a:r>
              <a:rPr lang="en-GB" sz="2800" dirty="0">
                <a:effectLst/>
                <a:highlight>
                  <a:srgbClr val="FFFF00"/>
                </a:highlight>
                <a:latin typeface="+mj-lt"/>
                <a:ea typeface="Times New Roman" panose="02020603050405020304" pitchFamily="18" charset="0"/>
                <a:cs typeface="Times New Roman" panose="02020603050405020304" pitchFamily="18" charset="0"/>
              </a:rPr>
              <a:t>et them know the fire safety advice, location of toilets, any other important information regarding the venue.</a:t>
            </a:r>
          </a:p>
          <a:p>
            <a:pPr marL="0" indent="0">
              <a:buNone/>
            </a:pPr>
            <a:endParaRPr lang="en-GB" dirty="0"/>
          </a:p>
        </p:txBody>
      </p:sp>
    </p:spTree>
    <p:extLst>
      <p:ext uri="{BB962C8B-B14F-4D97-AF65-F5344CB8AC3E}">
        <p14:creationId xmlns:p14="http://schemas.microsoft.com/office/powerpoint/2010/main" val="3501098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Your Participant’s Journal</a:t>
            </a:r>
          </a:p>
        </p:txBody>
      </p:sp>
      <p:sp>
        <p:nvSpPr>
          <p:cNvPr id="3" name="Content Placeholder 2"/>
          <p:cNvSpPr>
            <a:spLocks noGrp="1"/>
          </p:cNvSpPr>
          <p:nvPr>
            <p:ph idx="1"/>
          </p:nvPr>
        </p:nvSpPr>
        <p:spPr/>
        <p:txBody>
          <a:bodyPr/>
          <a:lstStyle/>
          <a:p>
            <a:r>
              <a:rPr lang="en-GB" dirty="0"/>
              <a:t>Make it your own by completing page 1, then reading pages 2 and 3</a:t>
            </a:r>
          </a:p>
        </p:txBody>
      </p:sp>
    </p:spTree>
    <p:extLst>
      <p:ext uri="{BB962C8B-B14F-4D97-AF65-F5344CB8AC3E}">
        <p14:creationId xmlns:p14="http://schemas.microsoft.com/office/powerpoint/2010/main" val="4003053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Icons</a:t>
            </a:r>
          </a:p>
        </p:txBody>
      </p:sp>
      <p:sp>
        <p:nvSpPr>
          <p:cNvPr id="3" name="Content Placeholder 2"/>
          <p:cNvSpPr>
            <a:spLocks noGrp="1"/>
          </p:cNvSpPr>
          <p:nvPr>
            <p:ph idx="1"/>
          </p:nvPr>
        </p:nvSpPr>
        <p:spPr/>
        <p:txBody>
          <a:bodyPr/>
          <a:lstStyle/>
          <a:p>
            <a:r>
              <a:rPr lang="en-GB" dirty="0"/>
              <a:t>Pen: individual tasks</a:t>
            </a:r>
          </a:p>
          <a:p>
            <a:r>
              <a:rPr lang="en-GB" dirty="0"/>
              <a:t>Speech bubbles: discussion tasks</a:t>
            </a:r>
          </a:p>
          <a:p>
            <a:r>
              <a:rPr lang="en-GB" dirty="0"/>
              <a:t>All references to Participant’s Journal (PJ) will be </a:t>
            </a:r>
            <a:r>
              <a:rPr lang="en-GB"/>
              <a:t>given and indicate </a:t>
            </a:r>
            <a:r>
              <a:rPr lang="en-GB" dirty="0"/>
              <a:t>page number(s)</a:t>
            </a:r>
          </a:p>
        </p:txBody>
      </p:sp>
    </p:spTree>
    <p:extLst>
      <p:ext uri="{BB962C8B-B14F-4D97-AF65-F5344CB8AC3E}">
        <p14:creationId xmlns:p14="http://schemas.microsoft.com/office/powerpoint/2010/main" val="684031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spc="600" dirty="0"/>
              <a:t>Part 1: In his hands</a:t>
            </a:r>
          </a:p>
        </p:txBody>
      </p:sp>
    </p:spTree>
    <p:extLst>
      <p:ext uri="{BB962C8B-B14F-4D97-AF65-F5344CB8AC3E}">
        <p14:creationId xmlns:p14="http://schemas.microsoft.com/office/powerpoint/2010/main" val="758999983"/>
      </p:ext>
    </p:extLst>
  </p:cSld>
  <p:clrMapOvr>
    <a:masterClrMapping/>
  </p:clrMapOvr>
</p:sld>
</file>

<file path=ppt/theme/theme1.xml><?xml version="1.0" encoding="utf-8"?>
<a:theme xmlns:a="http://schemas.openxmlformats.org/drawingml/2006/main" name="Office Theme">
  <a:themeElements>
    <a:clrScheme name="Glimpse">
      <a:dk1>
        <a:sysClr val="windowText" lastClr="000000"/>
      </a:dk1>
      <a:lt1>
        <a:sysClr val="window" lastClr="FFFFFF"/>
      </a:lt1>
      <a:dk2>
        <a:srgbClr val="A7A9AC"/>
      </a:dk2>
      <a:lt2>
        <a:srgbClr val="FCEBDB"/>
      </a:lt2>
      <a:accent1>
        <a:srgbClr val="E87724"/>
      </a:accent1>
      <a:accent2>
        <a:srgbClr val="42BD98"/>
      </a:accent2>
      <a:accent3>
        <a:srgbClr val="347BBF"/>
      </a:accent3>
      <a:accent4>
        <a:srgbClr val="F05A66"/>
      </a:accent4>
      <a:accent5>
        <a:srgbClr val="FCD235"/>
      </a:accent5>
      <a:accent6>
        <a:srgbClr val="A33C73"/>
      </a:accent6>
      <a:hlink>
        <a:srgbClr val="347BBF"/>
      </a:hlink>
      <a:folHlink>
        <a:srgbClr val="A33C7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TotalTime>
  <Words>1475</Words>
  <Application>Microsoft Office PowerPoint</Application>
  <PresentationFormat>On-screen Show (4:3)</PresentationFormat>
  <Paragraphs>200</Paragraphs>
  <Slides>40</Slides>
  <Notes>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Symbol</vt:lpstr>
      <vt:lpstr>Trebuchet MS</vt:lpstr>
      <vt:lpstr>Office Theme</vt:lpstr>
      <vt:lpstr>TEAM TRAINING</vt:lpstr>
      <vt:lpstr>Welcome to Team Training!</vt:lpstr>
      <vt:lpstr>Learning Aims</vt:lpstr>
      <vt:lpstr>What’s covered</vt:lpstr>
      <vt:lpstr>Run-down of the day</vt:lpstr>
      <vt:lpstr>Additional useful info</vt:lpstr>
      <vt:lpstr>Your Participant’s Journal</vt:lpstr>
      <vt:lpstr>Icons</vt:lpstr>
      <vt:lpstr>Part 1: In his hands</vt:lpstr>
      <vt:lpstr>Worship</vt:lpstr>
      <vt:lpstr>Icebreakers</vt:lpstr>
      <vt:lpstr>From the dust</vt:lpstr>
      <vt:lpstr>What’s in your hands?</vt:lpstr>
      <vt:lpstr>Part 2: What is poverty?</vt:lpstr>
      <vt:lpstr>What is poverty?</vt:lpstr>
      <vt:lpstr>Group definition of poverty</vt:lpstr>
      <vt:lpstr>Shalom</vt:lpstr>
      <vt:lpstr>PowerPoint Presentation</vt:lpstr>
      <vt:lpstr>Tearfund video</vt:lpstr>
      <vt:lpstr>Discuss the video…</vt:lpstr>
      <vt:lpstr>Separate Lives</vt:lpstr>
      <vt:lpstr>Family of Five activity</vt:lpstr>
      <vt:lpstr>Levelling the Playing Field</vt:lpstr>
      <vt:lpstr>Voices of the Poor activity</vt:lpstr>
      <vt:lpstr>Lunch break</vt:lpstr>
      <vt:lpstr>Part 3: what is culture?</vt:lpstr>
      <vt:lpstr>Energiser</vt:lpstr>
      <vt:lpstr>Cultural Iceberg</vt:lpstr>
      <vt:lpstr>Cultural Iceberg activity</vt:lpstr>
      <vt:lpstr>Hot and Cold Climate Cultures</vt:lpstr>
      <vt:lpstr>Engaging with a new culture</vt:lpstr>
      <vt:lpstr>Culture shock</vt:lpstr>
      <vt:lpstr>Personal challenges</vt:lpstr>
      <vt:lpstr>Safeguarding notes</vt:lpstr>
      <vt:lpstr>Part 4: Seeking wisdom</vt:lpstr>
      <vt:lpstr>Diamond activity for 10 Tips</vt:lpstr>
      <vt:lpstr>Personal reflection</vt:lpstr>
      <vt:lpstr>Creating your profile</vt:lpstr>
      <vt:lpstr>Writing to your partners</vt:lpstr>
      <vt:lpstr>Reminders and Prayer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Salvation Army</dc:creator>
  <cp:lastModifiedBy>Christine Andres</cp:lastModifiedBy>
  <cp:revision>41</cp:revision>
  <dcterms:created xsi:type="dcterms:W3CDTF">2019-03-28T14:46:37Z</dcterms:created>
  <dcterms:modified xsi:type="dcterms:W3CDTF">2023-03-02T13:51:17Z</dcterms:modified>
</cp:coreProperties>
</file>