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sldIdLst>
    <p:sldId id="359" r:id="rId5"/>
    <p:sldId id="261" r:id="rId6"/>
    <p:sldId id="257" r:id="rId7"/>
    <p:sldId id="258" r:id="rId8"/>
    <p:sldId id="283" r:id="rId9"/>
    <p:sldId id="276" r:id="rId10"/>
    <p:sldId id="290" r:id="rId11"/>
    <p:sldId id="307" r:id="rId12"/>
    <p:sldId id="34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3845"/>
    <a:srgbClr val="F29559"/>
    <a:srgbClr val="ECE83A"/>
    <a:srgbClr val="F4436C"/>
    <a:srgbClr val="43273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39"/>
    <p:restoredTop sz="82456" autoAdjust="0"/>
  </p:normalViewPr>
  <p:slideViewPr>
    <p:cSldViewPr snapToGrid="0" snapToObjects="1">
      <p:cViewPr varScale="1">
        <p:scale>
          <a:sx n="55" d="100"/>
          <a:sy n="55" d="100"/>
        </p:scale>
        <p:origin x="968" y="-1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CE254-206E-41D7-960E-85FF5B4C5B95}" type="datetimeFigureOut">
              <a:rPr lang="en-GB" smtClean="0"/>
              <a:t>15/02/2023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AA3DED-CF25-464B-BC87-1198E5DC51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913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6B1BD-2CCE-4253-98B3-29BC7D835C1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4396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6B1BD-2CCE-4253-98B3-29BC7D835C1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997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A3DED-CF25-464B-BC87-1198E5DC512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085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dirty="0"/>
              <a:t>Ask students to write/speak in pairs a short explanation of their opinion</a:t>
            </a:r>
            <a:endParaRPr lang="en-US" alt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6B1BD-2CCE-4253-98B3-29BC7D835C1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362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Based on Maslow’s hierarchy of needs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6B1BD-2CCE-4253-98B3-29BC7D835C1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032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6B1BD-2CCE-4253-98B3-29BC7D835C1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1021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6991D-6336-CB4E-BCE2-A4931DBA45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9E7BC-9751-2242-A1D8-8EAE06DDEF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E4084-7319-B04F-A8EF-C0D79E539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B93E4-243B-6A4D-918F-C9D1CA00B61D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279FF-084E-3542-81F1-53E365D41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CF4E6-6C4C-7748-AA8E-C9A57C640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7FBB-E658-6E4A-915C-100D578B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77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7583E-BFFC-3843-8891-BCDEEB0A2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40453-4F4B-B74F-B285-E7EE0ED91E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DFA72-C229-324E-8015-864CB32AF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B93E4-243B-6A4D-918F-C9D1CA00B61D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433F0-A723-354F-A0CE-4EF285B19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1AE86-92A6-5742-A17E-BF55D5DA1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7FBB-E658-6E4A-915C-100D578B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44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BD8E-7141-514A-AF2E-9AE646A8C1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1304DF-D45D-2941-81C8-7FE65C01FE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7D8CB-F558-8946-8E8E-F3689EAC0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B93E4-243B-6A4D-918F-C9D1CA00B61D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65C24-470D-C04C-82DC-464538504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01AC2-6DA6-4741-8CDB-AEA3BB50B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7FBB-E658-6E4A-915C-100D578B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26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63710-B04E-A343-932D-2BA1FDBF8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372F5-A6E5-2540-B240-CF877B9304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62A7C-5C95-3A4A-99D1-ADEB0722F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B93E4-243B-6A4D-918F-C9D1CA00B61D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84EFD-7FD5-3B45-9617-46BEE5700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61E14-F98C-964B-B07E-B1206A6AB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7FBB-E658-6E4A-915C-100D578B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03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428FE-C04D-8D46-A366-9BDB9A533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C05E6C-136A-D74E-97F6-DCBB959C2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A70C0-B5FC-C747-992E-604F30CFC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B93E4-243B-6A4D-918F-C9D1CA00B61D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B8E4F-04D7-894E-ABB0-81DFD16D6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0D7F6-D911-5A4B-8723-5D1B14FA1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7FBB-E658-6E4A-915C-100D578B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587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5569E-FBDA-AB4E-B0C1-30AA3BED9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19C5D-A8A5-1B4A-ACFD-A87B9BB40F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8AE092-A089-AD42-A39B-FF006785C4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BC8C11-EEF3-EB43-8243-79EEFEF61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B93E4-243B-6A4D-918F-C9D1CA00B61D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FE4652-7B06-E04A-9B87-DD9449312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C410EA-288F-F84B-A56E-C93191FDC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7FBB-E658-6E4A-915C-100D578B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91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B391C-15D2-2744-9026-42A86D732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1CFA0-A42A-A643-9B9B-AA1046FE6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62B798-391B-7A4E-A692-7C94F962C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FE06D3-039D-ED45-AB48-CF697FED84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D4194D-B298-644F-848E-317B898127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CFC784-6A78-7D4B-9CC8-2AFCF1A13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B93E4-243B-6A4D-918F-C9D1CA00B61D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F2D4BE-AF09-6C45-9EFC-E5C145C21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2BCF1D-1FF2-064B-AB79-6C4F103AF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7FBB-E658-6E4A-915C-100D578B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61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11BCF-A81F-614A-8630-9451CEBB7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75F19E-3E9F-9845-8425-FC176FF92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B93E4-243B-6A4D-918F-C9D1CA00B61D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784DE3-1A56-5E44-93B7-086234998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FFC0A-43B8-8248-9A25-B5A70559A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7FBB-E658-6E4A-915C-100D578B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375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C7E7BC-52CA-1C49-9365-84436DCEF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B93E4-243B-6A4D-918F-C9D1CA00B61D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E0F29B-5389-CC48-B61B-978FAA1AD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83B8F-98E7-BE41-9201-83CA5B57B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7FBB-E658-6E4A-915C-100D578B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03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3B8FE-C4C6-9A43-BD12-EECFC5DA4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DBBB8-F790-084C-94E6-A80719804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137AFC-D59F-194D-9DE7-538E0C717B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B943CF-D378-DC43-B0CA-6A90C8E6B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B93E4-243B-6A4D-918F-C9D1CA00B61D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71F23F-8637-1E4A-BB14-1F953D297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D1AD41-3FB3-C549-8371-6C811B627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7FBB-E658-6E4A-915C-100D578B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560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7B14D-41A9-1A45-B9D9-3BFD7DC8B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1EB76B-E384-0B4B-8AB6-F800191931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63F123-9086-E146-943F-8FC059D750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732612-19D0-6042-B0EA-DA8E164AF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B93E4-243B-6A4D-918F-C9D1CA00B61D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3BDB06-36A4-AD4E-8F6A-F6750D4F8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C17968-A392-8849-98BA-777F3287A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7FBB-E658-6E4A-915C-100D578B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058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5C9AEC-23CB-1342-9D75-B67FC378E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8913EC-DFF7-A049-A3C3-48126743D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657F2-D8FC-CC4D-8E54-6D7F48C11C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B93E4-243B-6A4D-918F-C9D1CA00B61D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E0900-D125-3341-A752-BF11142E10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1EE16-63F4-F447-849A-AA4A94D44C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67FBB-E658-6E4A-915C-100D578B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04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.gif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6Su8mZEBm2E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2.gif"/><Relationship Id="rId9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gif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.gif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4C05B5F-AB7C-4219-B221-A5A0408BBBB6}"/>
              </a:ext>
            </a:extLst>
          </p:cNvPr>
          <p:cNvGrpSpPr/>
          <p:nvPr/>
        </p:nvGrpSpPr>
        <p:grpSpPr>
          <a:xfrm>
            <a:off x="-619965" y="0"/>
            <a:ext cx="13655050" cy="7428829"/>
            <a:chOff x="-619965" y="0"/>
            <a:chExt cx="13655050" cy="742882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7CAEA94-2A94-4D51-8836-13BDC91CABE6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10" name="Picture 9" descr="Shape, rectangle&#10;&#10;Description automatically generated">
                <a:extLst>
                  <a:ext uri="{FF2B5EF4-FFF2-40B4-BE49-F238E27FC236}">
                    <a16:creationId xmlns:a16="http://schemas.microsoft.com/office/drawing/2014/main" id="{E493098E-C455-41E8-8F6B-5823A47B2D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07B6FBEC-1797-4949-AD9E-F2E8BD63A4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212148" y="153469"/>
                <a:ext cx="817836" cy="919958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0A2EB66-8DE1-47A9-AD0A-84EE882019C6}"/>
                </a:ext>
              </a:extLst>
            </p:cNvPr>
            <p:cNvSpPr txBox="1"/>
            <p:nvPr/>
          </p:nvSpPr>
          <p:spPr>
            <a:xfrm>
              <a:off x="1624625" y="6488668"/>
              <a:ext cx="657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Poppins SemiBold" pitchFamily="2" charset="77"/>
                  <a:cs typeface="Poppins SemiBold" pitchFamily="2" charset="77"/>
                </a:rPr>
                <a:t>Homelessness: What is homelessness?</a:t>
              </a:r>
            </a:p>
          </p:txBody>
        </p:sp>
        <p:pic>
          <p:nvPicPr>
            <p:cNvPr id="8" name="Picture 7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76FE59DA-4F5B-4857-A035-3FDEF7CA7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8412211">
              <a:off x="10030313" y="4183622"/>
              <a:ext cx="3004772" cy="3004772"/>
            </a:xfrm>
            <a:prstGeom prst="rect">
              <a:avLst/>
            </a:prstGeom>
          </p:spPr>
        </p:pic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E46E0F5-6F28-496D-95F5-409A41757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-619965" y="4521490"/>
              <a:ext cx="2695901" cy="2907339"/>
            </a:xfrm>
            <a:prstGeom prst="rect">
              <a:avLst/>
            </a:prstGeom>
          </p:spPr>
        </p:pic>
      </p:grpSp>
      <p:sp>
        <p:nvSpPr>
          <p:cNvPr id="17410" name="Title 1">
            <a:extLst>
              <a:ext uri="{FF2B5EF4-FFF2-40B4-BE49-F238E27FC236}">
                <a16:creationId xmlns:a16="http://schemas.microsoft.com/office/drawing/2014/main" id="{98351FCD-2F99-4799-B67E-1EB09E4A3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3" y="355561"/>
            <a:ext cx="10452294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GB" altLang="en-US" sz="3200" dirty="0">
                <a:solidFill>
                  <a:srgbClr val="283845"/>
                </a:solidFill>
                <a:latin typeface="Poppins ExtraBold"/>
              </a:rPr>
              <a:t>What does it mean to be a homeless person? </a:t>
            </a:r>
            <a:endParaRPr lang="en-US" altLang="en-US" sz="3200" dirty="0">
              <a:solidFill>
                <a:srgbClr val="283845"/>
              </a:solidFill>
              <a:latin typeface="Poppins ExtraBold"/>
            </a:endParaRP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F6445478-AD3E-4E75-B3EA-BBC709FE3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461" y="1669381"/>
            <a:ext cx="10452295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altLang="en-US" dirty="0">
                <a:solidFill>
                  <a:srgbClr val="283845"/>
                </a:solidFill>
              </a:rPr>
              <a:t>You have nowhere to sleep		</a:t>
            </a:r>
          </a:p>
          <a:p>
            <a:pPr marL="514350" indent="-514350">
              <a:buFont typeface="+mj-lt"/>
              <a:buAutoNum type="arabicPeriod"/>
            </a:pPr>
            <a:r>
              <a:rPr lang="en-GB" altLang="en-US" dirty="0">
                <a:solidFill>
                  <a:srgbClr val="283845"/>
                </a:solidFill>
              </a:rPr>
              <a:t>You</a:t>
            </a:r>
            <a:r>
              <a:rPr lang="en-GB" dirty="0">
                <a:solidFill>
                  <a:srgbClr val="283845"/>
                </a:solidFill>
              </a:rPr>
              <a:t> live in a moveable structure but have no place to put it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rgbClr val="283845"/>
                </a:solidFill>
              </a:rPr>
              <a:t>You have a split household and the home is not available for the whole household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rgbClr val="283845"/>
                </a:solidFill>
              </a:rPr>
              <a:t>It is unreasonable to continue to live at home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rgbClr val="283845"/>
                </a:solidFill>
              </a:rPr>
              <a:t>You are at risk of violence from any person at home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rgbClr val="283845"/>
                </a:solidFill>
              </a:rPr>
              <a:t>You can’t secure entry to your accommodation</a:t>
            </a:r>
          </a:p>
        </p:txBody>
      </p:sp>
    </p:spTree>
    <p:extLst>
      <p:ext uri="{BB962C8B-B14F-4D97-AF65-F5344CB8AC3E}">
        <p14:creationId xmlns:p14="http://schemas.microsoft.com/office/powerpoint/2010/main" val="356268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3506063-FE5F-4231-A7C0-BB64D7135B51}"/>
              </a:ext>
            </a:extLst>
          </p:cNvPr>
          <p:cNvGrpSpPr/>
          <p:nvPr/>
        </p:nvGrpSpPr>
        <p:grpSpPr>
          <a:xfrm>
            <a:off x="-187295" y="-977268"/>
            <a:ext cx="13206566" cy="8527615"/>
            <a:chOff x="-187295" y="-881015"/>
            <a:chExt cx="13206566" cy="8527615"/>
          </a:xfrm>
        </p:grpSpPr>
        <p:pic>
          <p:nvPicPr>
            <p:cNvPr id="3" name="Picture 2" descr="A picture containing text, businesscard, envelope, vector graphics&#10;&#10;Description automatically generated">
              <a:extLst>
                <a:ext uri="{FF2B5EF4-FFF2-40B4-BE49-F238E27FC236}">
                  <a16:creationId xmlns:a16="http://schemas.microsoft.com/office/drawing/2014/main" id="{AC4266EE-8552-0449-95B5-349A42A44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1E071B5-2784-CD42-B724-07736BBB2A88}"/>
                </a:ext>
              </a:extLst>
            </p:cNvPr>
            <p:cNvSpPr txBox="1"/>
            <p:nvPr/>
          </p:nvSpPr>
          <p:spPr>
            <a:xfrm>
              <a:off x="151302" y="1058837"/>
              <a:ext cx="7952792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>
                  <a:solidFill>
                    <a:srgbClr val="283845"/>
                  </a:solidFill>
                  <a:latin typeface="Poppins ExtraBold" pitchFamily="2" charset="77"/>
                  <a:cs typeface="Poppins ExtraBold" pitchFamily="2" charset="77"/>
                </a:rPr>
                <a:t>Homelessness</a:t>
              </a:r>
            </a:p>
            <a:p>
              <a:r>
                <a:rPr lang="en-GB" sz="5400" b="1" dirty="0">
                  <a:solidFill>
                    <a:srgbClr val="283845"/>
                  </a:solidFill>
                  <a:latin typeface="Poppins ExtraBold" pitchFamily="2" charset="77"/>
                  <a:cs typeface="Poppins ExtraBold" pitchFamily="2" charset="77"/>
                </a:rPr>
                <a:t>and </a:t>
              </a:r>
            </a:p>
            <a:p>
              <a:r>
                <a:rPr lang="en-GB" sz="5400" b="1" dirty="0">
                  <a:solidFill>
                    <a:srgbClr val="283845"/>
                  </a:solidFill>
                  <a:latin typeface="Poppins ExtraBold" pitchFamily="2" charset="77"/>
                  <a:cs typeface="Poppins ExtraBold" pitchFamily="2" charset="77"/>
                </a:rPr>
                <a:t>The Salvation Army</a:t>
              </a:r>
              <a:endParaRPr lang="en-US" sz="4000" dirty="0"/>
            </a:p>
          </p:txBody>
        </p:sp>
        <p:pic>
          <p:nvPicPr>
            <p:cNvPr id="9" name="Picture 8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4FC9C0B1-4C77-AE4E-AB88-EACD6A810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423026">
              <a:off x="5412474" y="-881015"/>
              <a:ext cx="4110995" cy="4110995"/>
            </a:xfrm>
            <a:prstGeom prst="rect">
              <a:avLst/>
            </a:prstGeom>
          </p:spPr>
        </p:pic>
        <p:pic>
          <p:nvPicPr>
            <p:cNvPr id="13" name="Picture 12" descr="A picture containing cup, dark, coffee cup&#10;&#10;Description automatically generated">
              <a:extLst>
                <a:ext uri="{FF2B5EF4-FFF2-40B4-BE49-F238E27FC236}">
                  <a16:creationId xmlns:a16="http://schemas.microsoft.com/office/drawing/2014/main" id="{32048246-8579-524D-839C-13B066713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50711" y="-718208"/>
              <a:ext cx="3968560" cy="3968560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6B0556B-4568-40B7-BFEF-4691358F0098}"/>
                </a:ext>
              </a:extLst>
            </p:cNvPr>
            <p:cNvGrpSpPr/>
            <p:nvPr/>
          </p:nvGrpSpPr>
          <p:grpSpPr>
            <a:xfrm>
              <a:off x="-187295" y="2640400"/>
              <a:ext cx="5006200" cy="5006200"/>
              <a:chOff x="4400620" y="2764009"/>
              <a:chExt cx="5006200" cy="500620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AC00CC56-6B91-FD4B-B824-A5FAAFF8D9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00620" y="2764009"/>
                <a:ext cx="5006200" cy="5006200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09077EC-F67C-4CE0-9940-7BDE30521F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97691" y="5653772"/>
                <a:ext cx="281597" cy="316759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F6F6D15-3987-43B9-BE60-5B76FC877F9A}"/>
                </a:ext>
              </a:extLst>
            </p:cNvPr>
            <p:cNvSpPr txBox="1"/>
            <p:nvPr/>
          </p:nvSpPr>
          <p:spPr>
            <a:xfrm>
              <a:off x="6839378" y="4175922"/>
              <a:ext cx="5006200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GB" sz="2400" b="1" dirty="0">
                  <a:solidFill>
                    <a:schemeClr val="bg1"/>
                  </a:solidFill>
                  <a:latin typeface="Poppins ExtraBold" pitchFamily="2" charset="77"/>
                  <a:cs typeface="Poppins ExtraBold" pitchFamily="2" charset="77"/>
                </a:rPr>
                <a:t>To explore what</a:t>
              </a:r>
            </a:p>
            <a:p>
              <a:r>
                <a:rPr lang="en-GB" sz="2400" b="1" dirty="0">
                  <a:solidFill>
                    <a:schemeClr val="bg1"/>
                  </a:solidFill>
                  <a:latin typeface="Poppins ExtraBold" pitchFamily="2" charset="77"/>
                  <a:cs typeface="Poppins ExtraBold" pitchFamily="2" charset="77"/>
                </a:rPr>
                <a:t>        </a:t>
              </a:r>
              <a:r>
                <a:rPr lang="en-GB" sz="2400" b="1" dirty="0">
                  <a:solidFill>
                    <a:srgbClr val="283845"/>
                  </a:solidFill>
                  <a:latin typeface="Poppins ExtraBold" pitchFamily="2" charset="77"/>
                  <a:cs typeface="Poppins ExtraBold" pitchFamily="2" charset="77"/>
                </a:rPr>
                <a:t>homelessness </a:t>
              </a:r>
              <a:r>
                <a:rPr lang="en-GB" sz="2400" b="1" dirty="0">
                  <a:solidFill>
                    <a:schemeClr val="bg1"/>
                  </a:solidFill>
                  <a:latin typeface="Poppins ExtraBold" pitchFamily="2" charset="77"/>
                  <a:cs typeface="Poppins ExtraBold" pitchFamily="2" charset="77"/>
                </a:rPr>
                <a:t>is</a:t>
              </a:r>
              <a:r>
                <a:rPr lang="en-GB" sz="2400" b="1" dirty="0">
                  <a:solidFill>
                    <a:srgbClr val="7030A0"/>
                  </a:solidFill>
                  <a:latin typeface="Poppins ExtraBold" pitchFamily="2" charset="77"/>
                  <a:cs typeface="Poppins ExtraBold" pitchFamily="2" charset="77"/>
                </a:rPr>
                <a:t> </a:t>
              </a:r>
            </a:p>
            <a:p>
              <a:endParaRPr lang="en-GB" sz="2400" b="1" dirty="0">
                <a:solidFill>
                  <a:srgbClr val="283845"/>
                </a:solidFill>
                <a:latin typeface="Poppins ExtraBold" pitchFamily="2" charset="77"/>
                <a:cs typeface="Poppins ExtraBold" pitchFamily="2" charset="77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GB" sz="2400" b="1" dirty="0">
                  <a:solidFill>
                    <a:schemeClr val="bg1"/>
                  </a:solidFill>
                  <a:latin typeface="Poppins ExtraBold" pitchFamily="2" charset="77"/>
                  <a:cs typeface="Poppins ExtraBold" pitchFamily="2" charset="77"/>
                </a:rPr>
                <a:t>To understand some of the ways The Salvation Army</a:t>
              </a:r>
              <a:r>
                <a:rPr lang="en-GB" sz="2400" b="1" dirty="0">
                  <a:solidFill>
                    <a:srgbClr val="43273B"/>
                  </a:solidFill>
                  <a:latin typeface="Poppins ExtraBold" pitchFamily="2" charset="77"/>
                  <a:cs typeface="Poppins ExtraBold" pitchFamily="2" charset="77"/>
                </a:rPr>
                <a:t> </a:t>
              </a:r>
              <a:r>
                <a:rPr lang="en-GB" sz="2400" b="1" dirty="0">
                  <a:solidFill>
                    <a:srgbClr val="283845"/>
                  </a:solidFill>
                  <a:latin typeface="Poppins ExtraBold" pitchFamily="2" charset="77"/>
                  <a:cs typeface="Poppins ExtraBold" pitchFamily="2" charset="77"/>
                </a:rPr>
                <a:t>responds</a:t>
              </a:r>
              <a:r>
                <a:rPr lang="en-GB" sz="2400" b="1" dirty="0">
                  <a:solidFill>
                    <a:srgbClr val="7030A0"/>
                  </a:solidFill>
                  <a:latin typeface="Poppins ExtraBold" pitchFamily="2" charset="77"/>
                  <a:cs typeface="Poppins ExtraBold" pitchFamily="2" charset="77"/>
                </a:rPr>
                <a:t> </a:t>
              </a:r>
              <a:r>
                <a:rPr lang="en-GB" sz="2400" b="1" dirty="0">
                  <a:solidFill>
                    <a:schemeClr val="bg1"/>
                  </a:solidFill>
                  <a:latin typeface="Poppins ExtraBold" pitchFamily="2" charset="77"/>
                  <a:cs typeface="Poppins ExtraBold" pitchFamily="2" charset="77"/>
                </a:rPr>
                <a:t>to </a:t>
              </a:r>
              <a:r>
                <a:rPr lang="en-GB" sz="2400" b="1" dirty="0">
                  <a:solidFill>
                    <a:srgbClr val="283845"/>
                  </a:solidFill>
                  <a:latin typeface="Poppins ExtraBold" pitchFamily="2" charset="77"/>
                  <a:cs typeface="Poppins ExtraBold" pitchFamily="2" charset="77"/>
                </a:rPr>
                <a:t>homelessness</a:t>
              </a:r>
              <a:r>
                <a:rPr lang="en-GB" sz="2400" b="1" dirty="0">
                  <a:solidFill>
                    <a:srgbClr val="F4436C"/>
                  </a:solidFill>
                  <a:latin typeface="Poppins ExtraBold" pitchFamily="2" charset="77"/>
                  <a:cs typeface="Poppins ExtraBold" pitchFamily="2" charset="77"/>
                </a:rPr>
                <a:t> </a:t>
              </a:r>
              <a:endParaRPr lang="en-GB" sz="2400" b="1" dirty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endParaRPr>
            </a:p>
            <a:p>
              <a:endParaRPr lang="en-US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8358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, rectangle&#10;&#10;Description automatically generated">
            <a:extLst>
              <a:ext uri="{FF2B5EF4-FFF2-40B4-BE49-F238E27FC236}">
                <a16:creationId xmlns:a16="http://schemas.microsoft.com/office/drawing/2014/main" id="{CD2138C0-C581-4AF3-BA88-3FE025C083F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6A229D-F54F-46FF-AC9D-494E527F2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283845"/>
                </a:solidFill>
                <a:latin typeface="Poppins ExtraBold"/>
              </a:rPr>
              <a:t>The Salvation Army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9EB0CA4-DB73-46B2-87D5-D87EEEE85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0616" y="1851916"/>
            <a:ext cx="6382553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>
                <a:solidFill>
                  <a:srgbClr val="283845"/>
                </a:solidFill>
              </a:rPr>
              <a:t>The first Salvation Army homeless shelter was set up in 1888.</a:t>
            </a:r>
          </a:p>
          <a:p>
            <a:pPr marL="0" indent="0">
              <a:buNone/>
            </a:pPr>
            <a:r>
              <a:rPr lang="en-GB" dirty="0">
                <a:solidFill>
                  <a:srgbClr val="283845"/>
                </a:solidFill>
              </a:rPr>
              <a:t>It was a Christian response to abject poverty.  </a:t>
            </a:r>
          </a:p>
          <a:p>
            <a:pPr marL="0" indent="0">
              <a:buNone/>
            </a:pPr>
            <a:endParaRPr lang="en-GB" dirty="0">
              <a:solidFill>
                <a:srgbClr val="283845"/>
              </a:solidFill>
            </a:endParaRPr>
          </a:p>
          <a:p>
            <a:pPr marL="0" indent="0" algn="ctr">
              <a:buNone/>
            </a:pPr>
            <a:r>
              <a:rPr lang="en-GB" i="1" dirty="0">
                <a:solidFill>
                  <a:srgbClr val="283845"/>
                </a:solidFill>
              </a:rPr>
              <a:t>‘​We are still driven by the </a:t>
            </a:r>
          </a:p>
          <a:p>
            <a:pPr marL="0" indent="0" algn="ctr">
              <a:buNone/>
            </a:pPr>
            <a:r>
              <a:rPr lang="en-GB" i="1" dirty="0">
                <a:solidFill>
                  <a:srgbClr val="283845"/>
                </a:solidFill>
              </a:rPr>
              <a:t>same mission and values </a:t>
            </a:r>
          </a:p>
          <a:p>
            <a:pPr marL="0" indent="0" algn="ctr">
              <a:buNone/>
            </a:pPr>
            <a:r>
              <a:rPr lang="en-GB" i="1" dirty="0">
                <a:solidFill>
                  <a:srgbClr val="283845"/>
                </a:solidFill>
              </a:rPr>
              <a:t>of The Salvation Army </a:t>
            </a:r>
          </a:p>
          <a:p>
            <a:pPr marL="0" indent="0" algn="ctr">
              <a:buNone/>
            </a:pPr>
            <a:r>
              <a:rPr lang="en-GB" i="1" dirty="0">
                <a:solidFill>
                  <a:srgbClr val="283845"/>
                </a:solidFill>
              </a:rPr>
              <a:t>which enable us to see everyone </a:t>
            </a:r>
          </a:p>
          <a:p>
            <a:pPr marL="0" indent="0" algn="ctr">
              <a:buNone/>
            </a:pPr>
            <a:r>
              <a:rPr lang="en-GB" i="1" dirty="0">
                <a:solidFill>
                  <a:srgbClr val="283845"/>
                </a:solidFill>
              </a:rPr>
              <a:t>as a child of God.’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0D196A-F833-46E7-8AF4-572083111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3169" y="691156"/>
            <a:ext cx="3667637" cy="57157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1A8AEB-96E3-4061-B143-D0685B766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2148" y="153469"/>
            <a:ext cx="817836" cy="9199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677FB4-66CD-4D00-8A89-54C3DCD117F9}"/>
              </a:ext>
            </a:extLst>
          </p:cNvPr>
          <p:cNvSpPr txBox="1"/>
          <p:nvPr/>
        </p:nvSpPr>
        <p:spPr>
          <a:xfrm>
            <a:off x="1624625" y="6488668"/>
            <a:ext cx="657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Homelessness: The Salvation Army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AB0D07-80AF-4F19-8824-7E1FEDA657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03479">
            <a:off x="-151660" y="-102524"/>
            <a:ext cx="2731586" cy="27315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A4451A-5578-453C-BB06-4ED783203F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6204" y="4426218"/>
            <a:ext cx="2863666" cy="286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67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E1B38FB-C671-412A-9CED-3C1A487FB1F0}"/>
              </a:ext>
            </a:extLst>
          </p:cNvPr>
          <p:cNvGrpSpPr/>
          <p:nvPr/>
        </p:nvGrpSpPr>
        <p:grpSpPr>
          <a:xfrm>
            <a:off x="-617302" y="0"/>
            <a:ext cx="12809302" cy="7126243"/>
            <a:chOff x="-617302" y="0"/>
            <a:chExt cx="12809302" cy="712624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32C61EE-BEA7-4002-BEE7-4C21EC7B9EA4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8" name="Picture 7" descr="Shape, rectangle&#10;&#10;Description automatically generated">
                <a:extLst>
                  <a:ext uri="{FF2B5EF4-FFF2-40B4-BE49-F238E27FC236}">
                    <a16:creationId xmlns:a16="http://schemas.microsoft.com/office/drawing/2014/main" id="{DB0E925E-7178-4F87-B412-005798B138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CB152E7-0F93-4D7D-98B1-D9B4042944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212148" y="153469"/>
                <a:ext cx="817836" cy="919958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4B4783F-5B0A-402A-9019-D7BA72089311}"/>
                </a:ext>
              </a:extLst>
            </p:cNvPr>
            <p:cNvSpPr txBox="1"/>
            <p:nvPr/>
          </p:nvSpPr>
          <p:spPr>
            <a:xfrm>
              <a:off x="1624625" y="6488668"/>
              <a:ext cx="657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Poppins SemiBold" pitchFamily="2" charset="77"/>
                  <a:cs typeface="Poppins SemiBold" pitchFamily="2" charset="77"/>
                </a:rPr>
                <a:t>Homelessness: Homelessness Services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347C179-1918-428B-9D2E-D5108742C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468150">
              <a:off x="-617302" y="4108582"/>
              <a:ext cx="3017661" cy="3017661"/>
            </a:xfrm>
            <a:prstGeom prst="rect">
              <a:avLst/>
            </a:prstGeom>
          </p:spPr>
        </p:pic>
      </p:grpSp>
      <p:pic>
        <p:nvPicPr>
          <p:cNvPr id="10" name="Content Placeholder 9">
            <a:hlinkClick r:id="rId6"/>
            <a:extLst>
              <a:ext uri="{FF2B5EF4-FFF2-40B4-BE49-F238E27FC236}">
                <a16:creationId xmlns:a16="http://schemas.microsoft.com/office/drawing/2014/main" id="{BBE6BA50-7181-4491-8A29-1AF13E2D85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5294" t="-727" r="13302"/>
          <a:stretch/>
        </p:blipFill>
        <p:spPr>
          <a:xfrm>
            <a:off x="2303751" y="1581665"/>
            <a:ext cx="8360131" cy="46868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972AE-BE25-47C1-A59A-570C27714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283845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Homelessness Services</a:t>
            </a:r>
          </a:p>
        </p:txBody>
      </p:sp>
      <p:pic>
        <p:nvPicPr>
          <p:cNvPr id="13" name="Graphic 12" descr="Play with solid fill">
            <a:hlinkClick r:id="rId6"/>
            <a:extLst>
              <a:ext uri="{FF2B5EF4-FFF2-40B4-BE49-F238E27FC236}">
                <a16:creationId xmlns:a16="http://schemas.microsoft.com/office/drawing/2014/main" id="{CC902651-AE6E-4C3C-BB50-CF225DBF43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52975" y="529869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31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FB6916D-746B-40F3-B0CF-F78180ADB925}"/>
              </a:ext>
            </a:extLst>
          </p:cNvPr>
          <p:cNvGrpSpPr/>
          <p:nvPr/>
        </p:nvGrpSpPr>
        <p:grpSpPr>
          <a:xfrm>
            <a:off x="-209854" y="0"/>
            <a:ext cx="12401854" cy="6858000"/>
            <a:chOff x="-209854" y="0"/>
            <a:chExt cx="12401854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2505CFF-B25A-4891-8994-58F8A56265FF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10" name="Picture 9" descr="Shape, rectangle&#10;&#10;Description automatically generated">
                <a:extLst>
                  <a:ext uri="{FF2B5EF4-FFF2-40B4-BE49-F238E27FC236}">
                    <a16:creationId xmlns:a16="http://schemas.microsoft.com/office/drawing/2014/main" id="{DE685855-C10A-4529-9494-D7EE0A5C1F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9673475-BD3A-4797-8B33-540F710DD9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212148" y="153469"/>
                <a:ext cx="817836" cy="919958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39AC34C-0511-4BCC-9ABF-515B49A3B3CB}"/>
                </a:ext>
              </a:extLst>
            </p:cNvPr>
            <p:cNvSpPr txBox="1"/>
            <p:nvPr/>
          </p:nvSpPr>
          <p:spPr>
            <a:xfrm>
              <a:off x="1624625" y="6488668"/>
              <a:ext cx="657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Poppins SemiBold" pitchFamily="2" charset="77"/>
                  <a:cs typeface="Poppins SemiBold" pitchFamily="2" charset="77"/>
                </a:rPr>
                <a:t>Homelessness: Opinion slide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C380286-02D1-432A-B23D-26BB806D8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65207" y="3919334"/>
              <a:ext cx="2850000" cy="2850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4BDE032-7B39-4996-BED4-B6E08374D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09854" y="4813666"/>
              <a:ext cx="2044334" cy="2044334"/>
            </a:xfrm>
            <a:prstGeom prst="rect">
              <a:avLst/>
            </a:prstGeom>
          </p:spPr>
        </p:pic>
      </p:grpSp>
      <p:sp>
        <p:nvSpPr>
          <p:cNvPr id="15362" name="Title 1">
            <a:extLst>
              <a:ext uri="{FF2B5EF4-FFF2-40B4-BE49-F238E27FC236}">
                <a16:creationId xmlns:a16="http://schemas.microsoft.com/office/drawing/2014/main" id="{951FC8C6-9126-4A71-81AF-C05E2D7A7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>
                <a:solidFill>
                  <a:srgbClr val="283845"/>
                </a:solidFill>
                <a:latin typeface="Poppins ExtraBold"/>
              </a:rPr>
              <a:t>What’s your opinion?</a:t>
            </a:r>
            <a:endParaRPr lang="en-US" altLang="en-US" dirty="0">
              <a:solidFill>
                <a:srgbClr val="283845"/>
              </a:solidFill>
              <a:latin typeface="Poppins ExtraBold"/>
            </a:endParaRP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CE2622B1-91D9-4FE3-9539-A2BFF6444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35591"/>
            <a:ext cx="11125200" cy="3561250"/>
          </a:xfrm>
        </p:spPr>
        <p:txBody>
          <a:bodyPr>
            <a:normAutofit/>
          </a:bodyPr>
          <a:lstStyle/>
          <a:p>
            <a:pPr algn="ctr" eaLnBrk="1" hangingPunct="1">
              <a:buNone/>
            </a:pPr>
            <a:endParaRPr lang="en-GB" sz="5100" dirty="0">
              <a:solidFill>
                <a:srgbClr val="283845"/>
              </a:solidFill>
            </a:endParaRPr>
          </a:p>
          <a:p>
            <a:pPr algn="ctr" eaLnBrk="1" hangingPunct="1">
              <a:buNone/>
            </a:pPr>
            <a:r>
              <a:rPr lang="en-GB" sz="5100" dirty="0">
                <a:solidFill>
                  <a:srgbClr val="283845"/>
                </a:solidFill>
              </a:rPr>
              <a:t>‘The majority of our Lifehouses* </a:t>
            </a:r>
          </a:p>
          <a:p>
            <a:pPr algn="ctr" eaLnBrk="1" hangingPunct="1">
              <a:buNone/>
            </a:pPr>
            <a:r>
              <a:rPr lang="en-GB" sz="5100" dirty="0">
                <a:solidFill>
                  <a:srgbClr val="283845"/>
                </a:solidFill>
              </a:rPr>
              <a:t>offer a chaplaincy service’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9123EE-063C-4419-97E4-8884E9D23370}"/>
              </a:ext>
            </a:extLst>
          </p:cNvPr>
          <p:cNvSpPr txBox="1"/>
          <p:nvPr/>
        </p:nvSpPr>
        <p:spPr>
          <a:xfrm>
            <a:off x="1624625" y="5551122"/>
            <a:ext cx="4274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*The Salvation Army’s Lifehouses: </a:t>
            </a:r>
          </a:p>
          <a:p>
            <a:r>
              <a:rPr lang="en-GB" dirty="0"/>
              <a:t>more than just a place to stay and survive, they are a place to grow and thrive.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79E919F-C49A-4B8A-B7A5-D8CB956B63F4}"/>
              </a:ext>
            </a:extLst>
          </p:cNvPr>
          <p:cNvGrpSpPr/>
          <p:nvPr/>
        </p:nvGrpSpPr>
        <p:grpSpPr>
          <a:xfrm>
            <a:off x="-560260" y="0"/>
            <a:ext cx="13934966" cy="7425148"/>
            <a:chOff x="-560260" y="0"/>
            <a:chExt cx="13661606" cy="742514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4C5B16D-78F7-43CB-BE0B-54894B313DF2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13" name="Picture 12" descr="Shape, rectangle&#10;&#10;Description automatically generated">
                <a:extLst>
                  <a:ext uri="{FF2B5EF4-FFF2-40B4-BE49-F238E27FC236}">
                    <a16:creationId xmlns:a16="http://schemas.microsoft.com/office/drawing/2014/main" id="{406148C6-0E4E-4CD9-9C7E-9ECFC0A4E6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74B34FA8-1E44-494D-976B-94E1AC2507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212148" y="153469"/>
                <a:ext cx="817836" cy="919958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D58AF9-B040-4C0A-A22A-8E9CDD6E224D}"/>
                </a:ext>
              </a:extLst>
            </p:cNvPr>
            <p:cNvSpPr txBox="1"/>
            <p:nvPr/>
          </p:nvSpPr>
          <p:spPr>
            <a:xfrm>
              <a:off x="1624625" y="6488668"/>
              <a:ext cx="657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Poppins SemiBold" pitchFamily="2" charset="77"/>
                  <a:cs typeface="Poppins SemiBold" pitchFamily="2" charset="77"/>
                </a:rPr>
                <a:t>Homelessness: Whose fault is it?</a:t>
              </a:r>
            </a:p>
          </p:txBody>
        </p:sp>
        <p:pic>
          <p:nvPicPr>
            <p:cNvPr id="11" name="Picture 10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63E7A286-4CA3-4103-A95A-DFE9E99F2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8412211">
              <a:off x="10096574" y="4183622"/>
              <a:ext cx="3004772" cy="300477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0BF5509-04A4-4B62-AC10-41D240989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60260" y="4272977"/>
              <a:ext cx="3152171" cy="3152171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5167C2-86C9-4FE1-AE7F-8076D74C21C5}"/>
              </a:ext>
            </a:extLst>
          </p:cNvPr>
          <p:cNvGrpSpPr/>
          <p:nvPr/>
        </p:nvGrpSpPr>
        <p:grpSpPr>
          <a:xfrm rot="1023593">
            <a:off x="7809939" y="507098"/>
            <a:ext cx="5242783" cy="3698029"/>
            <a:chOff x="3828738" y="-752691"/>
            <a:chExt cx="5242783" cy="3698029"/>
          </a:xfrm>
        </p:grpSpPr>
        <p:pic>
          <p:nvPicPr>
            <p:cNvPr id="36" name="Picture 3" descr="A close up of a device&#10;&#10;Description generated with high confidence">
              <a:extLst>
                <a:ext uri="{FF2B5EF4-FFF2-40B4-BE49-F238E27FC236}">
                  <a16:creationId xmlns:a16="http://schemas.microsoft.com/office/drawing/2014/main" id="{7427138D-BBE0-4920-B9A8-74F7F4122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828738" y="-752691"/>
              <a:ext cx="5242783" cy="369802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8D77C2E-CD29-45F7-8038-1AE7556944C0}"/>
                </a:ext>
              </a:extLst>
            </p:cNvPr>
            <p:cNvSpPr txBox="1"/>
            <p:nvPr/>
          </p:nvSpPr>
          <p:spPr>
            <a:xfrm rot="-240000">
              <a:off x="5264172" y="388000"/>
              <a:ext cx="2277633" cy="120032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Franklin Gothic Medium"/>
                  <a:ea typeface="+mn-lt"/>
                  <a:cs typeface="+mn-lt"/>
                </a:rPr>
                <a:t>"Homelessness could happen to anyone."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B3A2D7-25B5-4E22-BD1B-158078C52A1E}"/>
              </a:ext>
            </a:extLst>
          </p:cNvPr>
          <p:cNvGrpSpPr/>
          <p:nvPr/>
        </p:nvGrpSpPr>
        <p:grpSpPr>
          <a:xfrm>
            <a:off x="2878270" y="22932"/>
            <a:ext cx="5252124" cy="4307916"/>
            <a:chOff x="-936885" y="-240529"/>
            <a:chExt cx="5149094" cy="4307916"/>
          </a:xfrm>
        </p:grpSpPr>
        <p:pic>
          <p:nvPicPr>
            <p:cNvPr id="20" name="Picture 3" descr="A close up of a device&#10;&#10;Description generated with high confidence">
              <a:extLst>
                <a:ext uri="{FF2B5EF4-FFF2-40B4-BE49-F238E27FC236}">
                  <a16:creationId xmlns:a16="http://schemas.microsoft.com/office/drawing/2014/main" id="{7D9A2658-6C56-45EA-A58D-4160F958B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936885" y="-240529"/>
              <a:ext cx="5149094" cy="430791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6B16422-BBDE-45D9-B9D4-C4AB91E9E53A}"/>
                </a:ext>
              </a:extLst>
            </p:cNvPr>
            <p:cNvSpPr txBox="1"/>
            <p:nvPr/>
          </p:nvSpPr>
          <p:spPr>
            <a:xfrm rot="-240000">
              <a:off x="523741" y="1224151"/>
              <a:ext cx="2090257" cy="120032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Franklin Gothic Medium"/>
                  <a:ea typeface="+mn-lt"/>
                  <a:cs typeface="+mn-lt"/>
                </a:rPr>
                <a:t>"I could never become homeless."</a:t>
              </a:r>
              <a:endParaRPr lang="en-US" sz="2400" dirty="0">
                <a:solidFill>
                  <a:schemeClr val="bg1"/>
                </a:solidFill>
                <a:cs typeface="Calibri" panose="020F0502020204030204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08C4A6C-269B-4AA3-AF87-70A92B22FBCD}"/>
              </a:ext>
            </a:extLst>
          </p:cNvPr>
          <p:cNvSpPr txBox="1"/>
          <p:nvPr/>
        </p:nvSpPr>
        <p:spPr>
          <a:xfrm>
            <a:off x="780508" y="2992713"/>
            <a:ext cx="1063961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ea typeface="+mn-lt"/>
                <a:cs typeface="+mn-lt"/>
              </a:rPr>
              <a:t>If you become homeless it must be your own fault.</a:t>
            </a:r>
            <a:endParaRPr lang="en-US" dirty="0"/>
          </a:p>
        </p:txBody>
      </p:sp>
      <p:pic>
        <p:nvPicPr>
          <p:cNvPr id="26" name="Picture 10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65494671-F60D-403F-8C99-F6B53674453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3873" y="2697212"/>
            <a:ext cx="1129597" cy="794701"/>
          </a:xfrm>
          <a:prstGeom prst="rect">
            <a:avLst/>
          </a:prstGeom>
        </p:spPr>
      </p:pic>
      <p:pic>
        <p:nvPicPr>
          <p:cNvPr id="27" name="Picture 10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588E5106-BD44-4195-8023-E1F327C087B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11065094" y="3103195"/>
            <a:ext cx="1129597" cy="7947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A9C10B6-04FF-4E56-B201-1AE52A9B8D2F}"/>
              </a:ext>
            </a:extLst>
          </p:cNvPr>
          <p:cNvGrpSpPr/>
          <p:nvPr/>
        </p:nvGrpSpPr>
        <p:grpSpPr>
          <a:xfrm>
            <a:off x="171955" y="2636954"/>
            <a:ext cx="5697739" cy="4008111"/>
            <a:chOff x="171955" y="2636954"/>
            <a:chExt cx="5697739" cy="4008111"/>
          </a:xfrm>
        </p:grpSpPr>
        <p:pic>
          <p:nvPicPr>
            <p:cNvPr id="29" name="Picture 3" descr="A close up of a device&#10;&#10;Description generated with high confidence">
              <a:extLst>
                <a:ext uri="{FF2B5EF4-FFF2-40B4-BE49-F238E27FC236}">
                  <a16:creationId xmlns:a16="http://schemas.microsoft.com/office/drawing/2014/main" id="{CC553005-3FE9-4D49-BB5E-D73C1F76E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71955" y="2636954"/>
              <a:ext cx="5697739" cy="40081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270EE49-076A-479E-8E38-4A9A92601C1B}"/>
                </a:ext>
              </a:extLst>
            </p:cNvPr>
            <p:cNvSpPr txBox="1"/>
            <p:nvPr/>
          </p:nvSpPr>
          <p:spPr>
            <a:xfrm rot="21360000">
              <a:off x="1596123" y="3900276"/>
              <a:ext cx="2851990" cy="156966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Franklin Gothic Medium"/>
                  <a:ea typeface="+mn-lt"/>
                  <a:cs typeface="+mn-lt"/>
                </a:rPr>
                <a:t>"People who are homeless don't want help."</a:t>
              </a:r>
              <a:endParaRPr lang="en-US" sz="2400" dirty="0">
                <a:solidFill>
                  <a:schemeClr val="bg1"/>
                </a:solidFill>
                <a:ea typeface="+mn-lt"/>
                <a:cs typeface="+mn-lt"/>
              </a:endParaRPr>
            </a:p>
            <a:p>
              <a:pPr algn="ctr"/>
              <a:endParaRPr lang="en-US" sz="2400" b="1" dirty="0">
                <a:solidFill>
                  <a:schemeClr val="bg1"/>
                </a:solidFill>
                <a:latin typeface="Franklin Gothic Medium"/>
                <a:cs typeface="Calibri" panose="020F0502020204030204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B30CC65-AA6E-4CC7-965B-302918120666}"/>
              </a:ext>
            </a:extLst>
          </p:cNvPr>
          <p:cNvGrpSpPr/>
          <p:nvPr/>
        </p:nvGrpSpPr>
        <p:grpSpPr>
          <a:xfrm>
            <a:off x="7147762" y="3646211"/>
            <a:ext cx="3234466" cy="2610975"/>
            <a:chOff x="3288946" y="3621604"/>
            <a:chExt cx="3234466" cy="261097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4795BAD-53EE-4BA7-A6E2-57324825E655}"/>
                </a:ext>
              </a:extLst>
            </p:cNvPr>
            <p:cNvSpPr txBox="1"/>
            <p:nvPr/>
          </p:nvSpPr>
          <p:spPr>
            <a:xfrm>
              <a:off x="3716081" y="3985810"/>
              <a:ext cx="2719814" cy="224676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800" dirty="0">
                  <a:latin typeface="Franklin Gothic Medium"/>
                  <a:ea typeface="+mn-lt"/>
                  <a:cs typeface="+mn-lt"/>
                </a:rPr>
                <a:t>People who are homeless need help rebuilding their lives.</a:t>
              </a:r>
              <a:endParaRPr lang="en-US" sz="2800" dirty="0">
                <a:latin typeface="Franklin Gothic Medium"/>
              </a:endParaRPr>
            </a:p>
            <a:p>
              <a:pPr algn="ctr"/>
              <a:endParaRPr lang="en-US" sz="2800" dirty="0">
                <a:latin typeface="Franklin Gothic Medium"/>
                <a:cs typeface="Calibri"/>
              </a:endParaRPr>
            </a:p>
          </p:txBody>
        </p:sp>
        <p:pic>
          <p:nvPicPr>
            <p:cNvPr id="33" name="Picture 10" descr="A picture containing text&#10;&#10;Description generated with high confidence">
              <a:extLst>
                <a:ext uri="{FF2B5EF4-FFF2-40B4-BE49-F238E27FC236}">
                  <a16:creationId xmlns:a16="http://schemas.microsoft.com/office/drawing/2014/main" id="{1E6D2F76-2311-4178-8BC8-4A931B2BC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288946" y="3621604"/>
              <a:ext cx="854778" cy="594833"/>
            </a:xfrm>
            <a:prstGeom prst="rect">
              <a:avLst/>
            </a:prstGeom>
          </p:spPr>
        </p:pic>
        <p:pic>
          <p:nvPicPr>
            <p:cNvPr id="34" name="Picture 10" descr="A picture containing text&#10;&#10;Description generated with high confidence">
              <a:extLst>
                <a:ext uri="{FF2B5EF4-FFF2-40B4-BE49-F238E27FC236}">
                  <a16:creationId xmlns:a16="http://schemas.microsoft.com/office/drawing/2014/main" id="{415BCDC3-F63F-4A3C-A808-942832722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740000">
              <a:off x="5668634" y="5414177"/>
              <a:ext cx="854778" cy="59483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E0CB95A-B89F-4FA6-9AC2-5FC4425B172F}"/>
              </a:ext>
            </a:extLst>
          </p:cNvPr>
          <p:cNvGrpSpPr/>
          <p:nvPr/>
        </p:nvGrpSpPr>
        <p:grpSpPr>
          <a:xfrm>
            <a:off x="6161251" y="511532"/>
            <a:ext cx="4677230" cy="830499"/>
            <a:chOff x="6161251" y="511532"/>
            <a:chExt cx="4677230" cy="830499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6347247-E5BB-4EC6-965D-33402C5A9296}"/>
                </a:ext>
              </a:extLst>
            </p:cNvPr>
            <p:cNvSpPr txBox="1"/>
            <p:nvPr/>
          </p:nvSpPr>
          <p:spPr>
            <a:xfrm>
              <a:off x="6563453" y="569152"/>
              <a:ext cx="4075172" cy="76944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200" dirty="0">
                  <a:latin typeface="Franklin Gothic Medium"/>
                  <a:ea typeface="+mn-lt"/>
                  <a:cs typeface="+mn-lt"/>
                </a:rPr>
                <a:t>It’s the governments’ job to help homeless people, not mine.</a:t>
              </a:r>
              <a:endParaRPr lang="en-US" sz="2200" dirty="0">
                <a:latin typeface="Franklin Gothic Medium"/>
                <a:cs typeface="Calibri"/>
              </a:endParaRPr>
            </a:p>
          </p:txBody>
        </p:sp>
        <p:pic>
          <p:nvPicPr>
            <p:cNvPr id="40" name="Picture 10" descr="A picture containing text&#10;&#10;Description generated with high confidence">
              <a:extLst>
                <a:ext uri="{FF2B5EF4-FFF2-40B4-BE49-F238E27FC236}">
                  <a16:creationId xmlns:a16="http://schemas.microsoft.com/office/drawing/2014/main" id="{D3D39E88-2866-429E-B896-3D368B00B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161251" y="511532"/>
              <a:ext cx="734574" cy="511184"/>
            </a:xfrm>
            <a:prstGeom prst="rect">
              <a:avLst/>
            </a:prstGeom>
          </p:spPr>
        </p:pic>
        <p:pic>
          <p:nvPicPr>
            <p:cNvPr id="41" name="Picture 10" descr="A picture containing text&#10;&#10;Description generated with high confidence">
              <a:extLst>
                <a:ext uri="{FF2B5EF4-FFF2-40B4-BE49-F238E27FC236}">
                  <a16:creationId xmlns:a16="http://schemas.microsoft.com/office/drawing/2014/main" id="{20B47FF7-0988-4FBA-BCDF-C1340F3B2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740000">
              <a:off x="10138690" y="855052"/>
              <a:ext cx="699791" cy="486979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6E1D7E7-6813-4C60-9AE1-85CAB0FB1FC6}"/>
              </a:ext>
            </a:extLst>
          </p:cNvPr>
          <p:cNvGrpSpPr/>
          <p:nvPr/>
        </p:nvGrpSpPr>
        <p:grpSpPr>
          <a:xfrm>
            <a:off x="521365" y="910196"/>
            <a:ext cx="3264339" cy="1938992"/>
            <a:chOff x="1115686" y="1579044"/>
            <a:chExt cx="3264339" cy="1938992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69CA7D9-375B-4DC7-995A-1DD6C74DF91A}"/>
                </a:ext>
              </a:extLst>
            </p:cNvPr>
            <p:cNvSpPr txBox="1"/>
            <p:nvPr/>
          </p:nvSpPr>
          <p:spPr>
            <a:xfrm>
              <a:off x="1379368" y="1579044"/>
              <a:ext cx="2685769" cy="193899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dirty="0">
                  <a:latin typeface="Franklin Gothic Medium"/>
                  <a:ea typeface="+mn-lt"/>
                  <a:cs typeface="+mn-lt"/>
                </a:rPr>
                <a:t>People who are homeless are vulnerable and need protecting.</a:t>
              </a:r>
              <a:endParaRPr lang="en-US" sz="2400" dirty="0">
                <a:latin typeface="Franklin Gothic Medium"/>
              </a:endParaRPr>
            </a:p>
            <a:p>
              <a:pPr algn="ctr"/>
              <a:endParaRPr lang="en-US" sz="2400" dirty="0">
                <a:latin typeface="Franklin Gothic Medium"/>
                <a:cs typeface="Calibri"/>
              </a:endParaRPr>
            </a:p>
          </p:txBody>
        </p:sp>
        <p:pic>
          <p:nvPicPr>
            <p:cNvPr id="51" name="Picture 10" descr="A picture containing text&#10;&#10;Description generated with high confidence">
              <a:extLst>
                <a:ext uri="{FF2B5EF4-FFF2-40B4-BE49-F238E27FC236}">
                  <a16:creationId xmlns:a16="http://schemas.microsoft.com/office/drawing/2014/main" id="{0FDA63FF-8FFC-4A23-8542-C645F3015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740000">
              <a:off x="3722565" y="2622710"/>
              <a:ext cx="657460" cy="457522"/>
            </a:xfrm>
            <a:prstGeom prst="rect">
              <a:avLst/>
            </a:prstGeom>
          </p:spPr>
        </p:pic>
        <p:pic>
          <p:nvPicPr>
            <p:cNvPr id="52" name="Picture 10" descr="A picture containing text&#10;&#10;Description generated with high confidence">
              <a:extLst>
                <a:ext uri="{FF2B5EF4-FFF2-40B4-BE49-F238E27FC236}">
                  <a16:creationId xmlns:a16="http://schemas.microsoft.com/office/drawing/2014/main" id="{244C48D5-32C5-4F2D-82A3-A471117F9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15686" y="1777851"/>
              <a:ext cx="657460" cy="45752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C038B30-C4DB-4C2A-A4B0-56AB8BD88E0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E6827CF-12F6-4D6C-AE95-4494836EB76C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8" name="Picture 7" descr="Shape, rectangle&#10;&#10;Description automatically generated">
                <a:extLst>
                  <a:ext uri="{FF2B5EF4-FFF2-40B4-BE49-F238E27FC236}">
                    <a16:creationId xmlns:a16="http://schemas.microsoft.com/office/drawing/2014/main" id="{3931D6A4-EC78-4E11-A22D-FFA8665F8B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33DF533-0EEC-42DB-A5CE-EE27B1D8E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212148" y="153469"/>
                <a:ext cx="817836" cy="919958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EFD7698-4FF2-4D13-96A7-95A8F3A650A5}"/>
                </a:ext>
              </a:extLst>
            </p:cNvPr>
            <p:cNvSpPr txBox="1"/>
            <p:nvPr/>
          </p:nvSpPr>
          <p:spPr>
            <a:xfrm>
              <a:off x="1624625" y="6488668"/>
              <a:ext cx="657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Poppins SemiBold" pitchFamily="2" charset="77"/>
                  <a:cs typeface="Poppins SemiBold" pitchFamily="2" charset="77"/>
                </a:rPr>
                <a:t>Homelessness: Hierarchy of needs</a:t>
              </a:r>
            </a:p>
          </p:txBody>
        </p:sp>
      </p:grpSp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id="{E8F1B4EE-7CEF-41E7-93B4-02E56AB4A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2625" y="1785938"/>
            <a:ext cx="8229600" cy="452596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en-GB" altLang="en-US" sz="3600" dirty="0">
              <a:solidFill>
                <a:srgbClr val="283845"/>
              </a:solidFill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GB" altLang="en-US" sz="3600" dirty="0">
                <a:solidFill>
                  <a:srgbClr val="283845"/>
                </a:solidFill>
              </a:rPr>
              <a:t>Family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GB" altLang="en-US" sz="3600" dirty="0">
                <a:solidFill>
                  <a:srgbClr val="283845"/>
                </a:solidFill>
              </a:rPr>
              <a:t>Rest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GB" altLang="en-US" sz="3600" dirty="0">
                <a:solidFill>
                  <a:srgbClr val="283845"/>
                </a:solidFill>
              </a:rPr>
              <a:t>Food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GB" altLang="en-US" sz="3600" dirty="0">
                <a:solidFill>
                  <a:srgbClr val="283845"/>
                </a:solidFill>
              </a:rPr>
              <a:t>Home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GB" altLang="en-US" sz="3600" dirty="0">
                <a:solidFill>
                  <a:srgbClr val="283845"/>
                </a:solidFill>
              </a:rPr>
              <a:t>Movement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GB" altLang="en-US" sz="3600" dirty="0">
                <a:solidFill>
                  <a:srgbClr val="283845"/>
                </a:solidFill>
              </a:rPr>
              <a:t>Religion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FD3E08-B24A-4D22-B603-4829F684D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283845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Hierarchy of needs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D74357-9923-4440-9A36-76D747F1FB2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45596" y="2959120"/>
            <a:ext cx="1467796" cy="14677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0C213C-CCD3-4009-958B-55F16B94FDF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406762" y="4470780"/>
            <a:ext cx="1784666" cy="17846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548FD7-70F9-425F-AF11-1C6BA39312E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0071" y="5217936"/>
            <a:ext cx="1524484" cy="1524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E94BA6-AC16-4E75-BBF2-45245432F7D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61827" y="3613839"/>
            <a:ext cx="1749274" cy="17492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D486278-707A-4804-804D-93701E24CAA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194542" y="957046"/>
            <a:ext cx="1452291" cy="14522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FA058A7-F82A-4CF0-8CAA-058D75E95B30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1424" y="1290905"/>
            <a:ext cx="1928351" cy="192835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F4891E4-8663-474B-A710-5853C0E3BB16}"/>
              </a:ext>
            </a:extLst>
          </p:cNvPr>
          <p:cNvGrpSpPr/>
          <p:nvPr/>
        </p:nvGrpSpPr>
        <p:grpSpPr>
          <a:xfrm>
            <a:off x="-181486" y="0"/>
            <a:ext cx="12373486" cy="7069656"/>
            <a:chOff x="-181486" y="0"/>
            <a:chExt cx="12373486" cy="706965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ECCE75D-EC90-4ED9-A0CB-01892A6D096E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8" name="Picture 7" descr="Shape, rectangle&#10;&#10;Description automatically generated">
                <a:extLst>
                  <a:ext uri="{FF2B5EF4-FFF2-40B4-BE49-F238E27FC236}">
                    <a16:creationId xmlns:a16="http://schemas.microsoft.com/office/drawing/2014/main" id="{7309DBEC-BE31-468E-A9C0-182F5E107D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F8603123-25F4-4877-BFCA-F09F5EF4B1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212148" y="153469"/>
                <a:ext cx="817836" cy="919958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B190608-FB6A-4FD1-9BF2-B43824F6C38E}"/>
                </a:ext>
              </a:extLst>
            </p:cNvPr>
            <p:cNvSpPr txBox="1"/>
            <p:nvPr/>
          </p:nvSpPr>
          <p:spPr>
            <a:xfrm>
              <a:off x="1624625" y="6488668"/>
              <a:ext cx="657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Poppins SemiBold" pitchFamily="2" charset="77"/>
                  <a:cs typeface="Poppins SemiBold" pitchFamily="2" charset="77"/>
                </a:rPr>
                <a:t>Homelessness: What’s the story?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650B785-A7D2-4157-A220-8C39E3640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81486" y="5030285"/>
              <a:ext cx="2039371" cy="2039371"/>
            </a:xfrm>
            <a:prstGeom prst="rect">
              <a:avLst/>
            </a:prstGeom>
          </p:spPr>
        </p:pic>
      </p:grpSp>
      <p:sp>
        <p:nvSpPr>
          <p:cNvPr id="56322" name="Title 1">
            <a:extLst>
              <a:ext uri="{FF2B5EF4-FFF2-40B4-BE49-F238E27FC236}">
                <a16:creationId xmlns:a16="http://schemas.microsoft.com/office/drawing/2014/main" id="{FE5242DE-59A0-47BB-B345-0AE448692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>
                <a:solidFill>
                  <a:srgbClr val="283845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What’s the story?</a:t>
            </a:r>
            <a:endParaRPr lang="en-US" altLang="en-US" dirty="0">
              <a:solidFill>
                <a:srgbClr val="283845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94A003-25E3-4E05-8BF7-F51E5A55C223}"/>
              </a:ext>
            </a:extLst>
          </p:cNvPr>
          <p:cNvSpPr/>
          <p:nvPr/>
        </p:nvSpPr>
        <p:spPr>
          <a:xfrm>
            <a:off x="577517" y="1690688"/>
            <a:ext cx="11189366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200" dirty="0">
                <a:solidFill>
                  <a:srgbClr val="28384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Evicted			Job loss			Council referral </a:t>
            </a:r>
            <a:endParaRPr lang="en-GB" sz="1100" dirty="0">
              <a:solidFill>
                <a:srgbClr val="283845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200" dirty="0">
                <a:solidFill>
                  <a:srgbClr val="28384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100" dirty="0">
              <a:solidFill>
                <a:srgbClr val="283845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200" dirty="0" err="1">
                <a:solidFill>
                  <a:srgbClr val="28384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Lifehouse</a:t>
            </a:r>
            <a:r>
              <a:rPr lang="en-GB" sz="3200" dirty="0">
                <a:solidFill>
                  <a:srgbClr val="28384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				Training </a:t>
            </a:r>
            <a:endParaRPr lang="en-GB" sz="1100" dirty="0">
              <a:solidFill>
                <a:srgbClr val="283845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200" dirty="0">
                <a:solidFill>
                  <a:srgbClr val="28384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100" dirty="0">
              <a:solidFill>
                <a:srgbClr val="283845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200" dirty="0">
                <a:solidFill>
                  <a:srgbClr val="28384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Increased cost of living				Support</a:t>
            </a:r>
            <a:endParaRPr lang="en-GB" sz="1100" dirty="0">
              <a:solidFill>
                <a:srgbClr val="283845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200" dirty="0">
                <a:solidFill>
                  <a:srgbClr val="28384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100" dirty="0">
              <a:solidFill>
                <a:srgbClr val="283845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200" dirty="0">
                <a:solidFill>
                  <a:srgbClr val="28384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Rough sleeping				Chaplain</a:t>
            </a:r>
            <a:endParaRPr lang="en-GB" sz="1100" dirty="0">
              <a:solidFill>
                <a:srgbClr val="283845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1100" dirty="0">
                <a:solidFill>
                  <a:srgbClr val="28384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100" dirty="0">
              <a:solidFill>
                <a:srgbClr val="283845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0936A2-D3F1-4C67-8CAB-4A61A1AC01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5109" y="2409337"/>
            <a:ext cx="4734078" cy="473407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30B4B6D-861B-4257-80F6-C1742CF0B7FB}"/>
              </a:ext>
            </a:extLst>
          </p:cNvPr>
          <p:cNvGrpSpPr/>
          <p:nvPr/>
        </p:nvGrpSpPr>
        <p:grpSpPr>
          <a:xfrm>
            <a:off x="-163673" y="0"/>
            <a:ext cx="12355673" cy="7089191"/>
            <a:chOff x="-163673" y="0"/>
            <a:chExt cx="12355673" cy="708919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ECE6B2D-972E-41C1-9833-A13323F3AF09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9" name="Picture 8" descr="Shape, rectangle&#10;&#10;Description automatically generated">
                <a:extLst>
                  <a:ext uri="{FF2B5EF4-FFF2-40B4-BE49-F238E27FC236}">
                    <a16:creationId xmlns:a16="http://schemas.microsoft.com/office/drawing/2014/main" id="{A0288DF6-96C8-474B-B435-D5DA6D9255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B6170A0-BA96-4E40-873D-C243298644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212148" y="153469"/>
                <a:ext cx="817836" cy="919958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D2CA4E3-89D3-42FD-8FFC-763E0CD45641}"/>
                </a:ext>
              </a:extLst>
            </p:cNvPr>
            <p:cNvSpPr txBox="1"/>
            <p:nvPr/>
          </p:nvSpPr>
          <p:spPr>
            <a:xfrm>
              <a:off x="1624625" y="6488668"/>
              <a:ext cx="657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Poppins SemiBold" pitchFamily="2" charset="77"/>
                  <a:cs typeface="Poppins SemiBold" pitchFamily="2" charset="77"/>
                </a:rPr>
                <a:t>Homelessness: Change the world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0ACEF04-A4E9-4702-9E7B-F1C7D139F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63673" y="4730194"/>
              <a:ext cx="2358997" cy="2358997"/>
            </a:xfrm>
            <a:prstGeom prst="rect">
              <a:avLst/>
            </a:prstGeom>
          </p:spPr>
        </p:pic>
      </p:grpSp>
      <p:sp>
        <p:nvSpPr>
          <p:cNvPr id="134146" name="Rectangle 2">
            <a:extLst>
              <a:ext uri="{FF2B5EF4-FFF2-40B4-BE49-F238E27FC236}">
                <a16:creationId xmlns:a16="http://schemas.microsoft.com/office/drawing/2014/main" id="{5EFFA62E-86CF-478F-9357-8277C9E8B8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>
                <a:solidFill>
                  <a:srgbClr val="283845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Change the world!</a:t>
            </a:r>
          </a:p>
        </p:txBody>
      </p:sp>
      <p:sp>
        <p:nvSpPr>
          <p:cNvPr id="134148" name="Text Box 5">
            <a:extLst>
              <a:ext uri="{FF2B5EF4-FFF2-40B4-BE49-F238E27FC236}">
                <a16:creationId xmlns:a16="http://schemas.microsoft.com/office/drawing/2014/main" id="{8588D20B-E866-436E-8755-504D2215A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977" y="1700214"/>
            <a:ext cx="7126847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en-US" sz="3200" dirty="0">
                <a:solidFill>
                  <a:srgbClr val="283845"/>
                </a:solidFill>
              </a:rPr>
              <a:t>How could what you have learnt today change the world? 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en-US" sz="3200" dirty="0">
                <a:solidFill>
                  <a:srgbClr val="283845"/>
                </a:solidFill>
              </a:rPr>
              <a:t>In a small, medium or large way? 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en-US" sz="3200" dirty="0">
                <a:solidFill>
                  <a:srgbClr val="283845"/>
                </a:solidFill>
              </a:rPr>
              <a:t>On a local, national, global scale?</a:t>
            </a:r>
          </a:p>
        </p:txBody>
      </p:sp>
      <p:pic>
        <p:nvPicPr>
          <p:cNvPr id="134149" name="Picture 7" descr="wwd_world2">
            <a:extLst>
              <a:ext uri="{FF2B5EF4-FFF2-40B4-BE49-F238E27FC236}">
                <a16:creationId xmlns:a16="http://schemas.microsoft.com/office/drawing/2014/main" id="{D0E5782F-1858-4F6A-AEDF-C5485A667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566" y="3187144"/>
            <a:ext cx="321945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xSherpaClassifyTag xmlns="d28f1300-0e66-4029-908e-1fec785304f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20BB7640DE7143BC6D616D7CEECABA" ma:contentTypeVersion="15" ma:contentTypeDescription="Create a new document." ma:contentTypeScope="" ma:versionID="ef4a754733ec52987c94d5fb4ea52fb5">
  <xsd:schema xmlns:xsd="http://www.w3.org/2001/XMLSchema" xmlns:xs="http://www.w3.org/2001/XMLSchema" xmlns:p="http://schemas.microsoft.com/office/2006/metadata/properties" xmlns:ns3="d28f1300-0e66-4029-908e-1fec785304fe" xmlns:ns4="e70a2fbf-b6e6-4b5c-b731-1d0e44d14197" targetNamespace="http://schemas.microsoft.com/office/2006/metadata/properties" ma:root="true" ma:fieldsID="a78ef96aeff226f59c609f70a10f65f7" ns3:_="" ns4:_="">
    <xsd:import namespace="d28f1300-0e66-4029-908e-1fec785304fe"/>
    <xsd:import namespace="e70a2fbf-b6e6-4b5c-b731-1d0e44d1419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xSherpaClassifyTa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8f1300-0e66-4029-908e-1fec785304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xSherpaClassifyTag" ma:index="22" nillable="true" ma:displayName="xSherpaClassifyTag" ma:internalName="xSherpaClassifyTag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0a2fbf-b6e6-4b5c-b731-1d0e44d1419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456842-F22F-445B-87B7-28495D8C987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EA791B8-DFD5-478F-BF47-FCA26445AE02}">
  <ds:schemaRefs>
    <ds:schemaRef ds:uri="http://schemas.microsoft.com/office/infopath/2007/PartnerControls"/>
    <ds:schemaRef ds:uri="http://www.w3.org/XML/1998/namespace"/>
    <ds:schemaRef ds:uri="d28f1300-0e66-4029-908e-1fec785304f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e70a2fbf-b6e6-4b5c-b731-1d0e44d14197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D0749543-FD76-4442-9E7F-8630A9441E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8f1300-0e66-4029-908e-1fec785304fe"/>
    <ds:schemaRef ds:uri="e70a2fbf-b6e6-4b5c-b731-1d0e44d141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27942</TotalTime>
  <Words>409</Words>
  <Application>Microsoft Office PowerPoint</Application>
  <PresentationFormat>Widescreen</PresentationFormat>
  <Paragraphs>74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Franklin Gothic Medium</vt:lpstr>
      <vt:lpstr>Poppins ExtraBold</vt:lpstr>
      <vt:lpstr>Poppins SemiBold</vt:lpstr>
      <vt:lpstr>Office Theme</vt:lpstr>
      <vt:lpstr>What does it mean to be a homeless person? </vt:lpstr>
      <vt:lpstr>PowerPoint Presentation</vt:lpstr>
      <vt:lpstr>The Salvation Army</vt:lpstr>
      <vt:lpstr>Homelessness Services</vt:lpstr>
      <vt:lpstr>What’s your opinion?</vt:lpstr>
      <vt:lpstr>PowerPoint Presentation</vt:lpstr>
      <vt:lpstr>Hierarchy of needs</vt:lpstr>
      <vt:lpstr>What’s the story?</vt:lpstr>
      <vt:lpstr>Change the world!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Cooper</dc:creator>
  <cp:lastModifiedBy>Carl Jobson</cp:lastModifiedBy>
  <cp:revision>13</cp:revision>
  <dcterms:created xsi:type="dcterms:W3CDTF">2022-02-07T13:20:42Z</dcterms:created>
  <dcterms:modified xsi:type="dcterms:W3CDTF">2023-02-15T12:36:35Z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0x0101000020BB7640DE7143BC6D616D7CEECABA</vt:lpwstr>
  </property>
</Properties>
</file>