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1" r:id="rId2"/>
    <p:sldId id="295" r:id="rId3"/>
    <p:sldId id="268" r:id="rId4"/>
    <p:sldId id="267" r:id="rId5"/>
    <p:sldId id="274" r:id="rId6"/>
    <p:sldId id="275" r:id="rId7"/>
    <p:sldId id="270" r:id="rId8"/>
    <p:sldId id="321" r:id="rId9"/>
    <p:sldId id="27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A9A"/>
    <a:srgbClr val="E54B4B"/>
    <a:srgbClr val="E44040"/>
    <a:srgbClr val="FC440F"/>
    <a:srgbClr val="283845"/>
    <a:srgbClr val="ECE83A"/>
    <a:srgbClr val="F4436C"/>
    <a:srgbClr val="43273B"/>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7BAC9-55B7-473C-A482-130E5B283123}" v="68" dt="2022-09-25T12:48:07.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59"/>
    <p:restoredTop sz="65722" autoAdjust="0"/>
  </p:normalViewPr>
  <p:slideViewPr>
    <p:cSldViewPr snapToGrid="0" snapToObjects="1">
      <p:cViewPr varScale="1">
        <p:scale>
          <a:sx n="44" d="100"/>
          <a:sy n="44" d="100"/>
        </p:scale>
        <p:origin x="1032"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AC5C5-760A-4B53-BF6C-31C7CFC6689E}"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B9ADD-3CC6-4D5F-B6CC-5F6277599F67}" type="slidenum">
              <a:rPr lang="en-GB" smtClean="0"/>
              <a:t>‹#›</a:t>
            </a:fld>
            <a:endParaRPr lang="en-GB"/>
          </a:p>
        </p:txBody>
      </p:sp>
    </p:spTree>
    <p:extLst>
      <p:ext uri="{BB962C8B-B14F-4D97-AF65-F5344CB8AC3E}">
        <p14:creationId xmlns:p14="http://schemas.microsoft.com/office/powerpoint/2010/main" val="267065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isonreformtrust.org.uk/wp-content/uploads/2022/07/Prison-the-facts-2022.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cplondon.ac.uk/news/behind-bars-poor-health-prison-communityCOVID" TargetMode="External"/><Relationship Id="rId4" Type="http://schemas.openxmlformats.org/officeDocument/2006/relationships/hyperlink" Target="https://committees.parliament.uk/publications/7455/documents/78054/defaul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rPr>
              <a:t>1. While the ‘Army’ may make you think this is true, Founder William Booth coined the name ‘Salvation Army’ as an indication of how serious the movement</a:t>
            </a:r>
            <a:r>
              <a:rPr lang="en-GB" baseline="0" dirty="0">
                <a:solidFill>
                  <a:prstClr val="black"/>
                </a:solidFill>
              </a:rPr>
              <a:t> was in showing God’s love!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rPr>
              <a:t>4. 158 years old (The Salvation Army was founded in 1865)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rPr>
              <a:t>5. As well as midweek events for members</a:t>
            </a:r>
            <a:r>
              <a:rPr lang="en-GB" baseline="0" dirty="0">
                <a:solidFill>
                  <a:prstClr val="black"/>
                </a:solidFill>
              </a:rPr>
              <a:t> and the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prstClr val="black"/>
                </a:solidFill>
              </a:rPr>
              <a:t>6. You may have seen brass bands associated with The Salvation Army, and while these are still played, we also have choirs and modern music too.</a:t>
            </a:r>
            <a:endParaRPr lang="en-GB" dirty="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rPr>
              <a:t>7. We help the community irrespective of age, sex or race as a reflection of Jesus‘ teachings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rPr>
              <a:t>8. </a:t>
            </a:r>
            <a:r>
              <a:rPr lang="en-GB" dirty="0"/>
              <a:t>Salvation Army ministers (officers) do as a form of witness – a bit like a priest in other churches. Members (or soldiers) can choose to wear a uniform for church, but they don’t have to.</a:t>
            </a:r>
          </a:p>
        </p:txBody>
      </p:sp>
      <p:sp>
        <p:nvSpPr>
          <p:cNvPr id="4" name="Slide Number Placeholder 3"/>
          <p:cNvSpPr>
            <a:spLocks noGrp="1"/>
          </p:cNvSpPr>
          <p:nvPr>
            <p:ph type="sldNum" sz="quarter" idx="10"/>
          </p:nvPr>
        </p:nvSpPr>
        <p:spPr/>
        <p:txBody>
          <a:bodyPr/>
          <a:lstStyle/>
          <a:p>
            <a:fld id="{927713D3-11E5-4263-A3E2-7D205E7FDCDA}" type="slidenum">
              <a:rPr lang="en-GB" smtClean="0"/>
              <a:t>2</a:t>
            </a:fld>
            <a:endParaRPr lang="en-GB"/>
          </a:p>
        </p:txBody>
      </p:sp>
    </p:spTree>
    <p:extLst>
      <p:ext uri="{BB962C8B-B14F-4D97-AF65-F5344CB8AC3E}">
        <p14:creationId xmlns:p14="http://schemas.microsoft.com/office/powerpoint/2010/main" val="406486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b="0" i="0" dirty="0">
              <a:solidFill>
                <a:srgbClr val="333333"/>
              </a:solidFill>
              <a:effectLst/>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fld id="{D9AB9ADD-3CC6-4D5F-B6CC-5F6277599F67}" type="slidenum">
              <a:rPr lang="en-GB" smtClean="0"/>
              <a:t>3</a:t>
            </a:fld>
            <a:endParaRPr lang="en-GB"/>
          </a:p>
        </p:txBody>
      </p:sp>
    </p:spTree>
    <p:extLst>
      <p:ext uri="{BB962C8B-B14F-4D97-AF65-F5344CB8AC3E}">
        <p14:creationId xmlns:p14="http://schemas.microsoft.com/office/powerpoint/2010/main" val="92925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000A12"/>
                </a:solidFill>
                <a:effectLst/>
                <a:latin typeface="Poppins" panose="00000500000000000000" pitchFamily="2" charset="0"/>
                <a:cs typeface="Poppins" panose="00000500000000000000" pitchFamily="2" charset="0"/>
              </a:rPr>
              <a:t>The Salvation Army’s prison work is inspired by the words of Jesus when He said, ‘When I was in prison, you came to visit me’.</a:t>
            </a:r>
          </a:p>
          <a:p>
            <a:pPr algn="l"/>
            <a:br>
              <a:rPr lang="en-GB" sz="1200" b="0" i="0" dirty="0">
                <a:solidFill>
                  <a:srgbClr val="000A12"/>
                </a:solidFill>
                <a:effectLst/>
                <a:latin typeface="Poppins" panose="00000500000000000000" pitchFamily="2" charset="0"/>
                <a:cs typeface="Poppins" panose="00000500000000000000" pitchFamily="2" charset="0"/>
              </a:rPr>
            </a:br>
            <a:r>
              <a:rPr lang="en-GB" sz="1200" b="0" i="0" dirty="0">
                <a:solidFill>
                  <a:srgbClr val="000A12"/>
                </a:solidFill>
                <a:effectLst/>
                <a:latin typeface="Poppins" panose="00000500000000000000" pitchFamily="2" charset="0"/>
                <a:cs typeface="Poppins" panose="00000500000000000000" pitchFamily="2" charset="0"/>
              </a:rPr>
              <a:t>Believing that the love of God is unconditional, Salvation Army chaplains come alongside prisoners in Christ’s name in a ministry of practical, non-judgemental caring.</a:t>
            </a:r>
          </a:p>
          <a:p>
            <a:pPr algn="l"/>
            <a:r>
              <a:rPr lang="en-GB" sz="1200" b="0" i="0" dirty="0">
                <a:solidFill>
                  <a:srgbClr val="000A12"/>
                </a:solidFill>
                <a:effectLst/>
                <a:latin typeface="Poppins" panose="00000500000000000000" pitchFamily="2" charset="0"/>
                <a:cs typeface="Poppins" panose="00000500000000000000" pitchFamily="2" charset="0"/>
              </a:rPr>
              <a:t> </a:t>
            </a:r>
          </a:p>
          <a:p>
            <a:pPr algn="l"/>
            <a:r>
              <a:rPr lang="en-GB" sz="1200" b="0" i="0" dirty="0">
                <a:solidFill>
                  <a:srgbClr val="000A12"/>
                </a:solidFill>
                <a:effectLst/>
                <a:latin typeface="Poppins" panose="00000500000000000000" pitchFamily="2" charset="0"/>
                <a:cs typeface="Poppins" panose="00000500000000000000" pitchFamily="2" charset="0"/>
              </a:rPr>
              <a:t>Chaplains also support prison staff, who work tirelessly in a particularly challenging environment.</a:t>
            </a:r>
          </a:p>
          <a:p>
            <a:pPr algn="l"/>
            <a:endParaRPr lang="en-GB" sz="1200" b="0" i="0" dirty="0">
              <a:solidFill>
                <a:srgbClr val="000A12"/>
              </a:solidFill>
              <a:effectLst/>
              <a:latin typeface="Poppins" panose="00000500000000000000" pitchFamily="2" charset="0"/>
              <a:cs typeface="Poppins" panose="00000500000000000000" pitchFamily="2" charset="0"/>
            </a:endParaRPr>
          </a:p>
          <a:p>
            <a:pPr algn="l"/>
            <a:r>
              <a:rPr lang="en-GB" sz="1200" b="0" i="0" dirty="0">
                <a:solidFill>
                  <a:srgbClr val="000A12"/>
                </a:solidFill>
                <a:effectLst/>
                <a:latin typeface="Poppins" panose="00000500000000000000" pitchFamily="2" charset="0"/>
                <a:cs typeface="Poppins" panose="00000500000000000000" pitchFamily="2" charset="0"/>
              </a:rPr>
              <a:t>The Salvation Army also runs CAMEO, ‘Come And Meet Each Other’, groups in a few prisons. These typically target elderly prisoners, who are the fastest growing prison demographic. CAMEO is a space for positive transformation, extended learning, and safe community.</a:t>
            </a:r>
          </a:p>
        </p:txBody>
      </p:sp>
      <p:sp>
        <p:nvSpPr>
          <p:cNvPr id="4" name="Slide Number Placeholder 3"/>
          <p:cNvSpPr>
            <a:spLocks noGrp="1"/>
          </p:cNvSpPr>
          <p:nvPr>
            <p:ph type="sldNum" sz="quarter" idx="5"/>
          </p:nvPr>
        </p:nvSpPr>
        <p:spPr/>
        <p:txBody>
          <a:bodyPr/>
          <a:lstStyle/>
          <a:p>
            <a:fld id="{D9AB9ADD-3CC6-4D5F-B6CC-5F6277599F67}" type="slidenum">
              <a:rPr lang="en-GB" smtClean="0"/>
              <a:t>4</a:t>
            </a:fld>
            <a:endParaRPr lang="en-GB"/>
          </a:p>
        </p:txBody>
      </p:sp>
    </p:spTree>
    <p:extLst>
      <p:ext uri="{BB962C8B-B14F-4D97-AF65-F5344CB8AC3E}">
        <p14:creationId xmlns:p14="http://schemas.microsoft.com/office/powerpoint/2010/main" val="118522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Times New Roman" panose="02020603050405020304" pitchFamily="18" charset="0"/>
              </a:rPr>
              <a:t>Staffing levels were also an issue, as prison officers would have to shield or self-isolate – one of our Chaplains told me that at one time, there were 150 staff members off work!</a:t>
            </a:r>
          </a:p>
          <a:p>
            <a:pPr marL="342900" lvl="0" indent="-342900">
              <a:buFont typeface="Symbol" panose="05050102010706020507" pitchFamily="18" charset="2"/>
              <a:buChar char=""/>
            </a:pPr>
            <a:endParaRPr lang="en-GB" sz="1200"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“From mid-March 2020 until around February 2021 almost all people in prison in the UK spent 23 hours or more out of every day locked in a cell, typically around 3m by 2m in size. Two-thirds of them have been in conditions that amount to solitary confinement, the other third are sharing a cell, or in dormitory accommodation.” (</a:t>
            </a:r>
            <a:r>
              <a:rPr lang="en-GB" sz="1200" u="sng" dirty="0">
                <a:solidFill>
                  <a:srgbClr val="0563C1"/>
                </a:solidFill>
                <a:effectLst/>
                <a:latin typeface="Calibri" panose="020F0502020204030204" pitchFamily="34" charset="0"/>
                <a:ea typeface="Calibri" panose="020F0502020204030204" pitchFamily="34" charset="0"/>
                <a:hlinkClick r:id="rId3"/>
              </a:rPr>
              <a:t>Prison-the-facts-2022.pdf (prisonreformtrust.org.uk)</a:t>
            </a:r>
            <a:endParaRPr lang="en-GB" sz="1200" u="sng" dirty="0">
              <a:solidFill>
                <a:srgbClr val="0563C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200" u="sng" dirty="0">
              <a:solidFill>
                <a:srgbClr val="0563C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Two quotes from prisoners from a gov inquiry: “Covid-19 means all of us are to one extent or another emotionally scarred.” And from another “at weekends we could be in this solitary confinement for 60 hours at a time” (</a:t>
            </a:r>
            <a:r>
              <a:rPr lang="en-GB" sz="1200" u="sng" dirty="0">
                <a:solidFill>
                  <a:srgbClr val="0563C1"/>
                </a:solidFill>
                <a:effectLst/>
                <a:latin typeface="Calibri" panose="020F0502020204030204" pitchFamily="34" charset="0"/>
                <a:ea typeface="Calibri" panose="020F0502020204030204" pitchFamily="34" charset="0"/>
                <a:hlinkClick r:id="rId4"/>
              </a:rPr>
              <a:t>Mental Health in Prison (parliament.uk)</a:t>
            </a:r>
            <a:r>
              <a:rPr lang="en-GB" sz="1200" dirty="0">
                <a:effectLst/>
                <a:latin typeface="Calibri" panose="020F0502020204030204" pitchFamily="34" charset="0"/>
                <a:ea typeface="Calibri" panose="020F0502020204030204" pitchFamily="34" charset="0"/>
              </a:rPr>
              <a:t>).</a:t>
            </a:r>
          </a:p>
          <a:p>
            <a:pPr marL="342900" lvl="0" indent="-342900">
              <a:buFont typeface="Symbol" panose="05050102010706020507" pitchFamily="18" charset="2"/>
              <a:buChar char=""/>
            </a:pPr>
            <a:endParaRPr lang="en-GB" sz="1200"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It is important to know that people in prison generally have worse mental and physical health than people in the community (</a:t>
            </a:r>
            <a:r>
              <a:rPr lang="en-GB" sz="1200" u="sng" dirty="0">
                <a:solidFill>
                  <a:srgbClr val="FF0000"/>
                </a:solidFill>
                <a:effectLst/>
                <a:latin typeface="Calibri" panose="020F0502020204030204" pitchFamily="34" charset="0"/>
                <a:ea typeface="Calibri" panose="020F0502020204030204" pitchFamily="34" charset="0"/>
                <a:hlinkClick r:id="rId5"/>
              </a:rPr>
              <a:t>https://www.rcplondon.ac.uk/news/behind-bars-poor-health-prison-communityCOVID</a:t>
            </a:r>
            <a:r>
              <a:rPr lang="en-GB" sz="1200" dirty="0">
                <a:solidFill>
                  <a:srgbClr val="FF0000"/>
                </a:solidFill>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endParaRPr lang="en-GB" sz="1200"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It has been particularly difficult to maintain family ties – visits were cancelled for a long time and although ‘Purple visits’ (video visits) have been rolled out across the estate, they of course couldn’t replace real life contact. </a:t>
            </a:r>
          </a:p>
          <a:p>
            <a:pPr marL="342900" lvl="0" indent="-342900">
              <a:buFont typeface="Symbol" panose="05050102010706020507" pitchFamily="18" charset="2"/>
              <a:buChar char=""/>
            </a:pPr>
            <a:endParaRPr lang="en-GB" sz="1200"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Chaplains reported a higher demand for bereavement support, as many prisoners (and members of staff) experienced loss. </a:t>
            </a:r>
          </a:p>
          <a:p>
            <a:pPr marL="342900" lvl="0" indent="-342900">
              <a:buFont typeface="Symbol" panose="05050102010706020507" pitchFamily="18" charset="2"/>
              <a:buChar char=""/>
            </a:pPr>
            <a:endParaRPr lang="en-GB" sz="1200"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Calibri" panose="020F0502020204030204" pitchFamily="34" charset="0"/>
              </a:rPr>
              <a:t>Many prisoners due to be released were terrified of returning to the outside world under such unfamiliar circumstances, particularly those who had been in prison for a long period of time.</a:t>
            </a:r>
            <a:endParaRPr lang="en-GB" sz="1200" dirty="0">
              <a:solidFill>
                <a:schemeClr val="tx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200" dirty="0">
              <a:solidFill>
                <a:schemeClr val="tx1"/>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200" dirty="0">
                <a:solidFill>
                  <a:srgbClr val="FF0000"/>
                </a:solidFill>
                <a:effectLst/>
                <a:latin typeface="Calibri" panose="020F0502020204030204" pitchFamily="34" charset="0"/>
                <a:ea typeface="Times New Roman" panose="02020603050405020304" pitchFamily="18" charset="0"/>
              </a:rPr>
              <a:t>Prisoners and staff both struggled with anxieties around safety, uncertainty and worrying about their families.</a:t>
            </a: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9AB9ADD-3CC6-4D5F-B6CC-5F6277599F67}" type="slidenum">
              <a:rPr lang="en-GB" smtClean="0"/>
              <a:t>5</a:t>
            </a:fld>
            <a:endParaRPr lang="en-GB"/>
          </a:p>
        </p:txBody>
      </p:sp>
    </p:spTree>
    <p:extLst>
      <p:ext uri="{BB962C8B-B14F-4D97-AF65-F5344CB8AC3E}">
        <p14:creationId xmlns:p14="http://schemas.microsoft.com/office/powerpoint/2010/main" val="94248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AB9ADD-3CC6-4D5F-B6CC-5F6277599F67}" type="slidenum">
              <a:rPr lang="en-GB" smtClean="0"/>
              <a:t>6</a:t>
            </a:fld>
            <a:endParaRPr lang="en-GB"/>
          </a:p>
        </p:txBody>
      </p:sp>
    </p:spTree>
    <p:extLst>
      <p:ext uri="{BB962C8B-B14F-4D97-AF65-F5344CB8AC3E}">
        <p14:creationId xmlns:p14="http://schemas.microsoft.com/office/powerpoint/2010/main" val="367276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first 3mins 40secs</a:t>
            </a:r>
          </a:p>
        </p:txBody>
      </p:sp>
      <p:sp>
        <p:nvSpPr>
          <p:cNvPr id="4" name="Slide Number Placeholder 3"/>
          <p:cNvSpPr>
            <a:spLocks noGrp="1"/>
          </p:cNvSpPr>
          <p:nvPr>
            <p:ph type="sldNum" sz="quarter" idx="5"/>
          </p:nvPr>
        </p:nvSpPr>
        <p:spPr/>
        <p:txBody>
          <a:bodyPr/>
          <a:lstStyle/>
          <a:p>
            <a:fld id="{D9AB9ADD-3CC6-4D5F-B6CC-5F6277599F67}" type="slidenum">
              <a:rPr lang="en-GB" smtClean="0"/>
              <a:t>7</a:t>
            </a:fld>
            <a:endParaRPr lang="en-GB"/>
          </a:p>
        </p:txBody>
      </p:sp>
    </p:spTree>
    <p:extLst>
      <p:ext uri="{BB962C8B-B14F-4D97-AF65-F5344CB8AC3E}">
        <p14:creationId xmlns:p14="http://schemas.microsoft.com/office/powerpoint/2010/main" val="124239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solidFill>
                <a:schemeClr val="tx1">
                  <a:lumMod val="85000"/>
                  <a:lumOff val="15000"/>
                </a:schemeClr>
              </a:solidFill>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fld id="{D9AB9ADD-3CC6-4D5F-B6CC-5F6277599F67}" type="slidenum">
              <a:rPr lang="en-GB" smtClean="0"/>
              <a:t>8</a:t>
            </a:fld>
            <a:endParaRPr lang="en-GB"/>
          </a:p>
        </p:txBody>
      </p:sp>
    </p:spTree>
    <p:extLst>
      <p:ext uri="{BB962C8B-B14F-4D97-AF65-F5344CB8AC3E}">
        <p14:creationId xmlns:p14="http://schemas.microsoft.com/office/powerpoint/2010/main" val="18483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think about </a:t>
            </a:r>
          </a:p>
        </p:txBody>
      </p:sp>
      <p:sp>
        <p:nvSpPr>
          <p:cNvPr id="4" name="Slide Number Placeholder 3"/>
          <p:cNvSpPr>
            <a:spLocks noGrp="1"/>
          </p:cNvSpPr>
          <p:nvPr>
            <p:ph type="sldNum" sz="quarter" idx="5"/>
          </p:nvPr>
        </p:nvSpPr>
        <p:spPr/>
        <p:txBody>
          <a:bodyPr/>
          <a:lstStyle/>
          <a:p>
            <a:fld id="{D9AB9ADD-3CC6-4D5F-B6CC-5F6277599F67}" type="slidenum">
              <a:rPr lang="en-GB" smtClean="0"/>
              <a:t>9</a:t>
            </a:fld>
            <a:endParaRPr lang="en-GB"/>
          </a:p>
        </p:txBody>
      </p:sp>
    </p:spTree>
    <p:extLst>
      <p:ext uri="{BB962C8B-B14F-4D97-AF65-F5344CB8AC3E}">
        <p14:creationId xmlns:p14="http://schemas.microsoft.com/office/powerpoint/2010/main" val="124805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AB9ADD-3CC6-4D5F-B6CC-5F6277599F67}" type="slidenum">
              <a:rPr lang="en-GB" smtClean="0"/>
              <a:t>10</a:t>
            </a:fld>
            <a:endParaRPr lang="en-GB"/>
          </a:p>
        </p:txBody>
      </p:sp>
    </p:spTree>
    <p:extLst>
      <p:ext uri="{BB962C8B-B14F-4D97-AF65-F5344CB8AC3E}">
        <p14:creationId xmlns:p14="http://schemas.microsoft.com/office/powerpoint/2010/main" val="17297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991D-6336-CB4E-BCE2-A4931DBA45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3B9E7BC-9751-2242-A1D8-8EAE06DDE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09E4084-7319-B04F-A8EF-C0D79E539784}"/>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912279FF-084E-3542-81F1-53E365D41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CF4E6-6C4C-7748-AA8E-C9A57C640344}"/>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187377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583E-BFFC-3843-8891-BCDEEB0A2D2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D40453-4F4B-B74F-B285-E7EE0ED91E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BDFA72-C229-324E-8015-864CB32AF8FD}"/>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E8A433F0-A723-354F-A0CE-4EF285B19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1AE86-92A6-5742-A17E-BF55D5DA1211}"/>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396534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BD8E-7141-514A-AF2E-9AE646A8C16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1304DF-D45D-2941-81C8-7FE65C01FE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7D8CB-F558-8946-8E8E-F3689EAC048A}"/>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DE965C24-470D-C04C-82DC-464538504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01AC2-6DA6-4741-8CDB-AEA3BB50B52F}"/>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132272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3710-B04E-A343-932D-2BA1FDBF8A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1372F5-A6E5-2540-B240-CF877B9304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A62A7C-5C95-3A4A-99D1-ADEB0722F0EE}"/>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3E384EFD-7FD5-3B45-9617-46BEE5700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61E14-F98C-964B-B07E-B1206A6AB872}"/>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334480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28FE-C04D-8D46-A366-9BDB9A5339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1C05E6C-136A-D74E-97F6-DCBB959C2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4A70C0-B5FC-C747-992E-604F30CFCD2C}"/>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CFAB8E4F-04D7-894E-ABB0-81DFD16D6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0D7F6-D911-5A4B-8723-5D1B14FA1616}"/>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21785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569E-FBDA-AB4E-B0C1-30AA3BED98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519C5D-A8A5-1B4A-ACFD-A87B9BB40F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8AE092-A089-AD42-A39B-FF006785C4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BC8C11-EEF3-EB43-8243-79EEFEF615D6}"/>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6" name="Footer Placeholder 5">
            <a:extLst>
              <a:ext uri="{FF2B5EF4-FFF2-40B4-BE49-F238E27FC236}">
                <a16:creationId xmlns:a16="http://schemas.microsoft.com/office/drawing/2014/main" id="{9AFE4652-7B06-E04A-9B87-DD9449312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C410EA-288F-F84B-A56E-C93191FDCD87}"/>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230059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391C-15D2-2744-9026-42A86D7325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71CFA0-A42A-A643-9B9B-AA1046FE6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62B798-391B-7A4E-A692-7C94F962C3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FE06D3-039D-ED45-AB48-CF697FED8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D4194D-B298-644F-848E-317B898127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CFC784-6A78-7D4B-9CC8-2AFCF1A1366A}"/>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8" name="Footer Placeholder 7">
            <a:extLst>
              <a:ext uri="{FF2B5EF4-FFF2-40B4-BE49-F238E27FC236}">
                <a16:creationId xmlns:a16="http://schemas.microsoft.com/office/drawing/2014/main" id="{2BF2D4BE-AF09-6C45-9EFC-E5C145C218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BCF1D-1FF2-064B-AB79-6C4F103AF868}"/>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158396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1BCF-A81F-614A-8630-9451CEBB740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575F19E-3E9F-9845-8425-FC176FF929B0}"/>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4" name="Footer Placeholder 3">
            <a:extLst>
              <a:ext uri="{FF2B5EF4-FFF2-40B4-BE49-F238E27FC236}">
                <a16:creationId xmlns:a16="http://schemas.microsoft.com/office/drawing/2014/main" id="{0C784DE3-1A56-5E44-93B7-0862349981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DFFC0A-43B8-8248-9A25-B5A70559AABA}"/>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206837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7E7BC-52CA-1C49-9365-84436DCEF81D}"/>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3" name="Footer Placeholder 2">
            <a:extLst>
              <a:ext uri="{FF2B5EF4-FFF2-40B4-BE49-F238E27FC236}">
                <a16:creationId xmlns:a16="http://schemas.microsoft.com/office/drawing/2014/main" id="{B2E0F29B-5389-CC48-B61B-978FAA1ADC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83B8F-98E7-BE41-9201-83CA5B57B214}"/>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36110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B8FE-C4C6-9A43-BD12-EECFC5DA48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1DBBB8-F790-084C-94E6-A80719804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F137AFC-D59F-194D-9DE7-538E0C717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B943CF-D378-DC43-B0CA-6A90C8E6BE1F}"/>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6" name="Footer Placeholder 5">
            <a:extLst>
              <a:ext uri="{FF2B5EF4-FFF2-40B4-BE49-F238E27FC236}">
                <a16:creationId xmlns:a16="http://schemas.microsoft.com/office/drawing/2014/main" id="{2671F23F-8637-1E4A-BB14-1F953D297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1AD41-3FB3-C549-8371-6C811B627316}"/>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131756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B14D-41A9-1A45-B9D9-3BFD7DC8BA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1EB76B-E384-0B4B-8AB6-F8001919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3F123-9086-E146-943F-8FC059D75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732612-19D0-6042-B0EA-DA8E164AF20B}"/>
              </a:ext>
            </a:extLst>
          </p:cNvPr>
          <p:cNvSpPr>
            <a:spLocks noGrp="1"/>
          </p:cNvSpPr>
          <p:nvPr>
            <p:ph type="dt" sz="half" idx="10"/>
          </p:nvPr>
        </p:nvSpPr>
        <p:spPr/>
        <p:txBody>
          <a:bodyPr/>
          <a:lstStyle/>
          <a:p>
            <a:fld id="{7B6B93E4-243B-6A4D-918F-C9D1CA00B61D}" type="datetimeFigureOut">
              <a:rPr lang="en-US" smtClean="0"/>
              <a:t>2/16/2023</a:t>
            </a:fld>
            <a:endParaRPr lang="en-US"/>
          </a:p>
        </p:txBody>
      </p:sp>
      <p:sp>
        <p:nvSpPr>
          <p:cNvPr id="6" name="Footer Placeholder 5">
            <a:extLst>
              <a:ext uri="{FF2B5EF4-FFF2-40B4-BE49-F238E27FC236}">
                <a16:creationId xmlns:a16="http://schemas.microsoft.com/office/drawing/2014/main" id="{F53BDB06-36A4-AD4E-8F6A-F6750D4F8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17968-A392-8849-98BA-777F3287A04D}"/>
              </a:ext>
            </a:extLst>
          </p:cNvPr>
          <p:cNvSpPr>
            <a:spLocks noGrp="1"/>
          </p:cNvSpPr>
          <p:nvPr>
            <p:ph type="sldNum" sz="quarter" idx="12"/>
          </p:nvPr>
        </p:nvSpPr>
        <p:spPr/>
        <p:txBody>
          <a:bodyPr/>
          <a:lstStyle/>
          <a:p>
            <a:fld id="{F2B67FBB-E658-6E4A-915C-100D578B8454}" type="slidenum">
              <a:rPr lang="en-US" smtClean="0"/>
              <a:t>‹#›</a:t>
            </a:fld>
            <a:endParaRPr lang="en-US"/>
          </a:p>
        </p:txBody>
      </p:sp>
    </p:spTree>
    <p:extLst>
      <p:ext uri="{BB962C8B-B14F-4D97-AF65-F5344CB8AC3E}">
        <p14:creationId xmlns:p14="http://schemas.microsoft.com/office/powerpoint/2010/main" val="377305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C9AEC-23CB-1342-9D75-B67FC378E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8913EC-DFF7-A049-A3C3-48126743D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5657F2-D8FC-CC4D-8E54-6D7F48C11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B93E4-243B-6A4D-918F-C9D1CA00B61D}" type="datetimeFigureOut">
              <a:rPr lang="en-US" smtClean="0"/>
              <a:t>2/16/2023</a:t>
            </a:fld>
            <a:endParaRPr lang="en-US"/>
          </a:p>
        </p:txBody>
      </p:sp>
      <p:sp>
        <p:nvSpPr>
          <p:cNvPr id="5" name="Footer Placeholder 4">
            <a:extLst>
              <a:ext uri="{FF2B5EF4-FFF2-40B4-BE49-F238E27FC236}">
                <a16:creationId xmlns:a16="http://schemas.microsoft.com/office/drawing/2014/main" id="{D71E0900-D125-3341-A752-BF11142E1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1EE16-63F4-F447-849A-AA4A94D44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67FBB-E658-6E4A-915C-100D578B8454}" type="slidenum">
              <a:rPr lang="en-US" smtClean="0"/>
              <a:t>‹#›</a:t>
            </a:fld>
            <a:endParaRPr lang="en-US"/>
          </a:p>
        </p:txBody>
      </p:sp>
    </p:spTree>
    <p:extLst>
      <p:ext uri="{BB962C8B-B14F-4D97-AF65-F5344CB8AC3E}">
        <p14:creationId xmlns:p14="http://schemas.microsoft.com/office/powerpoint/2010/main" val="1161304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BHGqp_E1CX8"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4E973D21-8CC1-CF4C-8B37-839F469B14D3}"/>
              </a:ext>
            </a:extLst>
          </p:cNvPr>
          <p:cNvPicPr>
            <a:picLocks noChangeAspect="1"/>
          </p:cNvPicPr>
          <p:nvPr/>
        </p:nvPicPr>
        <p:blipFill>
          <a:blip r:embed="rId2"/>
          <a:stretch>
            <a:fillRect/>
          </a:stretch>
        </p:blipFill>
        <p:spPr>
          <a:xfrm>
            <a:off x="0" y="18600"/>
            <a:ext cx="12192000" cy="6858000"/>
          </a:xfrm>
          <a:prstGeom prst="rect">
            <a:avLst/>
          </a:prstGeom>
        </p:spPr>
      </p:pic>
      <p:sp>
        <p:nvSpPr>
          <p:cNvPr id="8" name="TextBox 7">
            <a:extLst>
              <a:ext uri="{FF2B5EF4-FFF2-40B4-BE49-F238E27FC236}">
                <a16:creationId xmlns:a16="http://schemas.microsoft.com/office/drawing/2014/main" id="{D1E071B5-2784-CD42-B724-07736BBB2A88}"/>
              </a:ext>
            </a:extLst>
          </p:cNvPr>
          <p:cNvSpPr txBox="1"/>
          <p:nvPr/>
        </p:nvSpPr>
        <p:spPr>
          <a:xfrm>
            <a:off x="138465" y="682884"/>
            <a:ext cx="6227064" cy="2862322"/>
          </a:xfrm>
          <a:prstGeom prst="rect">
            <a:avLst/>
          </a:prstGeom>
          <a:noFill/>
        </p:spPr>
        <p:txBody>
          <a:bodyPr wrap="square" rtlCol="0">
            <a:spAutoFit/>
          </a:bodyPr>
          <a:lstStyle/>
          <a:p>
            <a:r>
              <a:rPr lang="en-GB" sz="6000" b="1" dirty="0">
                <a:solidFill>
                  <a:srgbClr val="E54B4B"/>
                </a:solidFill>
                <a:latin typeface="Poppins ExtraBold" pitchFamily="2" charset="77"/>
                <a:cs typeface="Poppins ExtraBold" pitchFamily="2" charset="77"/>
              </a:rPr>
              <a:t>Prisons and The Salvation Army</a:t>
            </a:r>
            <a:endParaRPr lang="en-US" sz="4400" dirty="0"/>
          </a:p>
        </p:txBody>
      </p:sp>
      <p:pic>
        <p:nvPicPr>
          <p:cNvPr id="4" name="Picture 3" descr="A picture containing dark&#10;&#10;Description automatically generated">
            <a:extLst>
              <a:ext uri="{FF2B5EF4-FFF2-40B4-BE49-F238E27FC236}">
                <a16:creationId xmlns:a16="http://schemas.microsoft.com/office/drawing/2014/main" id="{45E3D7A8-C59A-3040-A8AA-1C34C7E79C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31300" y="2499628"/>
            <a:ext cx="5969645" cy="59696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0979E33-884D-AD45-B8A5-59D21FEF1F0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153790">
            <a:off x="5605460" y="-734907"/>
            <a:ext cx="3919835" cy="3919835"/>
          </a:xfrm>
          <a:prstGeom prst="rect">
            <a:avLst/>
          </a:prstGeom>
        </p:spPr>
      </p:pic>
      <p:pic>
        <p:nvPicPr>
          <p:cNvPr id="5" name="Picture 4">
            <a:extLst>
              <a:ext uri="{FF2B5EF4-FFF2-40B4-BE49-F238E27FC236}">
                <a16:creationId xmlns:a16="http://schemas.microsoft.com/office/drawing/2014/main" id="{2A47F534-1E27-4DF8-9873-7E4F2C1B435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8597335">
            <a:off x="3990907" y="5068807"/>
            <a:ext cx="3615584" cy="3615584"/>
          </a:xfrm>
          <a:prstGeom prst="rect">
            <a:avLst/>
          </a:prstGeom>
        </p:spPr>
      </p:pic>
      <p:pic>
        <p:nvPicPr>
          <p:cNvPr id="10" name="Picture 9" descr="Shape, arrow&#10;&#10;Description automatically generated">
            <a:extLst>
              <a:ext uri="{FF2B5EF4-FFF2-40B4-BE49-F238E27FC236}">
                <a16:creationId xmlns:a16="http://schemas.microsoft.com/office/drawing/2014/main" id="{2399F9DD-EFFA-4B86-A461-55CD4CEF8D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339397" y="-1253878"/>
            <a:ext cx="3919836" cy="3919836"/>
          </a:xfrm>
          <a:prstGeom prst="rect">
            <a:avLst/>
          </a:prstGeom>
        </p:spPr>
      </p:pic>
      <p:sp>
        <p:nvSpPr>
          <p:cNvPr id="12" name="TextBox 11">
            <a:extLst>
              <a:ext uri="{FF2B5EF4-FFF2-40B4-BE49-F238E27FC236}">
                <a16:creationId xmlns:a16="http://schemas.microsoft.com/office/drawing/2014/main" id="{47C2EA62-9BE5-4C84-937D-F46B30BCF62A}"/>
              </a:ext>
            </a:extLst>
          </p:cNvPr>
          <p:cNvSpPr txBox="1"/>
          <p:nvPr/>
        </p:nvSpPr>
        <p:spPr>
          <a:xfrm>
            <a:off x="6749963" y="4721663"/>
            <a:ext cx="5291982" cy="1477328"/>
          </a:xfrm>
          <a:prstGeom prst="rect">
            <a:avLst/>
          </a:prstGeom>
          <a:noFill/>
        </p:spPr>
        <p:txBody>
          <a:bodyPr wrap="square">
            <a:spAutoFit/>
          </a:bodyPr>
          <a:lstStyle/>
          <a:p>
            <a:pPr marL="342900" indent="-342900">
              <a:buFont typeface="Arial" panose="020B0604020202020204" pitchFamily="34" charset="0"/>
              <a:buChar char="•"/>
            </a:pPr>
            <a:r>
              <a:rPr lang="en-GB" b="1" dirty="0">
                <a:solidFill>
                  <a:schemeClr val="bg1"/>
                </a:solidFill>
                <a:latin typeface="Poppins ExtraBold" pitchFamily="2" charset="77"/>
                <a:cs typeface="Poppins ExtraBold" pitchFamily="2" charset="77"/>
              </a:rPr>
              <a:t>To u</a:t>
            </a:r>
            <a:r>
              <a:rPr lang="en-GB" sz="1800" b="1" dirty="0">
                <a:solidFill>
                  <a:schemeClr val="bg1"/>
                </a:solidFill>
                <a:latin typeface="Poppins ExtraBold" pitchFamily="2" charset="77"/>
                <a:cs typeface="Poppins ExtraBold" pitchFamily="2" charset="77"/>
              </a:rPr>
              <a:t>nderstand how The Salvation Army</a:t>
            </a:r>
            <a:r>
              <a:rPr lang="en-GB" sz="1800" b="1" dirty="0">
                <a:solidFill>
                  <a:srgbClr val="43273B"/>
                </a:solidFill>
                <a:latin typeface="Poppins ExtraBold" pitchFamily="2" charset="77"/>
                <a:cs typeface="Poppins ExtraBold" pitchFamily="2" charset="77"/>
              </a:rPr>
              <a:t> </a:t>
            </a:r>
            <a:r>
              <a:rPr lang="en-GB" sz="1800" b="1" dirty="0">
                <a:solidFill>
                  <a:srgbClr val="F09A9A"/>
                </a:solidFill>
                <a:latin typeface="Poppins ExtraBold" pitchFamily="2" charset="77"/>
                <a:cs typeface="Poppins ExtraBold" pitchFamily="2" charset="77"/>
              </a:rPr>
              <a:t>supports</a:t>
            </a:r>
            <a:r>
              <a:rPr lang="en-GB" sz="1800" b="1" dirty="0">
                <a:solidFill>
                  <a:srgbClr val="F4436C"/>
                </a:solidFill>
                <a:latin typeface="Poppins ExtraBold" pitchFamily="2" charset="77"/>
                <a:cs typeface="Poppins ExtraBold" pitchFamily="2" charset="77"/>
              </a:rPr>
              <a:t> </a:t>
            </a:r>
            <a:r>
              <a:rPr lang="en-GB" sz="1800" b="1" dirty="0">
                <a:solidFill>
                  <a:schemeClr val="bg1"/>
                </a:solidFill>
                <a:latin typeface="Poppins ExtraBold" pitchFamily="2" charset="77"/>
                <a:cs typeface="Poppins ExtraBold" pitchFamily="2" charset="77"/>
              </a:rPr>
              <a:t>people</a:t>
            </a:r>
            <a:r>
              <a:rPr lang="en-GB" sz="1800" b="1" dirty="0">
                <a:solidFill>
                  <a:srgbClr val="F4436C"/>
                </a:solidFill>
                <a:latin typeface="Poppins ExtraBold" pitchFamily="2" charset="77"/>
                <a:cs typeface="Poppins ExtraBold" pitchFamily="2" charset="77"/>
              </a:rPr>
              <a:t> </a:t>
            </a:r>
            <a:r>
              <a:rPr lang="en-GB" sz="1800" b="1" dirty="0">
                <a:solidFill>
                  <a:schemeClr val="bg1"/>
                </a:solidFill>
                <a:latin typeface="Poppins ExtraBold" pitchFamily="2" charset="77"/>
                <a:cs typeface="Poppins ExtraBold" pitchFamily="2" charset="77"/>
              </a:rPr>
              <a:t>in</a:t>
            </a:r>
            <a:r>
              <a:rPr lang="en-GB" sz="1800" b="1" dirty="0">
                <a:solidFill>
                  <a:srgbClr val="F4436C"/>
                </a:solidFill>
                <a:latin typeface="Poppins ExtraBold" pitchFamily="2" charset="77"/>
                <a:cs typeface="Poppins ExtraBold" pitchFamily="2" charset="77"/>
              </a:rPr>
              <a:t> </a:t>
            </a:r>
            <a:r>
              <a:rPr lang="en-GB" sz="1800" b="1" dirty="0">
                <a:solidFill>
                  <a:srgbClr val="F09A9A"/>
                </a:solidFill>
                <a:latin typeface="Poppins ExtraBold" pitchFamily="2" charset="77"/>
                <a:cs typeface="Poppins ExtraBold" pitchFamily="2" charset="77"/>
              </a:rPr>
              <a:t>prison</a:t>
            </a:r>
          </a:p>
          <a:p>
            <a:pPr marL="342900" indent="-342900">
              <a:buFont typeface="Arial" panose="020B0604020202020204" pitchFamily="34" charset="0"/>
              <a:buChar char="•"/>
            </a:pPr>
            <a:endParaRPr lang="en-GB" sz="1800" b="1" dirty="0">
              <a:solidFill>
                <a:srgbClr val="F09A9A"/>
              </a:solidFill>
              <a:latin typeface="Poppins ExtraBold" pitchFamily="2" charset="77"/>
              <a:cs typeface="Poppins ExtraBold" pitchFamily="2" charset="77"/>
            </a:endParaRPr>
          </a:p>
          <a:p>
            <a:pPr marL="342900" indent="-342900">
              <a:buClr>
                <a:schemeClr val="bg1"/>
              </a:buClr>
              <a:buFont typeface="Arial" panose="020B0604020202020204" pitchFamily="34" charset="0"/>
              <a:buChar char="•"/>
            </a:pPr>
            <a:r>
              <a:rPr lang="en-GB" b="1" dirty="0">
                <a:solidFill>
                  <a:schemeClr val="bg1"/>
                </a:solidFill>
                <a:latin typeface="Poppins ExtraBold" pitchFamily="2" charset="77"/>
                <a:cs typeface="Poppins ExtraBold" pitchFamily="2" charset="77"/>
              </a:rPr>
              <a:t>To e</a:t>
            </a:r>
            <a:r>
              <a:rPr lang="en-GB" sz="1800" b="1" dirty="0">
                <a:solidFill>
                  <a:schemeClr val="bg1"/>
                </a:solidFill>
                <a:latin typeface="Poppins ExtraBold" pitchFamily="2" charset="77"/>
                <a:cs typeface="Poppins ExtraBold" pitchFamily="2" charset="77"/>
              </a:rPr>
              <a:t>xplore </a:t>
            </a:r>
            <a:r>
              <a:rPr lang="en-GB" sz="1800" b="1" dirty="0">
                <a:solidFill>
                  <a:srgbClr val="F09A9A"/>
                </a:solidFill>
                <a:latin typeface="Poppins ExtraBold" pitchFamily="2" charset="77"/>
                <a:cs typeface="Poppins ExtraBold" pitchFamily="2" charset="77"/>
              </a:rPr>
              <a:t>our </a:t>
            </a:r>
            <a:r>
              <a:rPr lang="en-GB" sz="1800" b="1" dirty="0">
                <a:solidFill>
                  <a:schemeClr val="bg1"/>
                </a:solidFill>
                <a:latin typeface="Poppins ExtraBold" pitchFamily="2" charset="77"/>
                <a:cs typeface="Poppins ExtraBold" pitchFamily="2" charset="77"/>
              </a:rPr>
              <a:t>own </a:t>
            </a:r>
            <a:r>
              <a:rPr lang="en-GB" sz="1800" b="1" dirty="0">
                <a:solidFill>
                  <a:srgbClr val="F09A9A"/>
                </a:solidFill>
                <a:latin typeface="Poppins ExtraBold" pitchFamily="2" charset="77"/>
                <a:cs typeface="Poppins ExtraBold" pitchFamily="2" charset="77"/>
              </a:rPr>
              <a:t>attitudes</a:t>
            </a:r>
            <a:r>
              <a:rPr lang="en-GB" sz="1800" b="1" dirty="0">
                <a:solidFill>
                  <a:schemeClr val="bg1"/>
                </a:solidFill>
                <a:latin typeface="Poppins ExtraBold" pitchFamily="2" charset="77"/>
                <a:cs typeface="Poppins ExtraBold" pitchFamily="2" charset="77"/>
              </a:rPr>
              <a:t> to people in prison</a:t>
            </a:r>
          </a:p>
        </p:txBody>
      </p:sp>
    </p:spTree>
    <p:extLst>
      <p:ext uri="{BB962C8B-B14F-4D97-AF65-F5344CB8AC3E}">
        <p14:creationId xmlns:p14="http://schemas.microsoft.com/office/powerpoint/2010/main" val="57835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9A43127-62C4-47E8-B4EE-E1B9B53CAE23}"/>
              </a:ext>
            </a:extLst>
          </p:cNvPr>
          <p:cNvSpPr txBox="1"/>
          <p:nvPr/>
        </p:nvSpPr>
        <p:spPr>
          <a:xfrm>
            <a:off x="969602" y="932302"/>
            <a:ext cx="6227064" cy="1015663"/>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What else would you like to know?</a:t>
            </a:r>
            <a:endParaRPr lang="en-US" dirty="0"/>
          </a:p>
        </p:txBody>
      </p:sp>
      <p:sp>
        <p:nvSpPr>
          <p:cNvPr id="2" name="TextBox 1">
            <a:extLst>
              <a:ext uri="{FF2B5EF4-FFF2-40B4-BE49-F238E27FC236}">
                <a16:creationId xmlns:a16="http://schemas.microsoft.com/office/drawing/2014/main" id="{D22AFAA6-7784-44C1-98A4-DFB7CD345488}"/>
              </a:ext>
            </a:extLst>
          </p:cNvPr>
          <p:cNvSpPr txBox="1"/>
          <p:nvPr/>
        </p:nvSpPr>
        <p:spPr>
          <a:xfrm>
            <a:off x="2667001" y="1842622"/>
            <a:ext cx="5452533" cy="3477875"/>
          </a:xfrm>
          <a:prstGeom prst="rect">
            <a:avLst/>
          </a:prstGeom>
          <a:noFill/>
        </p:spPr>
        <p:txBody>
          <a:bodyPr wrap="square" rtlCol="0">
            <a:spAutoFit/>
          </a:bodyPr>
          <a:lstStyle/>
          <a:p>
            <a:pPr marL="571500" indent="-571500" algn="l">
              <a:buFont typeface="Arial" panose="020B0604020202020204" pitchFamily="34" charset="0"/>
              <a:buChar char="•"/>
            </a:pPr>
            <a:r>
              <a:rPr lang="en-GB" sz="4400" b="1" i="0" dirty="0">
                <a:solidFill>
                  <a:srgbClr val="E44040"/>
                </a:solidFill>
                <a:effectLst/>
                <a:latin typeface="Poppins" panose="00000500000000000000" pitchFamily="2" charset="0"/>
                <a:cs typeface="Poppins" panose="00000500000000000000" pitchFamily="2" charset="0"/>
              </a:rPr>
              <a:t>H</a:t>
            </a:r>
            <a:r>
              <a:rPr lang="en-GB" sz="4400" b="1" i="0" dirty="0">
                <a:solidFill>
                  <a:schemeClr val="tx1">
                    <a:lumMod val="85000"/>
                    <a:lumOff val="15000"/>
                  </a:schemeClr>
                </a:solidFill>
                <a:effectLst/>
                <a:latin typeface="Poppins" panose="00000500000000000000" pitchFamily="2" charset="0"/>
                <a:cs typeface="Poppins" panose="00000500000000000000" pitchFamily="2" charset="0"/>
              </a:rPr>
              <a:t>ow? </a:t>
            </a:r>
          </a:p>
          <a:p>
            <a:pPr marL="571500" indent="-571500" algn="l">
              <a:buFont typeface="Arial" panose="020B0604020202020204" pitchFamily="34" charset="0"/>
              <a:buChar char="•"/>
            </a:pPr>
            <a:r>
              <a:rPr lang="en-GB" sz="4400" b="1" i="0" dirty="0">
                <a:solidFill>
                  <a:srgbClr val="E44040"/>
                </a:solidFill>
                <a:effectLst/>
                <a:latin typeface="Poppins" panose="00000500000000000000" pitchFamily="2" charset="0"/>
                <a:cs typeface="Poppins" panose="00000500000000000000" pitchFamily="2" charset="0"/>
              </a:rPr>
              <a:t>W</a:t>
            </a:r>
            <a:r>
              <a:rPr lang="en-GB" sz="4400" b="1" i="0" dirty="0">
                <a:solidFill>
                  <a:schemeClr val="tx1">
                    <a:lumMod val="85000"/>
                    <a:lumOff val="15000"/>
                  </a:schemeClr>
                </a:solidFill>
                <a:effectLst/>
                <a:latin typeface="Poppins" panose="00000500000000000000" pitchFamily="2" charset="0"/>
                <a:cs typeface="Poppins" panose="00000500000000000000" pitchFamily="2" charset="0"/>
              </a:rPr>
              <a:t>here?</a:t>
            </a:r>
          </a:p>
          <a:p>
            <a:pPr marL="571500" indent="-571500" algn="l">
              <a:buFont typeface="Arial" panose="020B0604020202020204" pitchFamily="34" charset="0"/>
              <a:buChar char="•"/>
            </a:pPr>
            <a:r>
              <a:rPr lang="en-GB" sz="4400" b="1" i="0" dirty="0">
                <a:solidFill>
                  <a:srgbClr val="E44040"/>
                </a:solidFill>
                <a:effectLst/>
                <a:latin typeface="Poppins" panose="00000500000000000000" pitchFamily="2" charset="0"/>
                <a:cs typeface="Poppins" panose="00000500000000000000" pitchFamily="2" charset="0"/>
              </a:rPr>
              <a:t>W</a:t>
            </a:r>
            <a:r>
              <a:rPr lang="en-GB" sz="4400" b="1" i="0" dirty="0">
                <a:solidFill>
                  <a:schemeClr val="tx1">
                    <a:lumMod val="85000"/>
                    <a:lumOff val="15000"/>
                  </a:schemeClr>
                </a:solidFill>
                <a:effectLst/>
                <a:latin typeface="Poppins" panose="00000500000000000000" pitchFamily="2" charset="0"/>
                <a:cs typeface="Poppins" panose="00000500000000000000" pitchFamily="2" charset="0"/>
              </a:rPr>
              <a:t>hy?</a:t>
            </a:r>
          </a:p>
          <a:p>
            <a:pPr marL="571500" indent="-571500" algn="l">
              <a:buFont typeface="Arial" panose="020B0604020202020204" pitchFamily="34" charset="0"/>
              <a:buChar char="•"/>
            </a:pPr>
            <a:r>
              <a:rPr lang="en-GB" sz="4400" b="1" i="0" dirty="0">
                <a:solidFill>
                  <a:srgbClr val="E44040"/>
                </a:solidFill>
                <a:effectLst/>
                <a:latin typeface="Poppins" panose="00000500000000000000" pitchFamily="2" charset="0"/>
                <a:cs typeface="Poppins" panose="00000500000000000000" pitchFamily="2" charset="0"/>
              </a:rPr>
              <a:t>W</a:t>
            </a:r>
            <a:r>
              <a:rPr lang="en-GB" sz="4400" b="1" i="0" dirty="0">
                <a:solidFill>
                  <a:schemeClr val="tx1">
                    <a:lumMod val="85000"/>
                    <a:lumOff val="15000"/>
                  </a:schemeClr>
                </a:solidFill>
                <a:effectLst/>
                <a:latin typeface="Poppins" panose="00000500000000000000" pitchFamily="2" charset="0"/>
                <a:cs typeface="Poppins" panose="00000500000000000000" pitchFamily="2" charset="0"/>
              </a:rPr>
              <a:t>hen?</a:t>
            </a:r>
          </a:p>
          <a:p>
            <a:pPr marL="571500" indent="-571500" algn="l">
              <a:buFont typeface="Arial" panose="020B0604020202020204" pitchFamily="34" charset="0"/>
              <a:buChar char="•"/>
            </a:pPr>
            <a:r>
              <a:rPr lang="en-GB" sz="4400" b="1" i="0" dirty="0">
                <a:solidFill>
                  <a:srgbClr val="E44040"/>
                </a:solidFill>
                <a:effectLst/>
                <a:latin typeface="Poppins" panose="00000500000000000000" pitchFamily="2" charset="0"/>
                <a:cs typeface="Poppins" panose="00000500000000000000" pitchFamily="2" charset="0"/>
              </a:rPr>
              <a:t>W</a:t>
            </a:r>
            <a:r>
              <a:rPr lang="en-GB" sz="4400" b="1" i="0" dirty="0">
                <a:solidFill>
                  <a:schemeClr val="tx1">
                    <a:lumMod val="85000"/>
                    <a:lumOff val="15000"/>
                  </a:schemeClr>
                </a:solidFill>
                <a:effectLst/>
                <a:latin typeface="Poppins" panose="00000500000000000000" pitchFamily="2" charset="0"/>
                <a:cs typeface="Poppins" panose="00000500000000000000" pitchFamily="2" charset="0"/>
              </a:rPr>
              <a:t>hat?</a:t>
            </a:r>
          </a:p>
        </p:txBody>
      </p:sp>
      <p:sp>
        <p:nvSpPr>
          <p:cNvPr id="8" name="TextBox 7">
            <a:extLst>
              <a:ext uri="{FF2B5EF4-FFF2-40B4-BE49-F238E27FC236}">
                <a16:creationId xmlns:a16="http://schemas.microsoft.com/office/drawing/2014/main" id="{A883BCAC-AF0E-41B2-8486-9ECA365FA9E5}"/>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Questions</a:t>
            </a:r>
          </a:p>
        </p:txBody>
      </p:sp>
      <p:pic>
        <p:nvPicPr>
          <p:cNvPr id="9" name="Picture 8" descr="Shape, arrow&#10;&#10;Description automatically generated">
            <a:extLst>
              <a:ext uri="{FF2B5EF4-FFF2-40B4-BE49-F238E27FC236}">
                <a16:creationId xmlns:a16="http://schemas.microsoft.com/office/drawing/2014/main" id="{A2E86830-A06F-422B-AF6D-8944305EB38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55591" y="4353025"/>
            <a:ext cx="2487736" cy="2487736"/>
          </a:xfrm>
          <a:prstGeom prst="rect">
            <a:avLst/>
          </a:prstGeom>
        </p:spPr>
      </p:pic>
      <p:pic>
        <p:nvPicPr>
          <p:cNvPr id="10" name="Picture 9" descr="A picture containing dark&#10;&#10;Description automatically generated">
            <a:extLst>
              <a:ext uri="{FF2B5EF4-FFF2-40B4-BE49-F238E27FC236}">
                <a16:creationId xmlns:a16="http://schemas.microsoft.com/office/drawing/2014/main" id="{875F0A3D-6B3F-449E-9E05-33A6F537D00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9884897">
            <a:off x="-272916" y="3351761"/>
            <a:ext cx="4650117" cy="4650117"/>
          </a:xfrm>
          <a:prstGeom prst="rect">
            <a:avLst/>
          </a:prstGeom>
        </p:spPr>
      </p:pic>
    </p:spTree>
    <p:extLst>
      <p:ext uri="{BB962C8B-B14F-4D97-AF65-F5344CB8AC3E}">
        <p14:creationId xmlns:p14="http://schemas.microsoft.com/office/powerpoint/2010/main" val="295260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Shape, rectangle&#10;&#10;Description automatically generated">
            <a:extLst>
              <a:ext uri="{FF2B5EF4-FFF2-40B4-BE49-F238E27FC236}">
                <a16:creationId xmlns:a16="http://schemas.microsoft.com/office/drawing/2014/main" id="{8A8F88C4-9D30-4640-9427-CE4D6EEFC78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p:cNvSpPr txBox="1"/>
          <p:nvPr/>
        </p:nvSpPr>
        <p:spPr>
          <a:xfrm>
            <a:off x="479522" y="557545"/>
            <a:ext cx="6214145"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4000" dirty="0">
                <a:solidFill>
                  <a:srgbClr val="E54B4B"/>
                </a:solidFill>
                <a:latin typeface="Poppins Black" panose="00000A00000000000000" pitchFamily="2" charset="0"/>
                <a:cs typeface="Poppins Black" panose="00000A00000000000000" pitchFamily="2" charset="0"/>
              </a:rPr>
              <a:t>The Salvation Army</a:t>
            </a:r>
          </a:p>
        </p:txBody>
      </p:sp>
      <p:grpSp>
        <p:nvGrpSpPr>
          <p:cNvPr id="17" name="Group 16">
            <a:extLst>
              <a:ext uri="{FF2B5EF4-FFF2-40B4-BE49-F238E27FC236}">
                <a16:creationId xmlns:a16="http://schemas.microsoft.com/office/drawing/2014/main" id="{369B61C6-688C-4153-8F50-01808D94C2E6}"/>
              </a:ext>
            </a:extLst>
          </p:cNvPr>
          <p:cNvGrpSpPr/>
          <p:nvPr/>
        </p:nvGrpSpPr>
        <p:grpSpPr>
          <a:xfrm>
            <a:off x="2544922" y="1607695"/>
            <a:ext cx="2083347" cy="1290250"/>
            <a:chOff x="164199" y="0"/>
            <a:chExt cx="1136762" cy="682057"/>
          </a:xfrm>
        </p:grpSpPr>
        <p:sp>
          <p:nvSpPr>
            <p:cNvPr id="39" name="Rectangle 38">
              <a:extLst>
                <a:ext uri="{FF2B5EF4-FFF2-40B4-BE49-F238E27FC236}">
                  <a16:creationId xmlns:a16="http://schemas.microsoft.com/office/drawing/2014/main" id="{DB828305-2406-41EC-B666-4CAF4EF854D2}"/>
                </a:ext>
              </a:extLst>
            </p:cNvPr>
            <p:cNvSpPr/>
            <p:nvPr/>
          </p:nvSpPr>
          <p:spPr>
            <a:xfrm>
              <a:off x="164199" y="0"/>
              <a:ext cx="1136762" cy="68205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TextBox 39">
              <a:extLst>
                <a:ext uri="{FF2B5EF4-FFF2-40B4-BE49-F238E27FC236}">
                  <a16:creationId xmlns:a16="http://schemas.microsoft.com/office/drawing/2014/main" id="{871C8FE9-C893-4BD2-A507-6062E2DD8E4A}"/>
                </a:ext>
              </a:extLst>
            </p:cNvPr>
            <p:cNvSpPr txBox="1"/>
            <p:nvPr/>
          </p:nvSpPr>
          <p:spPr>
            <a:xfrm>
              <a:off x="164199" y="0"/>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600" b="1" dirty="0"/>
                <a:t>Is a place where retired soldiers go</a:t>
              </a:r>
              <a:endParaRPr lang="en-GB" sz="1600" dirty="0"/>
            </a:p>
            <a:p>
              <a:pPr lvl="0" algn="ctr" defTabSz="222250">
                <a:lnSpc>
                  <a:spcPct val="90000"/>
                </a:lnSpc>
                <a:spcBef>
                  <a:spcPct val="0"/>
                </a:spcBef>
                <a:spcAft>
                  <a:spcPct val="35000"/>
                </a:spcAft>
              </a:pPr>
              <a:r>
                <a:rPr lang="en-GB" sz="1600" dirty="0"/>
                <a:t>T				F</a:t>
              </a:r>
            </a:p>
          </p:txBody>
        </p:sp>
      </p:grpSp>
      <p:grpSp>
        <p:nvGrpSpPr>
          <p:cNvPr id="21" name="Group 20">
            <a:extLst>
              <a:ext uri="{FF2B5EF4-FFF2-40B4-BE49-F238E27FC236}">
                <a16:creationId xmlns:a16="http://schemas.microsoft.com/office/drawing/2014/main" id="{B3FB188B-F410-4D0C-AA95-8521F8820384}"/>
              </a:ext>
            </a:extLst>
          </p:cNvPr>
          <p:cNvGrpSpPr/>
          <p:nvPr/>
        </p:nvGrpSpPr>
        <p:grpSpPr>
          <a:xfrm>
            <a:off x="5167926" y="1607695"/>
            <a:ext cx="2083346" cy="1290250"/>
            <a:chOff x="164199" y="769221"/>
            <a:chExt cx="1136762" cy="682057"/>
          </a:xfrm>
        </p:grpSpPr>
        <p:sp>
          <p:nvSpPr>
            <p:cNvPr id="37" name="Rectangle 36">
              <a:extLst>
                <a:ext uri="{FF2B5EF4-FFF2-40B4-BE49-F238E27FC236}">
                  <a16:creationId xmlns:a16="http://schemas.microsoft.com/office/drawing/2014/main" id="{F47633F1-FFBD-4DB5-BD7F-0BCEE9F884DE}"/>
                </a:ext>
              </a:extLst>
            </p:cNvPr>
            <p:cNvSpPr/>
            <p:nvPr/>
          </p:nvSpPr>
          <p:spPr>
            <a:xfrm>
              <a:off x="164199" y="769221"/>
              <a:ext cx="1136762" cy="682057"/>
            </a:xfrm>
            <a:prstGeom prst="rect">
              <a:avLst/>
            </a:prstGeom>
          </p:spPr>
          <p:style>
            <a:lnRef idx="2">
              <a:schemeClr val="lt1">
                <a:hueOff val="0"/>
                <a:satOff val="0"/>
                <a:lumOff val="0"/>
                <a:alphaOff val="0"/>
              </a:schemeClr>
            </a:lnRef>
            <a:fillRef idx="1">
              <a:schemeClr val="accent2">
                <a:hueOff val="-234736"/>
                <a:satOff val="-13537"/>
                <a:lumOff val="1392"/>
                <a:alphaOff val="0"/>
              </a:schemeClr>
            </a:fillRef>
            <a:effectRef idx="0">
              <a:schemeClr val="accent2">
                <a:hueOff val="-234736"/>
                <a:satOff val="-13537"/>
                <a:lumOff val="1392"/>
                <a:alphaOff val="0"/>
              </a:schemeClr>
            </a:effectRef>
            <a:fontRef idx="minor">
              <a:schemeClr val="lt1"/>
            </a:fontRef>
          </p:style>
        </p:sp>
        <p:sp>
          <p:nvSpPr>
            <p:cNvPr id="38" name="TextBox 37">
              <a:extLst>
                <a:ext uri="{FF2B5EF4-FFF2-40B4-BE49-F238E27FC236}">
                  <a16:creationId xmlns:a16="http://schemas.microsoft.com/office/drawing/2014/main" id="{11996465-CCA4-4E65-896B-52C94D18D5E0}"/>
                </a:ext>
              </a:extLst>
            </p:cNvPr>
            <p:cNvSpPr txBox="1"/>
            <p:nvPr/>
          </p:nvSpPr>
          <p:spPr>
            <a:xfrm>
              <a:off x="164199" y="769221"/>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Is a church	</a:t>
              </a:r>
            </a:p>
            <a:p>
              <a:pPr lvl="0" algn="ctr"/>
              <a:endParaRPr lang="en-GB" sz="1600" dirty="0"/>
            </a:p>
            <a:p>
              <a:pPr lvl="0"/>
              <a:r>
                <a:rPr lang="en-GB" sz="1600" dirty="0"/>
                <a:t>           T                 F</a:t>
              </a:r>
              <a:endParaRPr lang="en-US" sz="1600" dirty="0"/>
            </a:p>
          </p:txBody>
        </p:sp>
      </p:grpSp>
      <p:grpSp>
        <p:nvGrpSpPr>
          <p:cNvPr id="22" name="Group 21">
            <a:extLst>
              <a:ext uri="{FF2B5EF4-FFF2-40B4-BE49-F238E27FC236}">
                <a16:creationId xmlns:a16="http://schemas.microsoft.com/office/drawing/2014/main" id="{10CA0F34-8026-4494-B6A0-CB6F2F962F89}"/>
              </a:ext>
            </a:extLst>
          </p:cNvPr>
          <p:cNvGrpSpPr/>
          <p:nvPr/>
        </p:nvGrpSpPr>
        <p:grpSpPr>
          <a:xfrm>
            <a:off x="7790929" y="1607695"/>
            <a:ext cx="2083346" cy="1308530"/>
            <a:chOff x="164199" y="1564955"/>
            <a:chExt cx="1136762" cy="682057"/>
          </a:xfrm>
        </p:grpSpPr>
        <p:sp>
          <p:nvSpPr>
            <p:cNvPr id="35" name="Rectangle 34">
              <a:extLst>
                <a:ext uri="{FF2B5EF4-FFF2-40B4-BE49-F238E27FC236}">
                  <a16:creationId xmlns:a16="http://schemas.microsoft.com/office/drawing/2014/main" id="{E55E6B4E-3667-4F4A-B02F-9599687B0403}"/>
                </a:ext>
              </a:extLst>
            </p:cNvPr>
            <p:cNvSpPr/>
            <p:nvPr/>
          </p:nvSpPr>
          <p:spPr>
            <a:xfrm>
              <a:off x="164199" y="1564955"/>
              <a:ext cx="1136762" cy="682057"/>
            </a:xfrm>
            <a:prstGeom prst="rect">
              <a:avLst/>
            </a:prstGeom>
          </p:spPr>
          <p:style>
            <a:lnRef idx="2">
              <a:schemeClr val="lt1">
                <a:hueOff val="0"/>
                <a:satOff val="0"/>
                <a:lumOff val="0"/>
                <a:alphaOff val="0"/>
              </a:schemeClr>
            </a:lnRef>
            <a:fillRef idx="1">
              <a:schemeClr val="accent2">
                <a:hueOff val="-469472"/>
                <a:satOff val="-27074"/>
                <a:lumOff val="2783"/>
                <a:alphaOff val="0"/>
              </a:schemeClr>
            </a:fillRef>
            <a:effectRef idx="0">
              <a:schemeClr val="accent2">
                <a:hueOff val="-469472"/>
                <a:satOff val="-27074"/>
                <a:lumOff val="2783"/>
                <a:alphaOff val="0"/>
              </a:schemeClr>
            </a:effectRef>
            <a:fontRef idx="minor">
              <a:schemeClr val="lt1"/>
            </a:fontRef>
          </p:style>
        </p:sp>
        <p:sp>
          <p:nvSpPr>
            <p:cNvPr id="36" name="TextBox 35">
              <a:extLst>
                <a:ext uri="{FF2B5EF4-FFF2-40B4-BE49-F238E27FC236}">
                  <a16:creationId xmlns:a16="http://schemas.microsoft.com/office/drawing/2014/main" id="{D2200D36-B684-47A7-B215-AD755A98DBF3}"/>
                </a:ext>
              </a:extLst>
            </p:cNvPr>
            <p:cNvSpPr txBox="1"/>
            <p:nvPr/>
          </p:nvSpPr>
          <p:spPr>
            <a:xfrm>
              <a:off x="164199" y="1564955"/>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Is a charity	</a:t>
              </a:r>
            </a:p>
            <a:p>
              <a:pPr lvl="0" algn="ctr"/>
              <a:endParaRPr lang="en-GB" sz="1600" dirty="0"/>
            </a:p>
            <a:p>
              <a:pPr lvl="0" algn="ctr"/>
              <a:r>
                <a:rPr lang="en-GB" sz="1600" dirty="0"/>
                <a:t>T	F</a:t>
              </a:r>
              <a:endParaRPr lang="en-US" sz="1600" dirty="0"/>
            </a:p>
          </p:txBody>
        </p:sp>
      </p:grpSp>
      <p:grpSp>
        <p:nvGrpSpPr>
          <p:cNvPr id="23" name="Group 22">
            <a:extLst>
              <a:ext uri="{FF2B5EF4-FFF2-40B4-BE49-F238E27FC236}">
                <a16:creationId xmlns:a16="http://schemas.microsoft.com/office/drawing/2014/main" id="{06D30B6B-399B-4C09-9CE8-1A0D7DC011C3}"/>
              </a:ext>
            </a:extLst>
          </p:cNvPr>
          <p:cNvGrpSpPr/>
          <p:nvPr/>
        </p:nvGrpSpPr>
        <p:grpSpPr>
          <a:xfrm>
            <a:off x="2544922" y="3212976"/>
            <a:ext cx="2083346" cy="1290250"/>
            <a:chOff x="164199" y="2360689"/>
            <a:chExt cx="1136762" cy="682057"/>
          </a:xfrm>
        </p:grpSpPr>
        <p:sp>
          <p:nvSpPr>
            <p:cNvPr id="33" name="Rectangle 32">
              <a:extLst>
                <a:ext uri="{FF2B5EF4-FFF2-40B4-BE49-F238E27FC236}">
                  <a16:creationId xmlns:a16="http://schemas.microsoft.com/office/drawing/2014/main" id="{19933348-5680-43F1-BF7A-964038FD8EBD}"/>
                </a:ext>
              </a:extLst>
            </p:cNvPr>
            <p:cNvSpPr/>
            <p:nvPr/>
          </p:nvSpPr>
          <p:spPr>
            <a:xfrm>
              <a:off x="164199" y="2360689"/>
              <a:ext cx="1136762" cy="682057"/>
            </a:xfrm>
            <a:prstGeom prst="rect">
              <a:avLst/>
            </a:prstGeom>
          </p:spPr>
          <p:style>
            <a:lnRef idx="2">
              <a:schemeClr val="lt1">
                <a:hueOff val="0"/>
                <a:satOff val="0"/>
                <a:lumOff val="0"/>
                <a:alphaOff val="0"/>
              </a:schemeClr>
            </a:lnRef>
            <a:fillRef idx="1">
              <a:schemeClr val="accent2">
                <a:hueOff val="-704208"/>
                <a:satOff val="-40610"/>
                <a:lumOff val="4175"/>
                <a:alphaOff val="0"/>
              </a:schemeClr>
            </a:fillRef>
            <a:effectRef idx="0">
              <a:schemeClr val="accent2">
                <a:hueOff val="-704208"/>
                <a:satOff val="-40610"/>
                <a:lumOff val="4175"/>
                <a:alphaOff val="0"/>
              </a:schemeClr>
            </a:effectRef>
            <a:fontRef idx="minor">
              <a:schemeClr val="lt1"/>
            </a:fontRef>
          </p:style>
        </p:sp>
        <p:sp>
          <p:nvSpPr>
            <p:cNvPr id="34" name="TextBox 33">
              <a:extLst>
                <a:ext uri="{FF2B5EF4-FFF2-40B4-BE49-F238E27FC236}">
                  <a16:creationId xmlns:a16="http://schemas.microsoft.com/office/drawing/2014/main" id="{FD244228-5EB5-47B6-84FD-7AACB9FEA343}"/>
                </a:ext>
              </a:extLst>
            </p:cNvPr>
            <p:cNvSpPr txBox="1"/>
            <p:nvPr/>
          </p:nvSpPr>
          <p:spPr>
            <a:xfrm>
              <a:off x="164199" y="2360689"/>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Is about 60 years old</a:t>
              </a:r>
            </a:p>
            <a:p>
              <a:pPr lvl="0" algn="ctr"/>
              <a:endParaRPr lang="en-GB" sz="1600" dirty="0"/>
            </a:p>
            <a:p>
              <a:pPr lvl="0" algn="ctr"/>
              <a:r>
                <a:rPr lang="en-GB" sz="1600" dirty="0"/>
                <a:t>T	F</a:t>
              </a:r>
              <a:endParaRPr lang="en-US" sz="1600" dirty="0"/>
            </a:p>
          </p:txBody>
        </p:sp>
      </p:grpSp>
      <p:grpSp>
        <p:nvGrpSpPr>
          <p:cNvPr id="24" name="Group 23">
            <a:extLst>
              <a:ext uri="{FF2B5EF4-FFF2-40B4-BE49-F238E27FC236}">
                <a16:creationId xmlns:a16="http://schemas.microsoft.com/office/drawing/2014/main" id="{0DA10118-199D-48BC-821F-BB12DDBF0C94}"/>
              </a:ext>
            </a:extLst>
          </p:cNvPr>
          <p:cNvGrpSpPr/>
          <p:nvPr/>
        </p:nvGrpSpPr>
        <p:grpSpPr>
          <a:xfrm>
            <a:off x="5167926" y="3212976"/>
            <a:ext cx="2083346" cy="1290250"/>
            <a:chOff x="164199" y="3156423"/>
            <a:chExt cx="1136762" cy="682057"/>
          </a:xfrm>
        </p:grpSpPr>
        <p:sp>
          <p:nvSpPr>
            <p:cNvPr id="31" name="Rectangle 30">
              <a:extLst>
                <a:ext uri="{FF2B5EF4-FFF2-40B4-BE49-F238E27FC236}">
                  <a16:creationId xmlns:a16="http://schemas.microsoft.com/office/drawing/2014/main" id="{4647CA91-0C5F-4F30-AE6E-F92FAC6AFDB9}"/>
                </a:ext>
              </a:extLst>
            </p:cNvPr>
            <p:cNvSpPr/>
            <p:nvPr/>
          </p:nvSpPr>
          <p:spPr>
            <a:xfrm>
              <a:off x="164199" y="3156423"/>
              <a:ext cx="1136762" cy="682057"/>
            </a:xfrm>
            <a:prstGeom prst="rect">
              <a:avLst/>
            </a:prstGeom>
          </p:spPr>
          <p:style>
            <a:lnRef idx="2">
              <a:schemeClr val="lt1">
                <a:hueOff val="0"/>
                <a:satOff val="0"/>
                <a:lumOff val="0"/>
                <a:alphaOff val="0"/>
              </a:schemeClr>
            </a:lnRef>
            <a:fillRef idx="1">
              <a:schemeClr val="accent2">
                <a:hueOff val="-938944"/>
                <a:satOff val="-54147"/>
                <a:lumOff val="5566"/>
                <a:alphaOff val="0"/>
              </a:schemeClr>
            </a:fillRef>
            <a:effectRef idx="0">
              <a:schemeClr val="accent2">
                <a:hueOff val="-938944"/>
                <a:satOff val="-54147"/>
                <a:lumOff val="5566"/>
                <a:alphaOff val="0"/>
              </a:schemeClr>
            </a:effectRef>
            <a:fontRef idx="minor">
              <a:schemeClr val="lt1"/>
            </a:fontRef>
          </p:style>
        </p:sp>
        <p:sp>
          <p:nvSpPr>
            <p:cNvPr id="32" name="TextBox 31">
              <a:extLst>
                <a:ext uri="{FF2B5EF4-FFF2-40B4-BE49-F238E27FC236}">
                  <a16:creationId xmlns:a16="http://schemas.microsoft.com/office/drawing/2014/main" id="{F5CB4613-0509-43D8-BF9B-63370A4C0ED5}"/>
                </a:ext>
              </a:extLst>
            </p:cNvPr>
            <p:cNvSpPr txBox="1"/>
            <p:nvPr/>
          </p:nvSpPr>
          <p:spPr>
            <a:xfrm>
              <a:off x="164199" y="3156423"/>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Have church services on a Sunday</a:t>
              </a:r>
            </a:p>
            <a:p>
              <a:pPr lvl="0" algn="ctr"/>
              <a:r>
                <a:rPr lang="en-GB" sz="1600" dirty="0"/>
                <a:t>T	F</a:t>
              </a:r>
              <a:endParaRPr lang="en-US" sz="1600" dirty="0"/>
            </a:p>
          </p:txBody>
        </p:sp>
      </p:grpSp>
      <p:grpSp>
        <p:nvGrpSpPr>
          <p:cNvPr id="25" name="Group 24">
            <a:extLst>
              <a:ext uri="{FF2B5EF4-FFF2-40B4-BE49-F238E27FC236}">
                <a16:creationId xmlns:a16="http://schemas.microsoft.com/office/drawing/2014/main" id="{D2C7106E-A3A4-435B-BA31-B46663B70383}"/>
              </a:ext>
            </a:extLst>
          </p:cNvPr>
          <p:cNvGrpSpPr/>
          <p:nvPr/>
        </p:nvGrpSpPr>
        <p:grpSpPr>
          <a:xfrm>
            <a:off x="7790929" y="3176044"/>
            <a:ext cx="2083346" cy="1290250"/>
            <a:chOff x="164199" y="3952157"/>
            <a:chExt cx="1136762" cy="682057"/>
          </a:xfrm>
        </p:grpSpPr>
        <p:sp>
          <p:nvSpPr>
            <p:cNvPr id="29" name="Rectangle 28">
              <a:extLst>
                <a:ext uri="{FF2B5EF4-FFF2-40B4-BE49-F238E27FC236}">
                  <a16:creationId xmlns:a16="http://schemas.microsoft.com/office/drawing/2014/main" id="{8F802F5B-33FC-462C-A1C1-270938EB1E07}"/>
                </a:ext>
              </a:extLst>
            </p:cNvPr>
            <p:cNvSpPr/>
            <p:nvPr/>
          </p:nvSpPr>
          <p:spPr>
            <a:xfrm>
              <a:off x="164199" y="3952157"/>
              <a:ext cx="1136762" cy="682057"/>
            </a:xfrm>
            <a:prstGeom prst="rect">
              <a:avLst/>
            </a:prstGeom>
          </p:spPr>
          <p:style>
            <a:lnRef idx="2">
              <a:schemeClr val="lt1">
                <a:hueOff val="0"/>
                <a:satOff val="0"/>
                <a:lumOff val="0"/>
                <a:alphaOff val="0"/>
              </a:schemeClr>
            </a:lnRef>
            <a:fillRef idx="1">
              <a:schemeClr val="accent2">
                <a:hueOff val="-1173680"/>
                <a:satOff val="-67684"/>
                <a:lumOff val="6958"/>
                <a:alphaOff val="0"/>
              </a:schemeClr>
            </a:fillRef>
            <a:effectRef idx="0">
              <a:schemeClr val="accent2">
                <a:hueOff val="-1173680"/>
                <a:satOff val="-67684"/>
                <a:lumOff val="6958"/>
                <a:alphaOff val="0"/>
              </a:schemeClr>
            </a:effectRef>
            <a:fontRef idx="minor">
              <a:schemeClr val="lt1"/>
            </a:fontRef>
          </p:style>
        </p:sp>
        <p:sp>
          <p:nvSpPr>
            <p:cNvPr id="30" name="TextBox 29">
              <a:extLst>
                <a:ext uri="{FF2B5EF4-FFF2-40B4-BE49-F238E27FC236}">
                  <a16:creationId xmlns:a16="http://schemas.microsoft.com/office/drawing/2014/main" id="{E600DC5C-9D94-4086-B323-5C95DC9DFECF}"/>
                </a:ext>
              </a:extLst>
            </p:cNvPr>
            <p:cNvSpPr txBox="1"/>
            <p:nvPr/>
          </p:nvSpPr>
          <p:spPr>
            <a:xfrm>
              <a:off x="164199" y="3952157"/>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Only use brass instruments in their services</a:t>
              </a:r>
            </a:p>
            <a:p>
              <a:pPr lvl="0" algn="ctr"/>
              <a:r>
                <a:rPr lang="en-GB" sz="1600" dirty="0"/>
                <a:t>T	F</a:t>
              </a:r>
              <a:endParaRPr lang="en-US" sz="1600" dirty="0"/>
            </a:p>
          </p:txBody>
        </p:sp>
      </p:grpSp>
      <p:grpSp>
        <p:nvGrpSpPr>
          <p:cNvPr id="26" name="Group 25">
            <a:extLst>
              <a:ext uri="{FF2B5EF4-FFF2-40B4-BE49-F238E27FC236}">
                <a16:creationId xmlns:a16="http://schemas.microsoft.com/office/drawing/2014/main" id="{5C4D740A-3170-4913-9A1E-D18B9A8B455E}"/>
              </a:ext>
            </a:extLst>
          </p:cNvPr>
          <p:cNvGrpSpPr/>
          <p:nvPr/>
        </p:nvGrpSpPr>
        <p:grpSpPr>
          <a:xfrm>
            <a:off x="2544922" y="4816163"/>
            <a:ext cx="2083346" cy="1290250"/>
            <a:chOff x="2039857" y="4776026"/>
            <a:chExt cx="1136762" cy="682057"/>
          </a:xfrm>
        </p:grpSpPr>
        <p:sp>
          <p:nvSpPr>
            <p:cNvPr id="27" name="Rectangle 26">
              <a:extLst>
                <a:ext uri="{FF2B5EF4-FFF2-40B4-BE49-F238E27FC236}">
                  <a16:creationId xmlns:a16="http://schemas.microsoft.com/office/drawing/2014/main" id="{5F6F694C-5AAA-48ED-A057-57AB46AAF574}"/>
                </a:ext>
              </a:extLst>
            </p:cNvPr>
            <p:cNvSpPr/>
            <p:nvPr/>
          </p:nvSpPr>
          <p:spPr>
            <a:xfrm>
              <a:off x="2039857" y="4776026"/>
              <a:ext cx="1136762" cy="682057"/>
            </a:xfrm>
            <a:prstGeom prst="rect">
              <a:avLst/>
            </a:prstGeom>
          </p:spPr>
          <p:style>
            <a:lnRef idx="2">
              <a:schemeClr val="lt1">
                <a:hueOff val="0"/>
                <a:satOff val="0"/>
                <a:lumOff val="0"/>
                <a:alphaOff val="0"/>
              </a:schemeClr>
            </a:lnRef>
            <a:fillRef idx="1">
              <a:schemeClr val="accent2">
                <a:hueOff val="-1408416"/>
                <a:satOff val="-81221"/>
                <a:lumOff val="8350"/>
                <a:alphaOff val="0"/>
              </a:schemeClr>
            </a:fillRef>
            <a:effectRef idx="0">
              <a:schemeClr val="accent2">
                <a:hueOff val="-1408416"/>
                <a:satOff val="-81221"/>
                <a:lumOff val="8350"/>
                <a:alphaOff val="0"/>
              </a:schemeClr>
            </a:effectRef>
            <a:fontRef idx="minor">
              <a:schemeClr val="lt1"/>
            </a:fontRef>
          </p:style>
        </p:sp>
        <p:sp>
          <p:nvSpPr>
            <p:cNvPr id="28" name="TextBox 27">
              <a:extLst>
                <a:ext uri="{FF2B5EF4-FFF2-40B4-BE49-F238E27FC236}">
                  <a16:creationId xmlns:a16="http://schemas.microsoft.com/office/drawing/2014/main" id="{1DA0C68A-0597-468D-B1F6-42D15929E7CD}"/>
                </a:ext>
              </a:extLst>
            </p:cNvPr>
            <p:cNvSpPr txBox="1"/>
            <p:nvPr/>
          </p:nvSpPr>
          <p:spPr>
            <a:xfrm>
              <a:off x="2039857" y="4776026"/>
              <a:ext cx="1136762" cy="682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b="1" dirty="0"/>
                <a:t>Only helps people that are Christians</a:t>
              </a:r>
            </a:p>
            <a:p>
              <a:pPr lvl="0" algn="ctr"/>
              <a:r>
                <a:rPr lang="en-GB" sz="1600" dirty="0"/>
                <a:t>T	F</a:t>
              </a:r>
              <a:endParaRPr lang="en-US" sz="1600" dirty="0"/>
            </a:p>
          </p:txBody>
        </p:sp>
      </p:grpSp>
      <p:sp>
        <p:nvSpPr>
          <p:cNvPr id="8" name="Oval 7"/>
          <p:cNvSpPr/>
          <p:nvPr/>
        </p:nvSpPr>
        <p:spPr>
          <a:xfrm>
            <a:off x="3819350" y="2311360"/>
            <a:ext cx="432048" cy="43204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p:cNvSpPr/>
          <p:nvPr/>
        </p:nvSpPr>
        <p:spPr>
          <a:xfrm>
            <a:off x="5561527" y="2311360"/>
            <a:ext cx="432048" cy="432048"/>
          </a:xfrm>
          <a:prstGeom prst="ellipse">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Oval 9"/>
          <p:cNvSpPr/>
          <p:nvPr/>
        </p:nvSpPr>
        <p:spPr>
          <a:xfrm>
            <a:off x="8177799" y="2322537"/>
            <a:ext cx="432048" cy="432048"/>
          </a:xfrm>
          <a:prstGeom prst="ellipse">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Oval 10"/>
          <p:cNvSpPr/>
          <p:nvPr/>
        </p:nvSpPr>
        <p:spPr>
          <a:xfrm>
            <a:off x="3819350" y="3855150"/>
            <a:ext cx="432048" cy="43204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Oval 12"/>
          <p:cNvSpPr/>
          <p:nvPr/>
        </p:nvSpPr>
        <p:spPr>
          <a:xfrm>
            <a:off x="5547459" y="3883286"/>
            <a:ext cx="432048" cy="432048"/>
          </a:xfrm>
          <a:prstGeom prst="ellipse">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Oval 14"/>
          <p:cNvSpPr/>
          <p:nvPr/>
        </p:nvSpPr>
        <p:spPr>
          <a:xfrm>
            <a:off x="3817039" y="5489424"/>
            <a:ext cx="432048" cy="43204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Oval 11"/>
          <p:cNvSpPr/>
          <p:nvPr/>
        </p:nvSpPr>
        <p:spPr>
          <a:xfrm>
            <a:off x="9052753" y="3925490"/>
            <a:ext cx="432048" cy="43204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41" name="Group 40">
            <a:extLst>
              <a:ext uri="{FF2B5EF4-FFF2-40B4-BE49-F238E27FC236}">
                <a16:creationId xmlns:a16="http://schemas.microsoft.com/office/drawing/2014/main" id="{EC095E64-BB0D-4272-A164-B06BD47EDBC7}"/>
              </a:ext>
            </a:extLst>
          </p:cNvPr>
          <p:cNvGrpSpPr/>
          <p:nvPr/>
        </p:nvGrpSpPr>
        <p:grpSpPr>
          <a:xfrm>
            <a:off x="5149268" y="4816163"/>
            <a:ext cx="2083346" cy="1290250"/>
            <a:chOff x="2039857" y="4776026"/>
            <a:chExt cx="1136762" cy="682057"/>
          </a:xfrm>
          <a:solidFill>
            <a:srgbClr val="979797"/>
          </a:solidFill>
        </p:grpSpPr>
        <p:sp>
          <p:nvSpPr>
            <p:cNvPr id="42" name="Rectangle 41">
              <a:extLst>
                <a:ext uri="{FF2B5EF4-FFF2-40B4-BE49-F238E27FC236}">
                  <a16:creationId xmlns:a16="http://schemas.microsoft.com/office/drawing/2014/main" id="{26A9C473-1CE4-487A-B774-BF507FEF8F36}"/>
                </a:ext>
              </a:extLst>
            </p:cNvPr>
            <p:cNvSpPr/>
            <p:nvPr/>
          </p:nvSpPr>
          <p:spPr>
            <a:xfrm>
              <a:off x="2039857" y="4776026"/>
              <a:ext cx="1136762" cy="682057"/>
            </a:xfrm>
            <a:prstGeom prst="rect">
              <a:avLst/>
            </a:prstGeom>
            <a:grpFill/>
          </p:spPr>
          <p:style>
            <a:lnRef idx="2">
              <a:schemeClr val="lt1">
                <a:hueOff val="0"/>
                <a:satOff val="0"/>
                <a:lumOff val="0"/>
                <a:alphaOff val="0"/>
              </a:schemeClr>
            </a:lnRef>
            <a:fillRef idx="1">
              <a:schemeClr val="accent2">
                <a:hueOff val="-1408416"/>
                <a:satOff val="-81221"/>
                <a:lumOff val="8350"/>
                <a:alphaOff val="0"/>
              </a:schemeClr>
            </a:fillRef>
            <a:effectRef idx="0">
              <a:schemeClr val="accent2">
                <a:hueOff val="-1408416"/>
                <a:satOff val="-81221"/>
                <a:lumOff val="8350"/>
                <a:alphaOff val="0"/>
              </a:schemeClr>
            </a:effectRef>
            <a:fontRef idx="minor">
              <a:schemeClr val="lt1"/>
            </a:fontRef>
          </p:style>
        </p:sp>
        <p:sp>
          <p:nvSpPr>
            <p:cNvPr id="43" name="TextBox 42">
              <a:extLst>
                <a:ext uri="{FF2B5EF4-FFF2-40B4-BE49-F238E27FC236}">
                  <a16:creationId xmlns:a16="http://schemas.microsoft.com/office/drawing/2014/main" id="{317CF6EA-E0EB-487B-A680-096E1CDC51A5}"/>
                </a:ext>
              </a:extLst>
            </p:cNvPr>
            <p:cNvSpPr txBox="1"/>
            <p:nvPr/>
          </p:nvSpPr>
          <p:spPr>
            <a:xfrm>
              <a:off x="2039857" y="4776026"/>
              <a:ext cx="1136762" cy="6820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en-GB" sz="1600" dirty="0"/>
                <a:t>Everyone wears uniform</a:t>
              </a:r>
            </a:p>
            <a:p>
              <a:pPr lvl="0" algn="ctr"/>
              <a:endParaRPr lang="en-GB" sz="1600" dirty="0"/>
            </a:p>
            <a:p>
              <a:pPr lvl="0" algn="ctr"/>
              <a:r>
                <a:rPr lang="en-GB" sz="1600" dirty="0"/>
                <a:t>T	F</a:t>
              </a:r>
              <a:endParaRPr lang="en-US" sz="1600" dirty="0"/>
            </a:p>
          </p:txBody>
        </p:sp>
      </p:grpSp>
      <p:sp>
        <p:nvSpPr>
          <p:cNvPr id="48" name="Oval 47">
            <a:extLst>
              <a:ext uri="{FF2B5EF4-FFF2-40B4-BE49-F238E27FC236}">
                <a16:creationId xmlns:a16="http://schemas.microsoft.com/office/drawing/2014/main" id="{4682972E-635E-4C44-8920-2A0F63BD177F}"/>
              </a:ext>
            </a:extLst>
          </p:cNvPr>
          <p:cNvSpPr/>
          <p:nvPr/>
        </p:nvSpPr>
        <p:spPr>
          <a:xfrm>
            <a:off x="6431284" y="5489424"/>
            <a:ext cx="432048" cy="43204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7" name="TextBox 46">
            <a:extLst>
              <a:ext uri="{FF2B5EF4-FFF2-40B4-BE49-F238E27FC236}">
                <a16:creationId xmlns:a16="http://schemas.microsoft.com/office/drawing/2014/main" id="{E06ED866-52B2-4111-8BC8-65F24C5B7FEC}"/>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The Salvation Army</a:t>
            </a:r>
          </a:p>
        </p:txBody>
      </p:sp>
      <p:pic>
        <p:nvPicPr>
          <p:cNvPr id="46" name="Picture 45" descr="A guitar on a red background&#10;&#10;Description automatically generated with low confidence">
            <a:extLst>
              <a:ext uri="{FF2B5EF4-FFF2-40B4-BE49-F238E27FC236}">
                <a16:creationId xmlns:a16="http://schemas.microsoft.com/office/drawing/2014/main" id="{61310AFF-F0F5-4B99-9225-C4C9893954C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80090" y="3746090"/>
            <a:ext cx="3111910" cy="3111910"/>
          </a:xfrm>
          <a:prstGeom prst="rect">
            <a:avLst/>
          </a:prstGeom>
        </p:spPr>
      </p:pic>
      <p:pic>
        <p:nvPicPr>
          <p:cNvPr id="49" name="Picture 48">
            <a:extLst>
              <a:ext uri="{FF2B5EF4-FFF2-40B4-BE49-F238E27FC236}">
                <a16:creationId xmlns:a16="http://schemas.microsoft.com/office/drawing/2014/main" id="{67C0F401-B499-450E-956F-4C774707739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565" y="4141514"/>
            <a:ext cx="2830052" cy="2830052"/>
          </a:xfrm>
          <a:prstGeom prst="rect">
            <a:avLst/>
          </a:prstGeom>
        </p:spPr>
      </p:pic>
    </p:spTree>
    <p:extLst>
      <p:ext uri="{BB962C8B-B14F-4D97-AF65-F5344CB8AC3E}">
        <p14:creationId xmlns:p14="http://schemas.microsoft.com/office/powerpoint/2010/main" val="300340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5" grpId="0" animBg="1"/>
      <p:bldP spid="12"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7F3939B-D60F-439F-BA51-CF22F57B7FAC}"/>
              </a:ext>
            </a:extLst>
          </p:cNvPr>
          <p:cNvSpPr txBox="1"/>
          <p:nvPr/>
        </p:nvSpPr>
        <p:spPr>
          <a:xfrm>
            <a:off x="558461" y="621437"/>
            <a:ext cx="6227064" cy="707886"/>
          </a:xfrm>
          <a:prstGeom prst="rect">
            <a:avLst/>
          </a:prstGeom>
          <a:noFill/>
        </p:spPr>
        <p:txBody>
          <a:bodyPr wrap="square" rtlCol="0">
            <a:spAutoFit/>
          </a:bodyPr>
          <a:lstStyle/>
          <a:p>
            <a:r>
              <a:rPr lang="en-GB" sz="4000" b="1" dirty="0">
                <a:solidFill>
                  <a:srgbClr val="E54B4B"/>
                </a:solidFill>
                <a:latin typeface="Poppins ExtraBold" pitchFamily="2" charset="77"/>
                <a:cs typeface="Poppins ExtraBold" pitchFamily="2" charset="77"/>
              </a:rPr>
              <a:t>Prisons</a:t>
            </a:r>
            <a:endParaRPr lang="en-US" sz="2800" dirty="0"/>
          </a:p>
        </p:txBody>
      </p:sp>
      <p:sp>
        <p:nvSpPr>
          <p:cNvPr id="2" name="TextBox 1">
            <a:extLst>
              <a:ext uri="{FF2B5EF4-FFF2-40B4-BE49-F238E27FC236}">
                <a16:creationId xmlns:a16="http://schemas.microsoft.com/office/drawing/2014/main" id="{982879E0-94DD-4D4B-B9B9-751FD34E0BEF}"/>
              </a:ext>
            </a:extLst>
          </p:cNvPr>
          <p:cNvSpPr txBox="1"/>
          <p:nvPr/>
        </p:nvSpPr>
        <p:spPr>
          <a:xfrm>
            <a:off x="558461" y="1329323"/>
            <a:ext cx="10222610" cy="738664"/>
          </a:xfrm>
          <a:prstGeom prst="rect">
            <a:avLst/>
          </a:prstGeom>
          <a:noFill/>
        </p:spPr>
        <p:txBody>
          <a:bodyPr wrap="square" rtlCol="0">
            <a:spAutoFit/>
          </a:bodyPr>
          <a:lstStyle/>
          <a:p>
            <a:pPr algn="l"/>
            <a:r>
              <a:rPr lang="en-GB" sz="1400" b="1" i="0" dirty="0">
                <a:solidFill>
                  <a:srgbClr val="A71E22"/>
                </a:solidFill>
                <a:effectLst/>
                <a:latin typeface="Poppins" panose="00000500000000000000" pitchFamily="2" charset="0"/>
                <a:cs typeface="Poppins" panose="00000500000000000000" pitchFamily="2" charset="0"/>
              </a:rPr>
              <a:t>​​​​</a:t>
            </a:r>
            <a:r>
              <a:rPr lang="en-GB" sz="1400" b="1" i="0" dirty="0">
                <a:solidFill>
                  <a:srgbClr val="000A12"/>
                </a:solidFill>
                <a:effectLst/>
                <a:latin typeface="Poppins" panose="00000500000000000000" pitchFamily="2" charset="0"/>
                <a:cs typeface="Poppins" panose="00000500000000000000" pitchFamily="2" charset="0"/>
              </a:rPr>
              <a:t>From its earliest days The Salvation Army has been working in prisons. </a:t>
            </a:r>
          </a:p>
          <a:p>
            <a:pPr algn="l"/>
            <a:endParaRPr lang="en-GB" sz="1400" b="0" i="0" dirty="0">
              <a:solidFill>
                <a:srgbClr val="000A12"/>
              </a:solidFill>
              <a:effectLst/>
              <a:latin typeface="Poppins" panose="00000500000000000000" pitchFamily="2" charset="0"/>
              <a:cs typeface="Poppins" panose="00000500000000000000" pitchFamily="2" charset="0"/>
            </a:endParaRPr>
          </a:p>
          <a:p>
            <a:pPr algn="l"/>
            <a:endParaRPr lang="en-GB" sz="1400" dirty="0">
              <a:solidFill>
                <a:srgbClr val="000A12"/>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F8DC0941-C021-47B4-9F9C-3DA3891E1F0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90150" y="1523294"/>
            <a:ext cx="2596385" cy="4005383"/>
          </a:xfrm>
          <a:prstGeom prst="rect">
            <a:avLst/>
          </a:prstGeom>
        </p:spPr>
      </p:pic>
      <p:sp>
        <p:nvSpPr>
          <p:cNvPr id="8" name="Speech Bubble: Oval 7">
            <a:extLst>
              <a:ext uri="{FF2B5EF4-FFF2-40B4-BE49-F238E27FC236}">
                <a16:creationId xmlns:a16="http://schemas.microsoft.com/office/drawing/2014/main" id="{5942C982-228E-4505-9444-9B864DA0FA46}"/>
              </a:ext>
            </a:extLst>
          </p:cNvPr>
          <p:cNvSpPr/>
          <p:nvPr/>
        </p:nvSpPr>
        <p:spPr>
          <a:xfrm>
            <a:off x="1899759" y="1975017"/>
            <a:ext cx="6024267" cy="4261546"/>
          </a:xfrm>
          <a:prstGeom prst="wedgeEllipseCallout">
            <a:avLst>
              <a:gd name="adj1" fmla="val 76417"/>
              <a:gd name="adj2" fmla="val -16661"/>
            </a:avLst>
          </a:prstGeom>
          <a:solidFill>
            <a:srgbClr val="E54B4B"/>
          </a:solidFill>
          <a:ln>
            <a:solidFill>
              <a:srgbClr val="E5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i="0" dirty="0">
                <a:solidFill>
                  <a:srgbClr val="000A12"/>
                </a:solidFill>
                <a:effectLst/>
                <a:latin typeface="Poppins" panose="00000500000000000000" pitchFamily="2" charset="0"/>
                <a:cs typeface="Poppins" panose="00000500000000000000" pitchFamily="2" charset="0"/>
              </a:rPr>
              <a:t>While men go to prison, in and out, in and out, as they do now, I’ll fight!</a:t>
            </a:r>
          </a:p>
        </p:txBody>
      </p:sp>
      <p:sp>
        <p:nvSpPr>
          <p:cNvPr id="10" name="TextBox 9">
            <a:extLst>
              <a:ext uri="{FF2B5EF4-FFF2-40B4-BE49-F238E27FC236}">
                <a16:creationId xmlns:a16="http://schemas.microsoft.com/office/drawing/2014/main" id="{0A3779A3-9B9B-4A05-9B19-8759B68C9373}"/>
              </a:ext>
            </a:extLst>
          </p:cNvPr>
          <p:cNvSpPr txBox="1"/>
          <p:nvPr/>
        </p:nvSpPr>
        <p:spPr>
          <a:xfrm>
            <a:off x="1151697" y="643708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Why work in prisons?</a:t>
            </a:r>
          </a:p>
        </p:txBody>
      </p:sp>
    </p:spTree>
    <p:extLst>
      <p:ext uri="{BB962C8B-B14F-4D97-AF65-F5344CB8AC3E}">
        <p14:creationId xmlns:p14="http://schemas.microsoft.com/office/powerpoint/2010/main" val="402918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3CBA179-ABCE-4C9F-8781-44529F3392F6}"/>
              </a:ext>
            </a:extLst>
          </p:cNvPr>
          <p:cNvSpPr txBox="1"/>
          <p:nvPr/>
        </p:nvSpPr>
        <p:spPr>
          <a:xfrm>
            <a:off x="609262" y="715469"/>
            <a:ext cx="6227064" cy="553998"/>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Prisons</a:t>
            </a:r>
            <a:endParaRPr lang="en-US" dirty="0"/>
          </a:p>
        </p:txBody>
      </p:sp>
      <p:sp>
        <p:nvSpPr>
          <p:cNvPr id="2" name="TextBox 1">
            <a:extLst>
              <a:ext uri="{FF2B5EF4-FFF2-40B4-BE49-F238E27FC236}">
                <a16:creationId xmlns:a16="http://schemas.microsoft.com/office/drawing/2014/main" id="{7A3C462B-AA3C-4282-BB94-004C2131FCE8}"/>
              </a:ext>
            </a:extLst>
          </p:cNvPr>
          <p:cNvSpPr txBox="1"/>
          <p:nvPr/>
        </p:nvSpPr>
        <p:spPr>
          <a:xfrm>
            <a:off x="846161" y="1755881"/>
            <a:ext cx="10181230"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85000"/>
                    <a:lumOff val="15000"/>
                  </a:schemeClr>
                </a:solidFill>
                <a:latin typeface="Poppins" panose="00000500000000000000" pitchFamily="2" charset="0"/>
                <a:cs typeface="Poppins" panose="00000500000000000000" pitchFamily="2" charset="0"/>
              </a:rPr>
              <a:t>The Salvation Army also runs CAMEO (Come And Meet Each Other) groups. These typically target elderly prisoners, who are the fastest growing prison demographic. CAMEO is a space for positive transformation, extended learning, and safe community.</a:t>
            </a:r>
          </a:p>
          <a:p>
            <a:pPr algn="l"/>
            <a:endParaRPr lang="en-GB" sz="1800" b="0" i="0" dirty="0">
              <a:solidFill>
                <a:schemeClr val="tx1">
                  <a:lumMod val="85000"/>
                  <a:lumOff val="15000"/>
                </a:schemeClr>
              </a:solidFill>
              <a:effectLst/>
              <a:latin typeface="Poppins" panose="00000500000000000000" pitchFamily="2" charset="0"/>
              <a:cs typeface="Poppins" panose="00000500000000000000" pitchFamily="2" charset="0"/>
            </a:endParaRPr>
          </a:p>
          <a:p>
            <a:pPr marL="285750" indent="-285750" algn="l">
              <a:buFont typeface="Arial" panose="020B0604020202020204" pitchFamily="34" charset="0"/>
              <a:buChar char="•"/>
            </a:pPr>
            <a:r>
              <a:rPr lang="en-GB" sz="1800" b="0" i="0" dirty="0">
                <a:solidFill>
                  <a:schemeClr val="tx1">
                    <a:lumMod val="85000"/>
                    <a:lumOff val="15000"/>
                  </a:schemeClr>
                </a:solidFill>
                <a:effectLst/>
                <a:latin typeface="Poppins" panose="00000500000000000000" pitchFamily="2" charset="0"/>
                <a:cs typeface="Poppins" panose="00000500000000000000" pitchFamily="2" charset="0"/>
              </a:rPr>
              <a:t>The Salvation Army’s prison work is inspired by the words of Jesus when he said, ‘When I was in prison, you came to visit me’.</a:t>
            </a:r>
          </a:p>
          <a:p>
            <a:pPr marL="285750" indent="-285750" algn="l">
              <a:buFont typeface="Arial" panose="020B0604020202020204" pitchFamily="34" charset="0"/>
              <a:buChar char="•"/>
            </a:pPr>
            <a:endParaRPr lang="en-GB" sz="1800" b="0" i="0" dirty="0">
              <a:solidFill>
                <a:schemeClr val="tx1">
                  <a:lumMod val="85000"/>
                  <a:lumOff val="15000"/>
                </a:schemeClr>
              </a:solidFill>
              <a:effectLst/>
              <a:latin typeface="Poppins" panose="00000500000000000000" pitchFamily="2" charset="0"/>
              <a:cs typeface="Poppins" panose="00000500000000000000" pitchFamily="2" charset="0"/>
            </a:endParaRPr>
          </a:p>
          <a:p>
            <a:pPr marL="285750" indent="-285750" algn="l">
              <a:buFont typeface="Arial" panose="020B0604020202020204" pitchFamily="34" charset="0"/>
              <a:buChar char="•"/>
            </a:pPr>
            <a:r>
              <a:rPr lang="en-GB" sz="1800" b="0" i="0" dirty="0">
                <a:solidFill>
                  <a:schemeClr val="tx1">
                    <a:lumMod val="85000"/>
                    <a:lumOff val="15000"/>
                  </a:schemeClr>
                </a:solidFill>
                <a:effectLst/>
                <a:latin typeface="Poppins" panose="00000500000000000000" pitchFamily="2" charset="0"/>
                <a:cs typeface="Poppins" panose="00000500000000000000" pitchFamily="2" charset="0"/>
              </a:rPr>
              <a:t>Chaplains also support prison staff, who work tirelessly in a particularly challenging environment.</a:t>
            </a:r>
          </a:p>
          <a:p>
            <a:pPr marL="285750" indent="-285750" algn="l">
              <a:buFont typeface="Arial" panose="020B0604020202020204" pitchFamily="34" charset="0"/>
              <a:buChar char="•"/>
            </a:pPr>
            <a:endParaRPr lang="en-GB" sz="1800" b="0" i="0" dirty="0">
              <a:solidFill>
                <a:schemeClr val="tx1">
                  <a:lumMod val="85000"/>
                  <a:lumOff val="15000"/>
                </a:schemeClr>
              </a:solidFill>
              <a:effectLst/>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dirty="0">
                <a:solidFill>
                  <a:schemeClr val="tx1">
                    <a:lumMod val="85000"/>
                    <a:lumOff val="15000"/>
                  </a:schemeClr>
                </a:solidFill>
                <a:latin typeface="Poppins" panose="00000500000000000000" pitchFamily="2" charset="0"/>
                <a:cs typeface="Poppins" panose="00000500000000000000" pitchFamily="2" charset="0"/>
              </a:rPr>
              <a:t>Believing that the love of God is unconditional, Salvation Army chaplains come alongside prisoners in Christ’s name in a ministry of practical, non-judgemental caring.</a:t>
            </a:r>
            <a:endParaRPr lang="en-GB" sz="1800" dirty="0">
              <a:solidFill>
                <a:schemeClr val="tx1">
                  <a:lumMod val="85000"/>
                  <a:lumOff val="15000"/>
                </a:schemeClr>
              </a:solidFill>
              <a:latin typeface="Poppins" panose="00000500000000000000" pitchFamily="2" charset="0"/>
              <a:cs typeface="Poppins" panose="00000500000000000000" pitchFamily="2" charset="0"/>
            </a:endParaRPr>
          </a:p>
        </p:txBody>
      </p:sp>
      <p:pic>
        <p:nvPicPr>
          <p:cNvPr id="8" name="Picture 7" descr="Shape, arrow&#10;&#10;Description automatically generated">
            <a:extLst>
              <a:ext uri="{FF2B5EF4-FFF2-40B4-BE49-F238E27FC236}">
                <a16:creationId xmlns:a16="http://schemas.microsoft.com/office/drawing/2014/main" id="{94230EEA-1AD5-49AF-A1C2-CCD4C1F6819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65828" y="4421522"/>
            <a:ext cx="2487736" cy="2487736"/>
          </a:xfrm>
          <a:prstGeom prst="rect">
            <a:avLst/>
          </a:prstGeom>
        </p:spPr>
      </p:pic>
      <p:sp>
        <p:nvSpPr>
          <p:cNvPr id="10" name="TextBox 9">
            <a:extLst>
              <a:ext uri="{FF2B5EF4-FFF2-40B4-BE49-F238E27FC236}">
                <a16:creationId xmlns:a16="http://schemas.microsoft.com/office/drawing/2014/main" id="{EDBCFF58-9145-4659-B372-7F8ADC2F1703}"/>
              </a:ext>
            </a:extLst>
          </p:cNvPr>
          <p:cNvSpPr txBox="1"/>
          <p:nvPr/>
        </p:nvSpPr>
        <p:spPr>
          <a:xfrm>
            <a:off x="1381078" y="6440611"/>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Supporting people in prisons</a:t>
            </a:r>
          </a:p>
        </p:txBody>
      </p:sp>
    </p:spTree>
    <p:extLst>
      <p:ext uri="{BB962C8B-B14F-4D97-AF65-F5344CB8AC3E}">
        <p14:creationId xmlns:p14="http://schemas.microsoft.com/office/powerpoint/2010/main" val="325770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d and white post it note">
            <a:extLst>
              <a:ext uri="{FF2B5EF4-FFF2-40B4-BE49-F238E27FC236}">
                <a16:creationId xmlns:a16="http://schemas.microsoft.com/office/drawing/2014/main" id="{5F38877C-1C76-4AFB-8DF4-C15E361814C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79398" y="680349"/>
            <a:ext cx="4994154" cy="5992985"/>
          </a:xfrm>
          <a:prstGeom prst="rect">
            <a:avLst/>
          </a:prstGeom>
        </p:spPr>
      </p:pic>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descr="A guitar on a red background&#10;&#10;Description automatically generated with low confidence">
            <a:extLst>
              <a:ext uri="{FF2B5EF4-FFF2-40B4-BE49-F238E27FC236}">
                <a16:creationId xmlns:a16="http://schemas.microsoft.com/office/drawing/2014/main" id="{0EE03F6E-2F1C-8046-A793-24556CBE215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0" y="3257551"/>
            <a:ext cx="3600449" cy="3600449"/>
          </a:xfrm>
          <a:prstGeom prst="rect">
            <a:avLst/>
          </a:prstGeom>
          <a:scene3d>
            <a:camera prst="orthographicFront">
              <a:rot lat="0" lon="10800000" rev="0"/>
            </a:camera>
            <a:lightRig rig="threePt" dir="t"/>
          </a:scene3d>
        </p:spPr>
      </p:pic>
      <p:sp>
        <p:nvSpPr>
          <p:cNvPr id="7" name="TextBox 6">
            <a:extLst>
              <a:ext uri="{FF2B5EF4-FFF2-40B4-BE49-F238E27FC236}">
                <a16:creationId xmlns:a16="http://schemas.microsoft.com/office/drawing/2014/main" id="{D3CBA179-ABCE-4C9F-8781-44529F3392F6}"/>
              </a:ext>
            </a:extLst>
          </p:cNvPr>
          <p:cNvSpPr txBox="1"/>
          <p:nvPr/>
        </p:nvSpPr>
        <p:spPr>
          <a:xfrm>
            <a:off x="609262" y="640909"/>
            <a:ext cx="6227064" cy="553998"/>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Pandemic in prison</a:t>
            </a:r>
            <a:endParaRPr lang="en-US" dirty="0"/>
          </a:p>
        </p:txBody>
      </p:sp>
      <p:sp>
        <p:nvSpPr>
          <p:cNvPr id="8" name="TextBox 7">
            <a:extLst>
              <a:ext uri="{FF2B5EF4-FFF2-40B4-BE49-F238E27FC236}">
                <a16:creationId xmlns:a16="http://schemas.microsoft.com/office/drawing/2014/main" id="{1A6BB044-358C-406D-B100-314EF2ADD4B9}"/>
              </a:ext>
            </a:extLst>
          </p:cNvPr>
          <p:cNvSpPr txBox="1"/>
          <p:nvPr/>
        </p:nvSpPr>
        <p:spPr>
          <a:xfrm>
            <a:off x="846161" y="1440049"/>
            <a:ext cx="10181230" cy="1477328"/>
          </a:xfrm>
          <a:prstGeom prst="rect">
            <a:avLst/>
          </a:prstGeom>
          <a:noFill/>
        </p:spPr>
        <p:txBody>
          <a:bodyPr wrap="square" rtlCol="0">
            <a:spAutoFit/>
          </a:bodyPr>
          <a:lstStyle/>
          <a:p>
            <a:r>
              <a:rPr lang="en-GB" dirty="0">
                <a:solidFill>
                  <a:schemeClr val="tx1">
                    <a:lumMod val="85000"/>
                    <a:lumOff val="15000"/>
                  </a:schemeClr>
                </a:solidFill>
                <a:latin typeface="Poppins" panose="00000500000000000000" pitchFamily="2" charset="0"/>
                <a:cs typeface="Poppins" panose="00000500000000000000" pitchFamily="2" charset="0"/>
              </a:rPr>
              <a:t>During the pandemic, many people likened lockdown to being in prison, but what about those who were actually in prison?</a:t>
            </a:r>
          </a:p>
          <a:p>
            <a:endParaRPr lang="en-GB" dirty="0">
              <a:solidFill>
                <a:schemeClr val="tx1">
                  <a:lumMod val="85000"/>
                  <a:lumOff val="15000"/>
                </a:schemeClr>
              </a:solidFill>
              <a:latin typeface="Poppins" panose="00000500000000000000" pitchFamily="2" charset="0"/>
              <a:cs typeface="Poppins" panose="00000500000000000000" pitchFamily="2" charset="0"/>
            </a:endParaRPr>
          </a:p>
          <a:p>
            <a:pPr marL="285750" indent="-285750">
              <a:buFontTx/>
              <a:buChar char="-"/>
            </a:pPr>
            <a:r>
              <a:rPr lang="en-GB" dirty="0">
                <a:solidFill>
                  <a:schemeClr val="tx1">
                    <a:lumMod val="85000"/>
                    <a:lumOff val="15000"/>
                  </a:schemeClr>
                </a:solidFill>
                <a:latin typeface="Poppins" panose="00000500000000000000" pitchFamily="2" charset="0"/>
                <a:cs typeface="Poppins" panose="00000500000000000000" pitchFamily="2" charset="0"/>
              </a:rPr>
              <a:t>Would anything have changed?</a:t>
            </a:r>
          </a:p>
          <a:p>
            <a:pPr marL="285750" indent="-285750">
              <a:buFontTx/>
              <a:buChar char="-"/>
            </a:pPr>
            <a:r>
              <a:rPr lang="en-GB" dirty="0">
                <a:solidFill>
                  <a:schemeClr val="tx1">
                    <a:lumMod val="85000"/>
                    <a:lumOff val="15000"/>
                  </a:schemeClr>
                </a:solidFill>
                <a:latin typeface="Poppins" panose="00000500000000000000" pitchFamily="2" charset="0"/>
                <a:cs typeface="Poppins" panose="00000500000000000000" pitchFamily="2" charset="0"/>
              </a:rPr>
              <a:t>How might they have been affected?</a:t>
            </a:r>
          </a:p>
        </p:txBody>
      </p:sp>
      <p:pic>
        <p:nvPicPr>
          <p:cNvPr id="12" name="Picture 11" descr="A person wearing a mask&#10;&#10;Description automatically generated with low confidence">
            <a:extLst>
              <a:ext uri="{FF2B5EF4-FFF2-40B4-BE49-F238E27FC236}">
                <a16:creationId xmlns:a16="http://schemas.microsoft.com/office/drawing/2014/main" id="{F73F25EB-4569-482C-9F6A-CB92DA43FF7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479847" y="5163953"/>
            <a:ext cx="1826342" cy="1826342"/>
          </a:xfrm>
          <a:prstGeom prst="rect">
            <a:avLst/>
          </a:prstGeom>
        </p:spPr>
      </p:pic>
      <p:sp>
        <p:nvSpPr>
          <p:cNvPr id="13" name="TextBox 12">
            <a:extLst>
              <a:ext uri="{FF2B5EF4-FFF2-40B4-BE49-F238E27FC236}">
                <a16:creationId xmlns:a16="http://schemas.microsoft.com/office/drawing/2014/main" id="{765E3196-03CE-4F4F-BD2B-EC657C82F9DD}"/>
              </a:ext>
            </a:extLst>
          </p:cNvPr>
          <p:cNvSpPr txBox="1"/>
          <p:nvPr/>
        </p:nvSpPr>
        <p:spPr>
          <a:xfrm>
            <a:off x="1453524"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Pandemic in prison</a:t>
            </a:r>
          </a:p>
        </p:txBody>
      </p:sp>
    </p:spTree>
    <p:extLst>
      <p:ext uri="{BB962C8B-B14F-4D97-AF65-F5344CB8AC3E}">
        <p14:creationId xmlns:p14="http://schemas.microsoft.com/office/powerpoint/2010/main" val="177829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3CBA179-ABCE-4C9F-8781-44529F3392F6}"/>
              </a:ext>
            </a:extLst>
          </p:cNvPr>
          <p:cNvSpPr txBox="1"/>
          <p:nvPr/>
        </p:nvSpPr>
        <p:spPr>
          <a:xfrm>
            <a:off x="2225874" y="2703553"/>
            <a:ext cx="9653854" cy="553998"/>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People in prison don’t deserve help.</a:t>
            </a:r>
            <a:endParaRPr lang="en-US" dirty="0"/>
          </a:p>
        </p:txBody>
      </p:sp>
      <p:pic>
        <p:nvPicPr>
          <p:cNvPr id="9" name="Picture 8" descr="A picture containing dark&#10;&#10;Description automatically generated">
            <a:extLst>
              <a:ext uri="{FF2B5EF4-FFF2-40B4-BE49-F238E27FC236}">
                <a16:creationId xmlns:a16="http://schemas.microsoft.com/office/drawing/2014/main" id="{EA9BC530-BF4A-4C0E-BDD9-6EA6E088F2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38935" y="2703553"/>
            <a:ext cx="4996775" cy="4996775"/>
          </a:xfrm>
          <a:prstGeom prst="rect">
            <a:avLst/>
          </a:prstGeom>
        </p:spPr>
      </p:pic>
      <p:pic>
        <p:nvPicPr>
          <p:cNvPr id="14" name="Picture 13" descr="A picture containing indoor, dark&#10;&#10;Description automatically generated">
            <a:extLst>
              <a:ext uri="{FF2B5EF4-FFF2-40B4-BE49-F238E27FC236}">
                <a16:creationId xmlns:a16="http://schemas.microsoft.com/office/drawing/2014/main" id="{3332BEBC-9D9E-4BE5-BD00-FFBF83778E9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1031" y="3836010"/>
            <a:ext cx="3950187" cy="3950187"/>
          </a:xfrm>
          <a:prstGeom prst="rect">
            <a:avLst/>
          </a:prstGeom>
        </p:spPr>
      </p:pic>
      <p:sp>
        <p:nvSpPr>
          <p:cNvPr id="15" name="TextBox 14">
            <a:extLst>
              <a:ext uri="{FF2B5EF4-FFF2-40B4-BE49-F238E27FC236}">
                <a16:creationId xmlns:a16="http://schemas.microsoft.com/office/drawing/2014/main" id="{DA91DAC2-23B0-41F4-87EE-E9163F77D47B}"/>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Friend or foe?</a:t>
            </a:r>
          </a:p>
        </p:txBody>
      </p:sp>
      <p:sp>
        <p:nvSpPr>
          <p:cNvPr id="16" name="Scroll: Horizontal 15">
            <a:extLst>
              <a:ext uri="{FF2B5EF4-FFF2-40B4-BE49-F238E27FC236}">
                <a16:creationId xmlns:a16="http://schemas.microsoft.com/office/drawing/2014/main" id="{4709E91A-E49D-4D3D-93F1-E18DA866EB1D}"/>
              </a:ext>
            </a:extLst>
          </p:cNvPr>
          <p:cNvSpPr/>
          <p:nvPr/>
        </p:nvSpPr>
        <p:spPr>
          <a:xfrm>
            <a:off x="1550897" y="1182496"/>
            <a:ext cx="8716297" cy="3333136"/>
          </a:xfrm>
          <a:prstGeom prst="horizontalScroll">
            <a:avLst/>
          </a:prstGeom>
          <a:solidFill>
            <a:srgbClr val="E54B4B"/>
          </a:solidFill>
          <a:ln>
            <a:solidFill>
              <a:srgbClr val="E4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b="0" i="0" dirty="0">
              <a:solidFill>
                <a:srgbClr val="333333"/>
              </a:solidFill>
              <a:effectLst/>
              <a:latin typeface="Trebuchet MS" panose="020B0603020202020204" pitchFamily="34" charset="0"/>
            </a:endParaRPr>
          </a:p>
          <a:p>
            <a:pPr algn="l"/>
            <a:r>
              <a:rPr lang="en-GB" sz="2800" b="0" i="0" dirty="0">
                <a:solidFill>
                  <a:srgbClr val="333333"/>
                </a:solidFill>
                <a:effectLst/>
                <a:latin typeface="Trebuchet MS" panose="020B0603020202020204" pitchFamily="34" charset="0"/>
              </a:rPr>
              <a:t>Jesus said to them, ‘It is not the healthy who need a doctor, but the sick. I have not come to call the righteous, but sinners’</a:t>
            </a:r>
          </a:p>
          <a:p>
            <a:pPr algn="r"/>
            <a:r>
              <a:rPr lang="en-GB" sz="2400" dirty="0">
                <a:solidFill>
                  <a:srgbClr val="333333"/>
                </a:solidFill>
                <a:latin typeface="Trebuchet MS" panose="020B0603020202020204" pitchFamily="34" charset="0"/>
              </a:rPr>
              <a:t>MARK 2:17</a:t>
            </a:r>
          </a:p>
          <a:p>
            <a:pPr algn="l"/>
            <a:endParaRPr lang="en-GB" b="0" i="0" dirty="0">
              <a:solidFill>
                <a:srgbClr val="333333"/>
              </a:solidFill>
              <a:effectLst/>
              <a:latin typeface="Trebuchet MS" panose="020B0603020202020204" pitchFamily="34" charset="0"/>
            </a:endParaRPr>
          </a:p>
        </p:txBody>
      </p:sp>
    </p:spTree>
    <p:extLst>
      <p:ext uri="{BB962C8B-B14F-4D97-AF65-F5344CB8AC3E}">
        <p14:creationId xmlns:p14="http://schemas.microsoft.com/office/powerpoint/2010/main" val="29717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A guitar on a red background&#10;&#10;Description automatically generated with low confidence">
            <a:extLst>
              <a:ext uri="{FF2B5EF4-FFF2-40B4-BE49-F238E27FC236}">
                <a16:creationId xmlns:a16="http://schemas.microsoft.com/office/drawing/2014/main" id="{0EE03F6E-2F1C-8046-A793-24556CBE215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25000" y="4486275"/>
            <a:ext cx="3600449" cy="3600449"/>
          </a:xfrm>
          <a:prstGeom prst="rect">
            <a:avLst/>
          </a:prstGeom>
        </p:spPr>
      </p:pic>
      <p:sp>
        <p:nvSpPr>
          <p:cNvPr id="7" name="TextBox 6">
            <a:extLst>
              <a:ext uri="{FF2B5EF4-FFF2-40B4-BE49-F238E27FC236}">
                <a16:creationId xmlns:a16="http://schemas.microsoft.com/office/drawing/2014/main" id="{D3CBA179-ABCE-4C9F-8781-44529F3392F6}"/>
              </a:ext>
            </a:extLst>
          </p:cNvPr>
          <p:cNvSpPr txBox="1"/>
          <p:nvPr/>
        </p:nvSpPr>
        <p:spPr>
          <a:xfrm>
            <a:off x="609262" y="498902"/>
            <a:ext cx="9653854" cy="553998"/>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Prison chaplains</a:t>
            </a:r>
            <a:endParaRPr lang="en-US" dirty="0"/>
          </a:p>
        </p:txBody>
      </p:sp>
      <p:pic>
        <p:nvPicPr>
          <p:cNvPr id="3" name="Picture 2">
            <a:hlinkClick r:id="rId5"/>
            <a:extLst>
              <a:ext uri="{FF2B5EF4-FFF2-40B4-BE49-F238E27FC236}">
                <a16:creationId xmlns:a16="http://schemas.microsoft.com/office/drawing/2014/main" id="{9A474224-9B0E-4E3C-9003-9B79309EB373}"/>
              </a:ext>
            </a:extLst>
          </p:cNvPr>
          <p:cNvPicPr>
            <a:picLocks noChangeAspect="1"/>
          </p:cNvPicPr>
          <p:nvPr/>
        </p:nvPicPr>
        <p:blipFill>
          <a:blip r:embed="rId6"/>
          <a:stretch>
            <a:fillRect/>
          </a:stretch>
        </p:blipFill>
        <p:spPr>
          <a:xfrm>
            <a:off x="2623273" y="1749337"/>
            <a:ext cx="5968278" cy="3356063"/>
          </a:xfrm>
          <a:prstGeom prst="rect">
            <a:avLst/>
          </a:prstGeom>
        </p:spPr>
      </p:pic>
      <p:sp>
        <p:nvSpPr>
          <p:cNvPr id="10" name="TextBox 9">
            <a:extLst>
              <a:ext uri="{FF2B5EF4-FFF2-40B4-BE49-F238E27FC236}">
                <a16:creationId xmlns:a16="http://schemas.microsoft.com/office/drawing/2014/main" id="{BB9AE54C-E13B-480E-BDE5-369F3C04CD3C}"/>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Prison chaplain video</a:t>
            </a:r>
          </a:p>
        </p:txBody>
      </p:sp>
      <p:sp>
        <p:nvSpPr>
          <p:cNvPr id="8" name="Action Button: Go Forward or Next 7">
            <a:hlinkClick r:id="rId5" highlightClick="1"/>
            <a:extLst>
              <a:ext uri="{FF2B5EF4-FFF2-40B4-BE49-F238E27FC236}">
                <a16:creationId xmlns:a16="http://schemas.microsoft.com/office/drawing/2014/main" id="{EC51FA00-AFBA-4329-ABC8-284A48D39D23}"/>
              </a:ext>
            </a:extLst>
          </p:cNvPr>
          <p:cNvSpPr/>
          <p:nvPr/>
        </p:nvSpPr>
        <p:spPr>
          <a:xfrm>
            <a:off x="2727278" y="4081721"/>
            <a:ext cx="961133" cy="863346"/>
          </a:xfrm>
          <a:prstGeom prst="actionButtonForwardNext">
            <a:avLst/>
          </a:prstGeom>
          <a:solidFill>
            <a:srgbClr val="E44040"/>
          </a:solidFill>
          <a:ln>
            <a:solidFill>
              <a:srgbClr val="E4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icture containing outdoor object, wire&#10;&#10;Description automatically generated">
            <a:extLst>
              <a:ext uri="{FF2B5EF4-FFF2-40B4-BE49-F238E27FC236}">
                <a16:creationId xmlns:a16="http://schemas.microsoft.com/office/drawing/2014/main" id="{BAA0ED9B-8803-C16E-DB42-702839E80F7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87192" y="4145993"/>
            <a:ext cx="3600449" cy="3600449"/>
          </a:xfrm>
          <a:prstGeom prst="rect">
            <a:avLst/>
          </a:prstGeom>
        </p:spPr>
      </p:pic>
    </p:spTree>
    <p:extLst>
      <p:ext uri="{BB962C8B-B14F-4D97-AF65-F5344CB8AC3E}">
        <p14:creationId xmlns:p14="http://schemas.microsoft.com/office/powerpoint/2010/main" val="183937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A guitar on a red background&#10;&#10;Description automatically generated with low confidence">
            <a:extLst>
              <a:ext uri="{FF2B5EF4-FFF2-40B4-BE49-F238E27FC236}">
                <a16:creationId xmlns:a16="http://schemas.microsoft.com/office/drawing/2014/main" id="{0EE03F6E-2F1C-8046-A793-24556CBE215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25000" y="4486275"/>
            <a:ext cx="3600449" cy="3600449"/>
          </a:xfrm>
          <a:prstGeom prst="rect">
            <a:avLst/>
          </a:prstGeom>
        </p:spPr>
      </p:pic>
      <p:sp>
        <p:nvSpPr>
          <p:cNvPr id="7" name="TextBox 6">
            <a:extLst>
              <a:ext uri="{FF2B5EF4-FFF2-40B4-BE49-F238E27FC236}">
                <a16:creationId xmlns:a16="http://schemas.microsoft.com/office/drawing/2014/main" id="{D3CBA179-ABCE-4C9F-8781-44529F3392F6}"/>
              </a:ext>
            </a:extLst>
          </p:cNvPr>
          <p:cNvSpPr txBox="1"/>
          <p:nvPr/>
        </p:nvSpPr>
        <p:spPr>
          <a:xfrm>
            <a:off x="609262" y="775901"/>
            <a:ext cx="9653854" cy="553998"/>
          </a:xfrm>
          <a:prstGeom prst="rect">
            <a:avLst/>
          </a:prstGeom>
          <a:noFill/>
        </p:spPr>
        <p:txBody>
          <a:bodyPr wrap="square" rtlCol="0">
            <a:spAutoFit/>
          </a:bodyPr>
          <a:lstStyle/>
          <a:p>
            <a:r>
              <a:rPr lang="en-GB" sz="3000" b="1" dirty="0">
                <a:solidFill>
                  <a:srgbClr val="E54B4B"/>
                </a:solidFill>
                <a:latin typeface="Poppins ExtraBold" pitchFamily="2" charset="77"/>
                <a:cs typeface="Poppins ExtraBold" pitchFamily="2" charset="77"/>
              </a:rPr>
              <a:t>Prison chaplains</a:t>
            </a:r>
            <a:endParaRPr lang="en-US" dirty="0"/>
          </a:p>
        </p:txBody>
      </p:sp>
      <p:pic>
        <p:nvPicPr>
          <p:cNvPr id="9" name="Picture 8" descr="A picture containing outdoor object, wire&#10;&#10;Description automatically generated">
            <a:extLst>
              <a:ext uri="{FF2B5EF4-FFF2-40B4-BE49-F238E27FC236}">
                <a16:creationId xmlns:a16="http://schemas.microsoft.com/office/drawing/2014/main" id="{D736AB9E-A92F-42AF-B9B5-D4683685D40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7192" y="4145993"/>
            <a:ext cx="3600449" cy="3600449"/>
          </a:xfrm>
          <a:prstGeom prst="rect">
            <a:avLst/>
          </a:prstGeom>
        </p:spPr>
      </p:pic>
      <p:sp>
        <p:nvSpPr>
          <p:cNvPr id="10" name="TextBox 9">
            <a:extLst>
              <a:ext uri="{FF2B5EF4-FFF2-40B4-BE49-F238E27FC236}">
                <a16:creationId xmlns:a16="http://schemas.microsoft.com/office/drawing/2014/main" id="{BB9AE54C-E13B-480E-BDE5-369F3C04CD3C}"/>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Prison chaplains</a:t>
            </a:r>
          </a:p>
        </p:txBody>
      </p:sp>
      <p:sp>
        <p:nvSpPr>
          <p:cNvPr id="2" name="TextBox 1">
            <a:extLst>
              <a:ext uri="{FF2B5EF4-FFF2-40B4-BE49-F238E27FC236}">
                <a16:creationId xmlns:a16="http://schemas.microsoft.com/office/drawing/2014/main" id="{DBBB9847-DE60-4D9D-842E-BB7A0BB300FB}"/>
              </a:ext>
            </a:extLst>
          </p:cNvPr>
          <p:cNvSpPr txBox="1"/>
          <p:nvPr/>
        </p:nvSpPr>
        <p:spPr>
          <a:xfrm>
            <a:off x="1080868" y="1941342"/>
            <a:ext cx="10030264" cy="4708981"/>
          </a:xfrm>
          <a:prstGeom prst="rect">
            <a:avLst/>
          </a:prstGeom>
          <a:noFill/>
        </p:spPr>
        <p:txBody>
          <a:bodyPr wrap="square" numCol="2" spcCol="216000" rtlCol="0">
            <a:spAutoFit/>
          </a:bodyPr>
          <a:lstStyle/>
          <a:p>
            <a:r>
              <a:rPr lang="en-GB" sz="2000" b="1" dirty="0"/>
              <a:t>Love to those deemed unlovable…</a:t>
            </a:r>
          </a:p>
          <a:p>
            <a:r>
              <a:rPr lang="en-GB" sz="2000" dirty="0"/>
              <a:t>‘within these walls, we experience some of the worst human consequences of a broken world’. However, within those walls there is also a precious and unique opportunity to reach those often unreachable; to give a message of hope to the hopeless; and to show love to those deemed unlovable.’</a:t>
            </a:r>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b="1" dirty="0"/>
              <a:t>It was a privilege to hear his story...</a:t>
            </a:r>
          </a:p>
          <a:p>
            <a:r>
              <a:rPr lang="en-GB" sz="2000" dirty="0"/>
              <a:t>‘There was a man who came over to spend some time in chapel as it was the one year anniversary of his 18 month old daughter’s death. We were able to talk around issues of forgiveness, anger, his grieving. It was a privilege to just sit down and hear his story. He took away daily reading books and a leaflet about living with loss.’</a:t>
            </a:r>
          </a:p>
          <a:p>
            <a:endParaRPr lang="en-GB" sz="2000" b="1" dirty="0"/>
          </a:p>
          <a:p>
            <a:endParaRPr lang="en-GB" sz="2000" b="1" dirty="0"/>
          </a:p>
          <a:p>
            <a:endParaRPr lang="en-GB" sz="2000" dirty="0"/>
          </a:p>
          <a:p>
            <a:endParaRPr lang="en-GB" sz="2000" dirty="0"/>
          </a:p>
        </p:txBody>
      </p:sp>
    </p:spTree>
    <p:extLst>
      <p:ext uri="{BB962C8B-B14F-4D97-AF65-F5344CB8AC3E}">
        <p14:creationId xmlns:p14="http://schemas.microsoft.com/office/powerpoint/2010/main" val="27657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89BC5F-47EB-0246-B35B-076FF523AAB1}"/>
              </a:ext>
            </a:extLst>
          </p:cNvPr>
          <p:cNvSpPr txBox="1"/>
          <p:nvPr/>
        </p:nvSpPr>
        <p:spPr>
          <a:xfrm>
            <a:off x="1624625" y="6488668"/>
            <a:ext cx="6574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SemiBold" pitchFamily="2" charset="77"/>
                <a:ea typeface="+mn-ea"/>
                <a:cs typeface="Poppins SemiBold" pitchFamily="2" charset="77"/>
              </a:rPr>
              <a:t>Debt Advice</a:t>
            </a:r>
          </a:p>
        </p:txBody>
      </p:sp>
      <p:pic>
        <p:nvPicPr>
          <p:cNvPr id="4" name="Picture 3" descr="Shape, rectangle&#10;&#10;Description automatically generated">
            <a:extLst>
              <a:ext uri="{FF2B5EF4-FFF2-40B4-BE49-F238E27FC236}">
                <a16:creationId xmlns:a16="http://schemas.microsoft.com/office/drawing/2014/main" id="{59557B07-D05F-5948-A0D4-07177A47CC97}"/>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A guitar on a red background&#10;&#10;Description automatically generated with low confidence">
            <a:extLst>
              <a:ext uri="{FF2B5EF4-FFF2-40B4-BE49-F238E27FC236}">
                <a16:creationId xmlns:a16="http://schemas.microsoft.com/office/drawing/2014/main" id="{0EE03F6E-2F1C-8046-A793-24556CBE215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25000" y="4486275"/>
            <a:ext cx="3600449" cy="3600449"/>
          </a:xfrm>
          <a:prstGeom prst="rect">
            <a:avLst/>
          </a:prstGeom>
        </p:spPr>
      </p:pic>
      <p:pic>
        <p:nvPicPr>
          <p:cNvPr id="5" name="Picture 4">
            <a:extLst>
              <a:ext uri="{FF2B5EF4-FFF2-40B4-BE49-F238E27FC236}">
                <a16:creationId xmlns:a16="http://schemas.microsoft.com/office/drawing/2014/main" id="{8BA2D232-4E12-4567-A678-2CD4837B914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3265" y="4013200"/>
            <a:ext cx="2980266" cy="2980266"/>
          </a:xfrm>
          <a:prstGeom prst="rect">
            <a:avLst/>
          </a:prstGeom>
        </p:spPr>
      </p:pic>
      <p:sp>
        <p:nvSpPr>
          <p:cNvPr id="7" name="TextBox 6">
            <a:extLst>
              <a:ext uri="{FF2B5EF4-FFF2-40B4-BE49-F238E27FC236}">
                <a16:creationId xmlns:a16="http://schemas.microsoft.com/office/drawing/2014/main" id="{C9A43127-62C4-47E8-B4EE-E1B9B53CAE23}"/>
              </a:ext>
            </a:extLst>
          </p:cNvPr>
          <p:cNvSpPr txBox="1"/>
          <p:nvPr/>
        </p:nvSpPr>
        <p:spPr>
          <a:xfrm>
            <a:off x="998728" y="655303"/>
            <a:ext cx="622706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E54B4B"/>
                </a:solidFill>
                <a:effectLst/>
                <a:uLnTx/>
                <a:uFillTx/>
                <a:latin typeface="Poppins ExtraBold" pitchFamily="2" charset="77"/>
                <a:ea typeface="+mn-ea"/>
                <a:cs typeface="Poppins ExtraBold" pitchFamily="2" charset="77"/>
              </a:rPr>
              <a:t>No judgment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22AFAA6-7784-44C1-98A4-DFB7CD345488}"/>
              </a:ext>
            </a:extLst>
          </p:cNvPr>
          <p:cNvSpPr txBox="1"/>
          <p:nvPr/>
        </p:nvSpPr>
        <p:spPr>
          <a:xfrm>
            <a:off x="2028305" y="1595588"/>
            <a:ext cx="852885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You spot someone:</a:t>
            </a:r>
          </a:p>
          <a:p>
            <a:pPr marL="742950" lvl="1" indent="-285750">
              <a:buFont typeface="Arial" panose="020B0604020202020204" pitchFamily="34" charset="0"/>
              <a:buChar char="•"/>
            </a:pPr>
            <a:r>
              <a:rPr kumimoji="0" lang="en-GB" sz="32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Picking their nose </a:t>
            </a:r>
            <a:endParaRPr lang="en-GB" sz="3200" dirty="0">
              <a:solidFill>
                <a:prstClr val="black"/>
              </a:solidFill>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GB" sz="3200" dirty="0">
                <a:solidFill>
                  <a:prstClr val="black"/>
                </a:solidFill>
                <a:latin typeface="Poppins" panose="00000500000000000000" pitchFamily="2" charset="0"/>
                <a:cs typeface="Poppins" panose="00000500000000000000" pitchFamily="2" charset="0"/>
              </a:rPr>
              <a:t>Stealing sweets</a:t>
            </a:r>
          </a:p>
          <a:p>
            <a:pPr marL="742950" lvl="1" indent="-285750">
              <a:buFont typeface="Arial" panose="020B0604020202020204" pitchFamily="34" charset="0"/>
              <a:buChar char="•"/>
            </a:pPr>
            <a:r>
              <a:rPr kumimoji="0" lang="en-GB" sz="32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Chewing with their mouth open</a:t>
            </a:r>
          </a:p>
          <a:p>
            <a:pPr marL="742950" lvl="1" indent="-285750">
              <a:buFont typeface="Arial" panose="020B0604020202020204" pitchFamily="34" charset="0"/>
              <a:buChar char="•"/>
            </a:pPr>
            <a:r>
              <a:rPr lang="en-GB" sz="3200" dirty="0">
                <a:solidFill>
                  <a:prstClr val="black"/>
                </a:solidFill>
                <a:latin typeface="Poppins" panose="00000500000000000000" pitchFamily="2" charset="0"/>
                <a:cs typeface="Poppins" panose="00000500000000000000" pitchFamily="2" charset="0"/>
              </a:rPr>
              <a:t>Getting a pineapple pizza</a:t>
            </a:r>
          </a:p>
          <a:p>
            <a:pPr marL="742950" lvl="1" indent="-285750">
              <a:buFont typeface="Arial" panose="020B0604020202020204" pitchFamily="34" charset="0"/>
              <a:buChar char="•"/>
            </a:pPr>
            <a:r>
              <a:rPr lang="en-GB" sz="3200" dirty="0">
                <a:solidFill>
                  <a:prstClr val="black"/>
                </a:solidFill>
                <a:latin typeface="Poppins" panose="00000500000000000000" pitchFamily="2" charset="0"/>
                <a:cs typeface="Poppins" panose="00000500000000000000" pitchFamily="2" charset="0"/>
              </a:rPr>
              <a:t>Littering</a:t>
            </a:r>
          </a:p>
          <a:p>
            <a:pPr marL="742950" lvl="1" indent="-285750">
              <a:buFont typeface="Arial" panose="020B0604020202020204" pitchFamily="34" charset="0"/>
              <a:buChar char="•"/>
            </a:pPr>
            <a:r>
              <a:rPr lang="en-GB" sz="3200" dirty="0">
                <a:solidFill>
                  <a:prstClr val="black"/>
                </a:solidFill>
                <a:latin typeface="Poppins" panose="00000500000000000000" pitchFamily="2" charset="0"/>
                <a:cs typeface="Poppins" panose="00000500000000000000" pitchFamily="2" charset="0"/>
              </a:rPr>
              <a:t>Stealing nappies</a:t>
            </a:r>
          </a:p>
          <a:p>
            <a:pPr marL="742950" lvl="1" indent="-285750">
              <a:buFont typeface="Arial" panose="020B0604020202020204" pitchFamily="34" charset="0"/>
              <a:buChar char="•"/>
            </a:pPr>
            <a:r>
              <a:rPr kumimoji="0" lang="en-GB" sz="32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Addicted to </a:t>
            </a:r>
            <a:r>
              <a:rPr lang="en-GB" sz="3200" dirty="0">
                <a:solidFill>
                  <a:prstClr val="black"/>
                </a:solidFill>
                <a:latin typeface="Poppins" panose="00000500000000000000" pitchFamily="2" charset="0"/>
                <a:cs typeface="Poppins" panose="00000500000000000000" pitchFamily="2" charset="0"/>
              </a:rPr>
              <a:t>drugs</a:t>
            </a:r>
            <a:endParaRPr kumimoji="0" lang="en-GB" sz="32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A21DAE48-8C6A-4D5B-A2AE-9690648ECB84}"/>
              </a:ext>
            </a:extLst>
          </p:cNvPr>
          <p:cNvSpPr txBox="1"/>
          <p:nvPr/>
        </p:nvSpPr>
        <p:spPr>
          <a:xfrm>
            <a:off x="2727278" y="6471429"/>
            <a:ext cx="6574536" cy="369332"/>
          </a:xfrm>
          <a:prstGeom prst="rect">
            <a:avLst/>
          </a:prstGeom>
          <a:noFill/>
        </p:spPr>
        <p:txBody>
          <a:bodyPr wrap="square" rtlCol="0">
            <a:spAutoFit/>
          </a:bodyPr>
          <a:lstStyle/>
          <a:p>
            <a:r>
              <a:rPr lang="en-US" b="1" dirty="0">
                <a:solidFill>
                  <a:schemeClr val="bg1"/>
                </a:solidFill>
                <a:latin typeface="Poppins SemiBold" pitchFamily="2" charset="77"/>
                <a:cs typeface="Poppins SemiBold" pitchFamily="2" charset="77"/>
              </a:rPr>
              <a:t>Prisons: No judgement</a:t>
            </a:r>
          </a:p>
        </p:txBody>
      </p:sp>
    </p:spTree>
    <p:extLst>
      <p:ext uri="{BB962C8B-B14F-4D97-AF65-F5344CB8AC3E}">
        <p14:creationId xmlns:p14="http://schemas.microsoft.com/office/powerpoint/2010/main" val="32805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6308</TotalTime>
  <Words>1193</Words>
  <Application>Microsoft Office PowerPoint</Application>
  <PresentationFormat>Widescreen</PresentationFormat>
  <Paragraphs>130</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Poppins</vt:lpstr>
      <vt:lpstr>Poppins Black</vt:lpstr>
      <vt:lpstr>Poppins ExtraBold</vt:lpstr>
      <vt:lpstr>Poppins SemiBold</vt:lpstr>
      <vt:lpstr>Symbol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Cooper</dc:creator>
  <cp:lastModifiedBy>Carl Jobson</cp:lastModifiedBy>
  <cp:revision>17</cp:revision>
  <dcterms:created xsi:type="dcterms:W3CDTF">2022-02-07T13:20:42Z</dcterms:created>
  <dcterms:modified xsi:type="dcterms:W3CDTF">2023-02-16T15:38:19Z</dcterms:modified>
</cp:coreProperties>
</file>