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60" r:id="rId4"/>
    <p:sldId id="261" r:id="rId5"/>
    <p:sldId id="262" r:id="rId6"/>
  </p:sldIdLst>
  <p:sldSz cx="9144000" cy="6858000" type="screen4x3"/>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p:restoredTop sz="73964" autoAdjust="0"/>
  </p:normalViewPr>
  <p:slideViewPr>
    <p:cSldViewPr>
      <p:cViewPr varScale="1">
        <p:scale>
          <a:sx n="49" d="100"/>
          <a:sy n="49" d="100"/>
        </p:scale>
        <p:origin x="1764" y="48"/>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9415B-973B-4CAA-9839-B3628AD5D87A}" type="datetimeFigureOut">
              <a:rPr lang="en-GB" smtClean="0"/>
              <a:t>05/02/2024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C0599-0692-48B3-A766-DB418BD2C3B5}" type="slidenum">
              <a:rPr lang="en-GB" smtClean="0"/>
              <a:t>‹#›</a:t>
            </a:fld>
            <a:endParaRPr lang="en-GB"/>
          </a:p>
        </p:txBody>
      </p:sp>
    </p:spTree>
    <p:extLst>
      <p:ext uri="{BB962C8B-B14F-4D97-AF65-F5344CB8AC3E}">
        <p14:creationId xmlns:p14="http://schemas.microsoft.com/office/powerpoint/2010/main" val="16135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2024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EBC0599-0692-48B3-A766-DB418BD2C3B5}" type="slidenum">
              <a:rPr lang="en-GB" smtClean="0"/>
              <a:t>3</a:t>
            </a:fld>
            <a:endParaRPr lang="en-GB"/>
          </a:p>
        </p:txBody>
      </p:sp>
    </p:spTree>
    <p:extLst>
      <p:ext uri="{BB962C8B-B14F-4D97-AF65-F5344CB8AC3E}">
        <p14:creationId xmlns:p14="http://schemas.microsoft.com/office/powerpoint/2010/main" val="400770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how many miles each place is from your corps by typing into Google ‘Distance from [YOUR AREA] to…’. Enter on the slide how many miles away each place is from your corps. Although we may be separated by thousands of miles, we are united by our love for God and love for others. Some countries around the work rely heavily on the Self-Denial Appeal to keep their programmes running and to continue supporting people in their local areas. Over the last few weeks, we have explored the work in three countries around the world and seen the transformative work they do. </a:t>
            </a:r>
          </a:p>
          <a:p>
            <a:endParaRPr lang="en-GB" dirty="0"/>
          </a:p>
        </p:txBody>
      </p:sp>
      <p:sp>
        <p:nvSpPr>
          <p:cNvPr id="4" name="Slide Number Placeholder 3"/>
          <p:cNvSpPr>
            <a:spLocks noGrp="1"/>
          </p:cNvSpPr>
          <p:nvPr>
            <p:ph type="sldNum" sz="quarter" idx="5"/>
          </p:nvPr>
        </p:nvSpPr>
        <p:spPr/>
        <p:txBody>
          <a:bodyPr/>
          <a:lstStyle/>
          <a:p>
            <a:fld id="{6EBC0599-0692-48B3-A766-DB418BD2C3B5}" type="slidenum">
              <a:rPr lang="en-GB" smtClean="0"/>
              <a:t>4</a:t>
            </a:fld>
            <a:endParaRPr lang="en-GB"/>
          </a:p>
        </p:txBody>
      </p:sp>
    </p:spTree>
    <p:extLst>
      <p:ext uri="{BB962C8B-B14F-4D97-AF65-F5344CB8AC3E}">
        <p14:creationId xmlns:p14="http://schemas.microsoft.com/office/powerpoint/2010/main" val="29551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is a reminder of the prayer points over the last few weeks. After your time of collection, spend some time in prayer, particularly asking God to take our giving and prayers forward to the future of The Salvation Army in our local area and internationally. </a:t>
            </a:r>
          </a:p>
          <a:p>
            <a:endParaRPr lang="en-GB" dirty="0"/>
          </a:p>
        </p:txBody>
      </p:sp>
      <p:sp>
        <p:nvSpPr>
          <p:cNvPr id="4" name="Slide Number Placeholder 3"/>
          <p:cNvSpPr>
            <a:spLocks noGrp="1"/>
          </p:cNvSpPr>
          <p:nvPr>
            <p:ph type="sldNum" sz="quarter" idx="5"/>
          </p:nvPr>
        </p:nvSpPr>
        <p:spPr/>
        <p:txBody>
          <a:bodyPr/>
          <a:lstStyle/>
          <a:p>
            <a:fld id="{6EBC0599-0692-48B3-A766-DB418BD2C3B5}" type="slidenum">
              <a:rPr lang="en-GB" smtClean="0"/>
              <a:t>5</a:t>
            </a:fld>
            <a:endParaRPr lang="en-GB"/>
          </a:p>
        </p:txBody>
      </p:sp>
    </p:spTree>
    <p:extLst>
      <p:ext uri="{BB962C8B-B14F-4D97-AF65-F5344CB8AC3E}">
        <p14:creationId xmlns:p14="http://schemas.microsoft.com/office/powerpoint/2010/main" val="305148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71EF329-6578-4D60-A2DE-FCF397A6B7B5}" type="datetimeFigureOut">
              <a:rPr lang="en-US" smtClean="0"/>
              <a:t>2/5/2024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C33BFE1-601C-44D7-A5CE-0E889CE45986}" type="datetimeFigureOut">
              <a:rPr lang="en-US" smtClean="0"/>
              <a:t>2/5/2024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FCAFD17-008F-450A-AAA3-657FD58CBBFC}" type="datetimeFigureOut">
              <a:rPr lang="en-US" smtClean="0"/>
              <a:t>2/5/2024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6697DB4-614B-4463-919A-6C57AFDEC223}" type="datetimeFigureOut">
              <a:rPr lang="en-US" smtClean="0"/>
              <a:t>2/5/2024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8E2950E-2387-4C0F-B0AF-A2629EB67B33}" type="datetimeFigureOut">
              <a:rPr lang="en-US" smtClean="0"/>
              <a:t>2/5/2024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57D1E010-F5ED-4D87-BCF4-068D9F973F4D}" type="datetimeFigureOut">
              <a:rPr lang="en-US" smtClean="0"/>
              <a:t>2/5/2024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C6E233EE-601D-4827-8C38-3D8FCFC31329}" type="datetimeFigureOut">
              <a:rPr lang="en-US" smtClean="0"/>
              <a:t>2/5/2024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A67239-683D-48AA-B9EE-90E29C8264ED}" type="datetimeFigureOut">
              <a:rPr lang="en-US" smtClean="0"/>
              <a:t>2/5/2024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D485E5F-1CAE-4D75-BFBD-F8D73AE230B4}" type="datetimeFigureOut">
              <a:rPr lang="en-US" smtClean="0"/>
              <a:t>2/5/2024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99F257E-46A0-4F3C-ACA1-2545F3455EEA}" type="datetimeFigureOut">
              <a:rPr lang="en-US" smtClean="0"/>
              <a:t>2/5/2024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52C9A15-9B35-4223-B91B-2BA46C220610}" type="datetimeFigureOut">
              <a:rPr lang="en-US" smtClean="0"/>
              <a:t>2/5/2024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2/5/2024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5F54B3-B337-BC07-B6D9-081E500F23CD}"/>
              </a:ext>
            </a:extLst>
          </p:cNvPr>
          <p:cNvSpPr txBox="1"/>
          <p:nvPr/>
        </p:nvSpPr>
        <p:spPr>
          <a:xfrm>
            <a:off x="4067944" y="5949280"/>
            <a:ext cx="4680520" cy="646331"/>
          </a:xfrm>
          <a:prstGeom prst="rect">
            <a:avLst/>
          </a:prstGeom>
          <a:noFill/>
        </p:spPr>
        <p:txBody>
          <a:bodyPr wrap="square" rtlCol="0">
            <a:spAutoFit/>
          </a:bodyPr>
          <a:lstStyle/>
          <a:p>
            <a:pPr algn="r"/>
            <a:r>
              <a:rPr lang="en-GB" sz="3600" b="1" dirty="0">
                <a:solidFill>
                  <a:schemeClr val="bg1"/>
                </a:solidFill>
                <a:latin typeface="Trebuchet MS" panose="020B0603020202020204" pitchFamily="34" charset="0"/>
              </a:rPr>
              <a:t>Week Five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110C25-29AB-B6F9-6835-9A5AABF696BA}"/>
              </a:ext>
            </a:extLst>
          </p:cNvPr>
          <p:cNvSpPr txBox="1"/>
          <p:nvPr/>
        </p:nvSpPr>
        <p:spPr>
          <a:xfrm>
            <a:off x="395536" y="5085184"/>
            <a:ext cx="8352928" cy="830997"/>
          </a:xfrm>
          <a:prstGeom prst="rect">
            <a:avLst/>
          </a:prstGeom>
          <a:noFill/>
        </p:spPr>
        <p:txBody>
          <a:bodyPr wrap="square" rtlCol="0">
            <a:spAutoFit/>
          </a:bodyPr>
          <a:lstStyle/>
          <a:p>
            <a:pPr algn="ctr"/>
            <a:r>
              <a:rPr lang="en-GB" sz="4400" b="1" dirty="0">
                <a:latin typeface="Trebuchet MS" panose="020B0603020202020204" pitchFamily="34" charset="0"/>
                <a:cs typeface="Arial" panose="020B0604020202020204" pitchFamily="34" charset="0"/>
              </a:rPr>
              <a:t>Insert title </a:t>
            </a:r>
            <a:r>
              <a:rPr lang="en-GB" sz="4800" b="1" dirty="0">
                <a:latin typeface="Trebuchet MS" panose="020B0603020202020204" pitchFamily="34" charset="0"/>
                <a:cs typeface="Arial" panose="020B0604020202020204" pitchFamily="34" charset="0"/>
              </a:rPr>
              <a:t>here</a:t>
            </a:r>
            <a:endParaRPr lang="en-GB" sz="4400" b="1" dirty="0">
              <a:latin typeface="Trebuchet MS" panose="020B0603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BD26E3-7B4E-31B0-8E49-80E92E6EBD18}"/>
              </a:ext>
            </a:extLst>
          </p:cNvPr>
          <p:cNvSpPr/>
          <p:nvPr/>
        </p:nvSpPr>
        <p:spPr>
          <a:xfrm>
            <a:off x="179512" y="116632"/>
            <a:ext cx="8784976" cy="65527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Insert video here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226CFB-A7D6-4DDC-0DE2-53EC492415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28" t="-597" r="21188"/>
          <a:stretch/>
        </p:blipFill>
        <p:spPr>
          <a:xfrm>
            <a:off x="2427601" y="1340768"/>
            <a:ext cx="3957151" cy="3739220"/>
          </a:xfrm>
          <a:prstGeom prst="rect">
            <a:avLst/>
          </a:prstGeom>
        </p:spPr>
      </p:pic>
      <p:cxnSp>
        <p:nvCxnSpPr>
          <p:cNvPr id="4" name="Straight Connector 3">
            <a:extLst>
              <a:ext uri="{FF2B5EF4-FFF2-40B4-BE49-F238E27FC236}">
                <a16:creationId xmlns:a16="http://schemas.microsoft.com/office/drawing/2014/main" id="{44569A6D-F096-2A90-7699-A6356AB950D4}"/>
              </a:ext>
            </a:extLst>
          </p:cNvPr>
          <p:cNvCxnSpPr>
            <a:cxnSpLocks/>
          </p:cNvCxnSpPr>
          <p:nvPr/>
        </p:nvCxnSpPr>
        <p:spPr>
          <a:xfrm flipV="1">
            <a:off x="2195736" y="4077072"/>
            <a:ext cx="1424327"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32299D-B355-F1B3-0810-D2A2D9A06123}"/>
              </a:ext>
            </a:extLst>
          </p:cNvPr>
          <p:cNvCxnSpPr>
            <a:cxnSpLocks/>
          </p:cNvCxnSpPr>
          <p:nvPr/>
        </p:nvCxnSpPr>
        <p:spPr>
          <a:xfrm flipH="1" flipV="1">
            <a:off x="3960742" y="1065183"/>
            <a:ext cx="288032" cy="628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18890D-313E-804E-963C-E14444BB6FB3}"/>
              </a:ext>
            </a:extLst>
          </p:cNvPr>
          <p:cNvCxnSpPr>
            <a:cxnSpLocks/>
          </p:cNvCxnSpPr>
          <p:nvPr/>
        </p:nvCxnSpPr>
        <p:spPr>
          <a:xfrm flipV="1">
            <a:off x="5851790" y="1196751"/>
            <a:ext cx="851544" cy="154817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A79C7D-681A-B49D-3BA2-5C76617750FB}"/>
              </a:ext>
            </a:extLst>
          </p:cNvPr>
          <p:cNvSpPr txBox="1"/>
          <p:nvPr/>
        </p:nvSpPr>
        <p:spPr>
          <a:xfrm>
            <a:off x="1652183" y="67851"/>
            <a:ext cx="3935760" cy="984885"/>
          </a:xfrm>
          <a:prstGeom prst="rect">
            <a:avLst/>
          </a:prstGeom>
          <a:noFill/>
        </p:spPr>
        <p:txBody>
          <a:bodyPr wrap="square" rtlCol="0">
            <a:spAutoFit/>
          </a:bodyPr>
          <a:lstStyle/>
          <a:p>
            <a:r>
              <a:rPr lang="en-GB" sz="4000" dirty="0"/>
              <a:t>Nuuk, Greenland </a:t>
            </a:r>
          </a:p>
          <a:p>
            <a:r>
              <a:rPr lang="en-GB" b="1" dirty="0">
                <a:solidFill>
                  <a:srgbClr val="FF0000"/>
                </a:solidFill>
              </a:rPr>
              <a:t>[XXXX] miles from [CORPS NAME]</a:t>
            </a:r>
          </a:p>
        </p:txBody>
      </p:sp>
      <p:sp>
        <p:nvSpPr>
          <p:cNvPr id="10" name="TextBox 9">
            <a:extLst>
              <a:ext uri="{FF2B5EF4-FFF2-40B4-BE49-F238E27FC236}">
                <a16:creationId xmlns:a16="http://schemas.microsoft.com/office/drawing/2014/main" id="{00888308-1270-B353-B3E3-10F9437768A5}"/>
              </a:ext>
            </a:extLst>
          </p:cNvPr>
          <p:cNvSpPr txBox="1"/>
          <p:nvPr/>
        </p:nvSpPr>
        <p:spPr>
          <a:xfrm>
            <a:off x="6718791" y="258032"/>
            <a:ext cx="2150290" cy="1877437"/>
          </a:xfrm>
          <a:prstGeom prst="rect">
            <a:avLst/>
          </a:prstGeom>
          <a:noFill/>
        </p:spPr>
        <p:txBody>
          <a:bodyPr wrap="square" rtlCol="0">
            <a:spAutoFit/>
          </a:bodyPr>
          <a:lstStyle/>
          <a:p>
            <a:r>
              <a:rPr lang="en-GB" sz="4000" dirty="0"/>
              <a:t>Mizoram, India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cs typeface="Arial"/>
              </a:rPr>
              <a:t>[XXXX] miles from [CORPS NAME]</a:t>
            </a:r>
          </a:p>
        </p:txBody>
      </p:sp>
      <p:sp>
        <p:nvSpPr>
          <p:cNvPr id="11" name="TextBox 10">
            <a:extLst>
              <a:ext uri="{FF2B5EF4-FFF2-40B4-BE49-F238E27FC236}">
                <a16:creationId xmlns:a16="http://schemas.microsoft.com/office/drawing/2014/main" id="{FD680533-59BB-91AC-AE0F-D0870FB19527}"/>
              </a:ext>
            </a:extLst>
          </p:cNvPr>
          <p:cNvSpPr txBox="1"/>
          <p:nvPr/>
        </p:nvSpPr>
        <p:spPr>
          <a:xfrm>
            <a:off x="179512" y="4581128"/>
            <a:ext cx="2248090" cy="1877437"/>
          </a:xfrm>
          <a:prstGeom prst="rect">
            <a:avLst/>
          </a:prstGeom>
          <a:noFill/>
        </p:spPr>
        <p:txBody>
          <a:bodyPr wrap="square" rtlCol="0">
            <a:spAutoFit/>
          </a:bodyPr>
          <a:lstStyle/>
          <a:p>
            <a:r>
              <a:rPr lang="en-GB" sz="4000" dirty="0"/>
              <a:t>Salto, Uruguay</a:t>
            </a:r>
          </a:p>
          <a:p>
            <a:r>
              <a:rPr lang="en-GB" b="1" dirty="0">
                <a:solidFill>
                  <a:srgbClr val="FF0000"/>
                </a:solidFill>
              </a:rPr>
              <a:t>[XXXX] miles from [CORPS NAME]</a:t>
            </a:r>
          </a:p>
        </p:txBody>
      </p:sp>
    </p:spTree>
    <p:extLst>
      <p:ext uri="{BB962C8B-B14F-4D97-AF65-F5344CB8AC3E}">
        <p14:creationId xmlns:p14="http://schemas.microsoft.com/office/powerpoint/2010/main" val="18684994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7CCFE0-0AF7-615D-C524-FFD43E34A2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40529" y="1700809"/>
            <a:ext cx="1949933" cy="2304257"/>
          </a:xfrm>
          <a:prstGeom prst="rect">
            <a:avLst/>
          </a:prstGeom>
        </p:spPr>
      </p:pic>
      <p:pic>
        <p:nvPicPr>
          <p:cNvPr id="3" name="Picture 2">
            <a:extLst>
              <a:ext uri="{FF2B5EF4-FFF2-40B4-BE49-F238E27FC236}">
                <a16:creationId xmlns:a16="http://schemas.microsoft.com/office/drawing/2014/main" id="{CEC07621-2F1C-6D46-4368-C44402AABF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90462" y="1700809"/>
            <a:ext cx="1949934" cy="2304257"/>
          </a:xfrm>
          <a:prstGeom prst="rect">
            <a:avLst/>
          </a:prstGeom>
        </p:spPr>
      </p:pic>
      <p:pic>
        <p:nvPicPr>
          <p:cNvPr id="4" name="Picture 3">
            <a:extLst>
              <a:ext uri="{FF2B5EF4-FFF2-40B4-BE49-F238E27FC236}">
                <a16:creationId xmlns:a16="http://schemas.microsoft.com/office/drawing/2014/main" id="{8CB15A2A-0D26-1DD7-C260-CC40E095C1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36096" y="1700808"/>
            <a:ext cx="1949934" cy="2304257"/>
          </a:xfrm>
          <a:prstGeom prst="rect">
            <a:avLst/>
          </a:prstGeom>
        </p:spPr>
      </p:pic>
      <p:sp>
        <p:nvSpPr>
          <p:cNvPr id="5" name="TextBox 4">
            <a:extLst>
              <a:ext uri="{FF2B5EF4-FFF2-40B4-BE49-F238E27FC236}">
                <a16:creationId xmlns:a16="http://schemas.microsoft.com/office/drawing/2014/main" id="{32668FBA-5099-9053-6BB0-159437CBF0B7}"/>
              </a:ext>
            </a:extLst>
          </p:cNvPr>
          <p:cNvSpPr txBox="1"/>
          <p:nvPr/>
        </p:nvSpPr>
        <p:spPr>
          <a:xfrm>
            <a:off x="2266326" y="5544578"/>
            <a:ext cx="2448272" cy="830997"/>
          </a:xfrm>
          <a:prstGeom prst="rect">
            <a:avLst/>
          </a:prstGeom>
          <a:noFill/>
        </p:spPr>
        <p:txBody>
          <a:bodyPr wrap="square" rtlCol="0">
            <a:spAutoFit/>
          </a:bodyPr>
          <a:lstStyle/>
          <a:p>
            <a:pPr algn="ctr"/>
            <a:r>
              <a:rPr lang="en-GB" sz="2400" dirty="0"/>
              <a:t>Homelessness rates</a:t>
            </a:r>
          </a:p>
        </p:txBody>
      </p:sp>
      <p:sp>
        <p:nvSpPr>
          <p:cNvPr id="6" name="TextBox 5">
            <a:extLst>
              <a:ext uri="{FF2B5EF4-FFF2-40B4-BE49-F238E27FC236}">
                <a16:creationId xmlns:a16="http://schemas.microsoft.com/office/drawing/2014/main" id="{4B4E3995-43B9-F98D-9E0E-55430BA45C5B}"/>
              </a:ext>
            </a:extLst>
          </p:cNvPr>
          <p:cNvSpPr txBox="1"/>
          <p:nvPr/>
        </p:nvSpPr>
        <p:spPr>
          <a:xfrm>
            <a:off x="281092" y="308016"/>
            <a:ext cx="2592288" cy="1200329"/>
          </a:xfrm>
          <a:prstGeom prst="rect">
            <a:avLst/>
          </a:prstGeom>
          <a:noFill/>
        </p:spPr>
        <p:txBody>
          <a:bodyPr wrap="square" rtlCol="0">
            <a:spAutoFit/>
          </a:bodyPr>
          <a:lstStyle/>
          <a:p>
            <a:r>
              <a:rPr lang="en-GB" sz="2400" dirty="0"/>
              <a:t>Language and communication challenges</a:t>
            </a:r>
          </a:p>
        </p:txBody>
      </p:sp>
      <p:sp>
        <p:nvSpPr>
          <p:cNvPr id="7" name="TextBox 6">
            <a:extLst>
              <a:ext uri="{FF2B5EF4-FFF2-40B4-BE49-F238E27FC236}">
                <a16:creationId xmlns:a16="http://schemas.microsoft.com/office/drawing/2014/main" id="{BFB61560-29AB-36CE-C265-2A9B02A16E16}"/>
              </a:ext>
            </a:extLst>
          </p:cNvPr>
          <p:cNvSpPr txBox="1"/>
          <p:nvPr/>
        </p:nvSpPr>
        <p:spPr>
          <a:xfrm>
            <a:off x="4211960" y="4219239"/>
            <a:ext cx="3046450" cy="830997"/>
          </a:xfrm>
          <a:prstGeom prst="rect">
            <a:avLst/>
          </a:prstGeom>
          <a:noFill/>
        </p:spPr>
        <p:txBody>
          <a:bodyPr wrap="square" rtlCol="0">
            <a:spAutoFit/>
          </a:bodyPr>
          <a:lstStyle/>
          <a:p>
            <a:r>
              <a:rPr lang="en-GB" sz="2400" dirty="0"/>
              <a:t>Resources for nutrition and healing</a:t>
            </a:r>
          </a:p>
        </p:txBody>
      </p:sp>
      <p:sp>
        <p:nvSpPr>
          <p:cNvPr id="8" name="TextBox 7">
            <a:extLst>
              <a:ext uri="{FF2B5EF4-FFF2-40B4-BE49-F238E27FC236}">
                <a16:creationId xmlns:a16="http://schemas.microsoft.com/office/drawing/2014/main" id="{9B414A8B-A3E6-67B2-6BD7-5308F1FD1B3F}"/>
              </a:ext>
            </a:extLst>
          </p:cNvPr>
          <p:cNvSpPr txBox="1"/>
          <p:nvPr/>
        </p:nvSpPr>
        <p:spPr>
          <a:xfrm>
            <a:off x="161570" y="4189381"/>
            <a:ext cx="2689876" cy="830997"/>
          </a:xfrm>
          <a:prstGeom prst="rect">
            <a:avLst/>
          </a:prstGeom>
          <a:noFill/>
        </p:spPr>
        <p:txBody>
          <a:bodyPr wrap="square" rtlCol="0">
            <a:spAutoFit/>
          </a:bodyPr>
          <a:lstStyle/>
          <a:p>
            <a:r>
              <a:rPr lang="en-GB" sz="2400" dirty="0"/>
              <a:t>Awareness of God’s unconditional love</a:t>
            </a:r>
          </a:p>
        </p:txBody>
      </p:sp>
      <p:sp>
        <p:nvSpPr>
          <p:cNvPr id="9" name="TextBox 8">
            <a:extLst>
              <a:ext uri="{FF2B5EF4-FFF2-40B4-BE49-F238E27FC236}">
                <a16:creationId xmlns:a16="http://schemas.microsoft.com/office/drawing/2014/main" id="{62DBC52A-EA2A-54F2-D293-E265CF0BF542}"/>
              </a:ext>
            </a:extLst>
          </p:cNvPr>
          <p:cNvSpPr txBox="1"/>
          <p:nvPr/>
        </p:nvSpPr>
        <p:spPr>
          <a:xfrm>
            <a:off x="7630815" y="1708378"/>
            <a:ext cx="1584176" cy="461665"/>
          </a:xfrm>
          <a:prstGeom prst="rect">
            <a:avLst/>
          </a:prstGeom>
          <a:noFill/>
        </p:spPr>
        <p:txBody>
          <a:bodyPr wrap="square" rtlCol="0">
            <a:spAutoFit/>
          </a:bodyPr>
          <a:lstStyle/>
          <a:p>
            <a:r>
              <a:rPr lang="en-GB" sz="2400" dirty="0"/>
              <a:t>Poverty</a:t>
            </a:r>
          </a:p>
        </p:txBody>
      </p:sp>
      <p:sp>
        <p:nvSpPr>
          <p:cNvPr id="10" name="TextBox 9">
            <a:extLst>
              <a:ext uri="{FF2B5EF4-FFF2-40B4-BE49-F238E27FC236}">
                <a16:creationId xmlns:a16="http://schemas.microsoft.com/office/drawing/2014/main" id="{B554D470-F6AB-098D-79E1-748A0A59016A}"/>
              </a:ext>
            </a:extLst>
          </p:cNvPr>
          <p:cNvSpPr txBox="1"/>
          <p:nvPr/>
        </p:nvSpPr>
        <p:spPr>
          <a:xfrm>
            <a:off x="7630815" y="3198167"/>
            <a:ext cx="2088232" cy="461665"/>
          </a:xfrm>
          <a:prstGeom prst="rect">
            <a:avLst/>
          </a:prstGeom>
          <a:noFill/>
        </p:spPr>
        <p:txBody>
          <a:bodyPr wrap="square" rtlCol="0">
            <a:spAutoFit/>
          </a:bodyPr>
          <a:lstStyle/>
          <a:p>
            <a:r>
              <a:rPr lang="en-GB" sz="2400" dirty="0"/>
              <a:t>Bible club</a:t>
            </a:r>
          </a:p>
        </p:txBody>
      </p:sp>
      <p:sp>
        <p:nvSpPr>
          <p:cNvPr id="11" name="TextBox 10">
            <a:extLst>
              <a:ext uri="{FF2B5EF4-FFF2-40B4-BE49-F238E27FC236}">
                <a16:creationId xmlns:a16="http://schemas.microsoft.com/office/drawing/2014/main" id="{70A729DC-B6B2-E79E-6EB8-B13AC436F538}"/>
              </a:ext>
            </a:extLst>
          </p:cNvPr>
          <p:cNvSpPr txBox="1"/>
          <p:nvPr/>
        </p:nvSpPr>
        <p:spPr>
          <a:xfrm>
            <a:off x="4326198" y="454312"/>
            <a:ext cx="3059832" cy="830997"/>
          </a:xfrm>
          <a:prstGeom prst="rect">
            <a:avLst/>
          </a:prstGeom>
          <a:noFill/>
        </p:spPr>
        <p:txBody>
          <a:bodyPr wrap="square" rtlCol="0">
            <a:spAutoFit/>
          </a:bodyPr>
          <a:lstStyle/>
          <a:p>
            <a:r>
              <a:rPr lang="en-GB" sz="2400" dirty="0"/>
              <a:t>Flooding and adverse weather conditions</a:t>
            </a:r>
          </a:p>
        </p:txBody>
      </p:sp>
    </p:spTree>
    <p:extLst>
      <p:ext uri="{BB962C8B-B14F-4D97-AF65-F5344CB8AC3E}">
        <p14:creationId xmlns:p14="http://schemas.microsoft.com/office/powerpoint/2010/main" val="265146663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7.31"/>
  <p:tag name="AS_TITLE" val="Aspose.Slides for Java"/>
  <p:tag name="AS_VERSION" val="2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257</Words>
  <Application>Microsoft Office PowerPoint</Application>
  <PresentationFormat>On-screen Show (4:3)</PresentationFormat>
  <Paragraphs>22</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Faye Lloyd-Jones</cp:lastModifiedBy>
  <cp:revision>6</cp:revision>
  <cp:lastPrinted>2024-01-10T13:11:53Z</cp:lastPrinted>
  <dcterms:created xsi:type="dcterms:W3CDTF">2024-01-10T13:11:53Z</dcterms:created>
  <dcterms:modified xsi:type="dcterms:W3CDTF">2024-02-05T08:59:01Z</dcterms:modified>
</cp:coreProperties>
</file>