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63" r:id="rId2"/>
    <p:sldId id="262" r:id="rId3"/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embeddedFontLst>
    <p:embeddedFont>
      <p:font typeface="Playfair Display SemiBold" pitchFamily="2" charset="77"/>
      <p:regular r:id="rId9"/>
      <p:bold r:id="rId10"/>
      <p:italic r:id="rId11"/>
      <p:boldItalic r:id="rId12"/>
    </p:embeddedFont>
    <p:embeddedFont>
      <p:font typeface="Trebuchet MS" panose="020B0703020202090204" pitchFamily="34" charset="0"/>
      <p:regular r:id="rId13"/>
      <p:bold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4DA"/>
    <a:srgbClr val="2DC1D6"/>
    <a:srgbClr val="65BC47"/>
    <a:srgbClr val="5E499C"/>
    <a:srgbClr val="E41566"/>
    <a:srgbClr val="EF7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80DF5C-E627-E745-B930-1D192DD9F161}" v="4" dt="2025-07-10T13:08:18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14" d="100"/>
          <a:sy n="114" d="100"/>
        </p:scale>
        <p:origin x="10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EDE4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D4D0E-1B0B-32AD-83DF-672A00C19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560834"/>
            <a:ext cx="4194313" cy="5736334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latin typeface="Playfair Display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9D673-40E6-7C1F-C3C9-A0016FA67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113" y="560832"/>
            <a:ext cx="6874565" cy="573633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10000"/>
              </a:lnSpc>
              <a:spcAft>
                <a:spcPts val="1400"/>
              </a:spcAft>
              <a:defRPr/>
            </a:lvl1pPr>
            <a:lvl2pPr>
              <a:lnSpc>
                <a:spcPct val="110000"/>
              </a:lnSpc>
              <a:spcAft>
                <a:spcPts val="1400"/>
              </a:spcAft>
              <a:defRPr/>
            </a:lvl2pPr>
            <a:lvl3pPr>
              <a:lnSpc>
                <a:spcPct val="110000"/>
              </a:lnSpc>
              <a:spcAft>
                <a:spcPts val="1400"/>
              </a:spcAft>
              <a:defRPr/>
            </a:lvl3pPr>
            <a:lvl4pPr>
              <a:lnSpc>
                <a:spcPct val="110000"/>
              </a:lnSpc>
              <a:spcAft>
                <a:spcPts val="1400"/>
              </a:spcAft>
              <a:defRPr/>
            </a:lvl4pPr>
            <a:lvl5pPr>
              <a:lnSpc>
                <a:spcPct val="110000"/>
              </a:lnSpc>
              <a:spcAft>
                <a:spcPts val="1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248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alues break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D4D0E-1B0B-32AD-83DF-672A00C19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560834"/>
            <a:ext cx="4194313" cy="5736334"/>
          </a:xfrm>
          <a:prstGeom prst="rect">
            <a:avLst/>
          </a:prstGeom>
        </p:spPr>
        <p:txBody>
          <a:bodyPr anchor="t"/>
          <a:lstStyle>
            <a:lvl1pPr>
              <a:defRPr b="1" i="0">
                <a:latin typeface="Playfair Display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9D673-40E6-7C1F-C3C9-A0016FA67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113" y="560832"/>
            <a:ext cx="6874565" cy="5736336"/>
          </a:xfrm>
          <a:prstGeom prst="rect">
            <a:avLst/>
          </a:prstGeom>
        </p:spPr>
        <p:txBody>
          <a:bodyPr anchor="t"/>
          <a:lstStyle>
            <a:lvl1pPr>
              <a:lnSpc>
                <a:spcPct val="110000"/>
              </a:lnSpc>
              <a:spcAft>
                <a:spcPts val="1400"/>
              </a:spcAft>
              <a:defRPr/>
            </a:lvl1pPr>
            <a:lvl2pPr>
              <a:lnSpc>
                <a:spcPct val="110000"/>
              </a:lnSpc>
              <a:spcAft>
                <a:spcPts val="1400"/>
              </a:spcAft>
              <a:defRPr/>
            </a:lvl2pPr>
            <a:lvl3pPr>
              <a:lnSpc>
                <a:spcPct val="110000"/>
              </a:lnSpc>
              <a:spcAft>
                <a:spcPts val="1400"/>
              </a:spcAft>
              <a:defRPr/>
            </a:lvl3pPr>
            <a:lvl4pPr>
              <a:lnSpc>
                <a:spcPct val="110000"/>
              </a:lnSpc>
              <a:spcAft>
                <a:spcPts val="1400"/>
              </a:spcAft>
              <a:defRPr/>
            </a:lvl4pPr>
            <a:lvl5pPr>
              <a:lnSpc>
                <a:spcPct val="110000"/>
              </a:lnSpc>
              <a:spcAft>
                <a:spcPts val="1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94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7DD3-5943-7125-FC17-2B9DFECD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560832"/>
            <a:ext cx="10916478" cy="963168"/>
          </a:xfrm>
          <a:prstGeom prst="rect">
            <a:avLst/>
          </a:prstGeom>
        </p:spPr>
        <p:txBody>
          <a:bodyPr anchor="t"/>
          <a:lstStyle>
            <a:lvl1pPr>
              <a:defRPr b="1" i="0">
                <a:latin typeface="Playfair Display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63F324-17C8-C37D-00F4-8EF2280B59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7322" y="1524000"/>
            <a:ext cx="10916478" cy="4773168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Aft>
                <a:spcPts val="1400"/>
              </a:spcAft>
              <a:defRPr/>
            </a:lvl1pPr>
            <a:lvl2pPr>
              <a:lnSpc>
                <a:spcPct val="110000"/>
              </a:lnSpc>
              <a:spcAft>
                <a:spcPts val="1400"/>
              </a:spcAft>
              <a:defRPr/>
            </a:lvl2pPr>
            <a:lvl3pPr>
              <a:lnSpc>
                <a:spcPct val="110000"/>
              </a:lnSpc>
              <a:spcAft>
                <a:spcPts val="1400"/>
              </a:spcAft>
              <a:defRPr/>
            </a:lvl3pPr>
            <a:lvl4pPr>
              <a:lnSpc>
                <a:spcPct val="110000"/>
              </a:lnSpc>
              <a:spcAft>
                <a:spcPts val="1400"/>
              </a:spcAft>
              <a:defRPr/>
            </a:lvl4pPr>
            <a:lvl5pPr>
              <a:lnSpc>
                <a:spcPct val="110000"/>
              </a:lnSpc>
              <a:spcAft>
                <a:spcPts val="1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875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EDE4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51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47C2B-61DD-B3FE-AF73-006BED191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66AB53F5-E09B-C477-5FE1-7A2421C6F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453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1" r:id="rId3"/>
    <p:sldLayoutId id="2147483655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B7B0944-730C-428F-8192-D6BACDF470EF}"/>
              </a:ext>
            </a:extLst>
          </p:cNvPr>
          <p:cNvSpPr txBox="1">
            <a:spLocks/>
          </p:cNvSpPr>
          <p:nvPr/>
        </p:nvSpPr>
        <p:spPr>
          <a:xfrm>
            <a:off x="437322" y="560834"/>
            <a:ext cx="5817174" cy="57363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2400"/>
              </a:spcAft>
            </a:pPr>
            <a:r>
              <a:rPr lang="en-US" sz="6600" b="1" dirty="0">
                <a:latin typeface="Playfair Display SemiBold" pitchFamily="2" charset="77"/>
              </a:rPr>
              <a:t>Artificial Intelligence Guardrails</a:t>
            </a:r>
          </a:p>
          <a:p>
            <a:r>
              <a:rPr lang="en-US" sz="4000" dirty="0">
                <a:effectLst/>
                <a:latin typeface="Trebuchet MS" panose="020B0703020202090204" pitchFamily="34" charset="0"/>
              </a:rPr>
              <a:t>Keeping us on track</a:t>
            </a:r>
          </a:p>
        </p:txBody>
      </p:sp>
      <p:pic>
        <p:nvPicPr>
          <p:cNvPr id="6" name="Picture 5" descr="A red circle with lines and dots&#10;&#10;AI-generated content may be incorrect.">
            <a:extLst>
              <a:ext uri="{FF2B5EF4-FFF2-40B4-BE49-F238E27FC236}">
                <a16:creationId xmlns:a16="http://schemas.microsoft.com/office/drawing/2014/main" id="{21FD6B87-D06A-6640-DD42-794837B42D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098" r="39380" b="10538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7" name="Picture 6" descr="A red sign with white text&#10;&#10;AI-generated content may be incorrect.">
            <a:extLst>
              <a:ext uri="{FF2B5EF4-FFF2-40B4-BE49-F238E27FC236}">
                <a16:creationId xmlns:a16="http://schemas.microsoft.com/office/drawing/2014/main" id="{E4A1727F-477E-6440-26F0-E242546BF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58" y="4693920"/>
            <a:ext cx="1353852" cy="16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72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4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850D-CE85-E0FA-7AC8-12DE62580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150F7-8CED-3FEC-B3F6-860F6F067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These AI Guardrails are intended to help keep the UKI Territory on track as artificial intelligence (AI) allows us to travel in new and unanticipated directions. </a:t>
            </a:r>
          </a:p>
          <a:p>
            <a:pPr marL="0" indent="0">
              <a:buNone/>
            </a:pPr>
            <a:r>
              <a:rPr lang="en-US" dirty="0"/>
              <a:t>The scale and pace of technological advancement means that timely support and clear guidance is needed. Instead of setting out a rigid list of dos and don’ts, these AI Guardrails are based on our shared values and are applicable across all areas of Salvation Army influence. </a:t>
            </a:r>
          </a:p>
          <a:p>
            <a:pPr marL="0" indent="0">
              <a:buNone/>
            </a:pPr>
            <a:r>
              <a:rPr lang="en-US" dirty="0"/>
              <a:t>Our ambition is to harness AI to further our God-given mission, embracing its opportunities while carefully managing its risks. Throughout, we affirm and maintain our belief in the supremacy of Scripture for Christian faith and practice.</a:t>
            </a:r>
          </a:p>
        </p:txBody>
      </p:sp>
    </p:spTree>
    <p:extLst>
      <p:ext uri="{BB962C8B-B14F-4D97-AF65-F5344CB8AC3E}">
        <p14:creationId xmlns:p14="http://schemas.microsoft.com/office/powerpoint/2010/main" val="4617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82328D-7096-3BEC-CBE3-24D6BE6DB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F7C3C"/>
                </a:solidFill>
              </a:rPr>
              <a:t>Boldness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0020E9-4397-61B1-A986-4897AD079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effectLst/>
                <a:latin typeface="Trebuchet MS" panose="020B0703020202090204" pitchFamily="34" charset="0"/>
              </a:rPr>
              <a:t>We will make space for the creative and innovative use of AI. This means:</a:t>
            </a:r>
            <a:endParaRPr lang="en-US" dirty="0"/>
          </a:p>
          <a:p>
            <a:pPr>
              <a:buClr>
                <a:srgbClr val="EF7C3C"/>
              </a:buClr>
            </a:pPr>
            <a:r>
              <a:rPr lang="en-US" dirty="0"/>
              <a:t>rejecting a risk-averse approach and embracing dynamic faith that responds to the Holy Spirit’s leading;</a:t>
            </a:r>
          </a:p>
          <a:p>
            <a:pPr>
              <a:buClr>
                <a:srgbClr val="EF7C3C"/>
              </a:buClr>
            </a:pPr>
            <a:r>
              <a:rPr lang="en-US" dirty="0"/>
              <a:t>co-creating relational AI solutions with people directly impacted by AI; and</a:t>
            </a:r>
          </a:p>
          <a:p>
            <a:pPr>
              <a:buClr>
                <a:srgbClr val="EF7C3C"/>
              </a:buClr>
            </a:pPr>
            <a:r>
              <a:rPr lang="en-US" dirty="0"/>
              <a:t>noticing, challenging and dismantling systemic injustice related to AI, in accordance with our prophetic tradition.</a:t>
            </a:r>
          </a:p>
        </p:txBody>
      </p:sp>
      <p:pic>
        <p:nvPicPr>
          <p:cNvPr id="7" name="Picture 6" descr="A person holding a large map of the united states&#10;&#10;AI-generated content may be incorrect.">
            <a:extLst>
              <a:ext uri="{FF2B5EF4-FFF2-40B4-BE49-F238E27FC236}">
                <a16:creationId xmlns:a16="http://schemas.microsoft.com/office/drawing/2014/main" id="{8453A1E7-E786-9BBB-ECB4-62764CC9D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95" y="3220934"/>
            <a:ext cx="4194313" cy="307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7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5DC6F-188A-AF7A-B1A2-1DFAA42CE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41566"/>
                </a:solidFill>
              </a:rPr>
              <a:t>Compassion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41CED-78DF-63B9-06E6-D5B170760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113" y="560832"/>
            <a:ext cx="6874565" cy="58399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We will use AI to express the unconditional love of God, with particular attention to people who are living with poverty, </a:t>
            </a:r>
            <a:r>
              <a:rPr lang="en-US" dirty="0" err="1"/>
              <a:t>marginalisation</a:t>
            </a:r>
            <a:r>
              <a:rPr lang="en-US" dirty="0"/>
              <a:t> and climate change. This means:</a:t>
            </a:r>
          </a:p>
          <a:p>
            <a:pPr>
              <a:buClr>
                <a:srgbClr val="E41566"/>
              </a:buClr>
            </a:pPr>
            <a:r>
              <a:rPr lang="en-US" dirty="0"/>
              <a:t>enabling and advocating for everyone to have access to AI technology;</a:t>
            </a:r>
          </a:p>
          <a:p>
            <a:pPr>
              <a:buClr>
                <a:srgbClr val="E41566"/>
              </a:buClr>
            </a:pPr>
            <a:r>
              <a:rPr lang="en-US" dirty="0"/>
              <a:t>supporting others in fulfilling their God‑given potential; and</a:t>
            </a:r>
          </a:p>
          <a:p>
            <a:pPr>
              <a:buClr>
                <a:srgbClr val="E41566"/>
              </a:buClr>
            </a:pPr>
            <a:r>
              <a:rPr lang="en-US" dirty="0"/>
              <a:t>paying attention to and reducing the risk of exploitation, exclusion and environmental concerns.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1E041B-B3E4-0270-34A8-2CB568ED45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4995" y="3220934"/>
            <a:ext cx="4194312" cy="307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47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F2745-028D-94F2-37C9-3ADDD876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E499C"/>
                </a:solidFill>
              </a:rPr>
              <a:t>Passion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465A2-C0C9-3117-28D6-DE0F51438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Trebuchet MS" panose="020B0703020202090204" pitchFamily="34" charset="0"/>
              </a:rPr>
              <a:t>We will be intentional and optimistic in using AI. This means:</a:t>
            </a:r>
          </a:p>
          <a:p>
            <a:pPr>
              <a:buClr>
                <a:srgbClr val="5E499C"/>
              </a:buClr>
            </a:pPr>
            <a:r>
              <a:rPr lang="en-US" dirty="0"/>
              <a:t>empowering those within the Body of Christ who have interests and skills in AI;</a:t>
            </a:r>
          </a:p>
          <a:p>
            <a:pPr>
              <a:buClr>
                <a:srgbClr val="5E499C"/>
              </a:buClr>
            </a:pPr>
            <a:r>
              <a:rPr lang="en-US" dirty="0"/>
              <a:t>releasing the time, skills and resources necessary to further our mission; and</a:t>
            </a:r>
          </a:p>
          <a:p>
            <a:pPr>
              <a:buClr>
                <a:srgbClr val="5E499C"/>
              </a:buClr>
            </a:pPr>
            <a:r>
              <a:rPr lang="en-US" dirty="0"/>
              <a:t>committing to ongoing learning and development.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FC5684-5A0C-D4D8-5678-1476B81249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4995" y="3220934"/>
            <a:ext cx="4194312" cy="307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41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051-53A1-F00F-3F30-02D9919A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5BC47"/>
                </a:solidFill>
              </a:rPr>
              <a:t>Respect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4DB0A-2342-EEDD-F5BD-6225D7CAB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effectLst/>
                <a:latin typeface="Trebuchet MS" panose="020B0703020202090204" pitchFamily="34" charset="0"/>
              </a:rPr>
              <a:t>We will maintain the dignity of those created in the image of God. This means:</a:t>
            </a:r>
          </a:p>
          <a:p>
            <a:pPr>
              <a:buClr>
                <a:srgbClr val="65BC47"/>
              </a:buClr>
            </a:pPr>
            <a:r>
              <a:rPr lang="en-US" dirty="0"/>
              <a:t>sensitively and intentionally exploring how AI can empower others to flourish and find fulness of life with Jesus;</a:t>
            </a:r>
          </a:p>
          <a:p>
            <a:pPr>
              <a:buClr>
                <a:srgbClr val="65BC47"/>
              </a:buClr>
            </a:pPr>
            <a:r>
              <a:rPr lang="en-US" dirty="0"/>
              <a:t>treasuring human life and relationships in all we are and do; and</a:t>
            </a:r>
          </a:p>
          <a:p>
            <a:pPr>
              <a:buClr>
                <a:srgbClr val="65BC47"/>
              </a:buClr>
            </a:pPr>
            <a:r>
              <a:rPr lang="en-US" dirty="0"/>
              <a:t>striving for our use of AI to reflect love, joy, peace, patience, kindness, goodness, faithfulness, gentleness and self-control.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4A25EB-C917-100A-78C5-409C82B133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4995" y="3220934"/>
            <a:ext cx="4194312" cy="307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41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2C317-397B-7017-5CE4-3B267AF4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DC1D6"/>
                </a:solidFill>
              </a:rPr>
              <a:t>Integrity and Mutual </a:t>
            </a:r>
            <a:br>
              <a:rPr lang="en-US" dirty="0">
                <a:solidFill>
                  <a:srgbClr val="2DC1D6"/>
                </a:solidFill>
              </a:rPr>
            </a:br>
            <a:r>
              <a:rPr lang="en-US" dirty="0">
                <a:solidFill>
                  <a:srgbClr val="2DC1D6"/>
                </a:solidFill>
              </a:rPr>
              <a:t>Accountability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239B6-965E-54E8-4EBC-E9D3074C4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We will be honest, transparent, and accountable in all our uses of AI, being open about our motives and agendas. This means:</a:t>
            </a:r>
          </a:p>
          <a:p>
            <a:pPr>
              <a:buClr>
                <a:srgbClr val="2DC1D6"/>
              </a:buClr>
            </a:pPr>
            <a:r>
              <a:rPr lang="en-US" dirty="0"/>
              <a:t>providing information about when and how AI has been used to inform, generate or enhance our work;</a:t>
            </a:r>
          </a:p>
          <a:p>
            <a:pPr>
              <a:buClr>
                <a:srgbClr val="2DC1D6"/>
              </a:buClr>
            </a:pPr>
            <a:r>
              <a:rPr lang="en-US" dirty="0"/>
              <a:t>accrediting authorship and content creators appropriately; and</a:t>
            </a:r>
          </a:p>
          <a:p>
            <a:pPr>
              <a:buClr>
                <a:srgbClr val="2DC1D6"/>
              </a:buClr>
            </a:pPr>
            <a:r>
              <a:rPr lang="en-US" dirty="0"/>
              <a:t>being willing to answer questions and offer a reasoned explanation for the use of AI in our work and ministry.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0D7F27-9E12-180D-BB48-C984B08AD4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4995" y="3220934"/>
            <a:ext cx="4194312" cy="307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25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465</Words>
  <Application>Microsoft Macintosh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Playfair Display SemiBold</vt:lpstr>
      <vt:lpstr>Arial</vt:lpstr>
      <vt:lpstr>Trebuchet MS</vt:lpstr>
      <vt:lpstr>Office Theme</vt:lpstr>
      <vt:lpstr>PowerPoint Presentation</vt:lpstr>
      <vt:lpstr>Overview</vt:lpstr>
      <vt:lpstr>Boldness</vt:lpstr>
      <vt:lpstr>Compassion</vt:lpstr>
      <vt:lpstr>Passion</vt:lpstr>
      <vt:lpstr>Respect</vt:lpstr>
      <vt:lpstr>Integrity and Mutual  Accountability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Joseph Halliday</dc:creator>
  <cp:lastModifiedBy>Joseph Halliday</cp:lastModifiedBy>
  <cp:revision>3</cp:revision>
  <dcterms:created xsi:type="dcterms:W3CDTF">2025-03-20T11:19:09Z</dcterms:created>
  <dcterms:modified xsi:type="dcterms:W3CDTF">2025-07-10T13:08:40Z</dcterms:modified>
</cp:coreProperties>
</file>