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F86DD-465E-D20E-066B-260D09A1A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8D5EEE-2999-DC9B-A467-DB01B5EC06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C562C-366C-5DB7-DEC7-ECC6A15D6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82D8-81DA-48CB-91E6-684569E77C38}" type="datetimeFigureOut">
              <a:rPr lang="en-GB" smtClean="0"/>
              <a:t>10/12/2025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D77C9-4DBC-7540-0772-2618E4A2A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E706A-AEFB-3FE0-BF0D-3768EAE19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8DDD-49B5-4991-A211-FA40135D0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386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62504-E75C-3C76-3CB8-DD59B60B6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97001B-017B-C7FF-8170-6DD1B15C8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4084B-972E-4AE2-C146-88DC8004F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82D8-81DA-48CB-91E6-684569E77C38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B7ABB-2856-E7E6-EB59-EF584A3B4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7F598-1C73-10FA-AE3B-8513AF626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8DDD-49B5-4991-A211-FA40135D0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98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C14072-F697-66DD-4942-AB86E9C28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D8E586-2681-35BA-8C73-FE00114DE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11160-160D-37F6-032E-0E7EF9152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82D8-81DA-48CB-91E6-684569E77C38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55D06-BC54-4C28-9096-2BE6045A1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08C64-E6FA-B0EC-E894-88C3C0596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8DDD-49B5-4991-A211-FA40135D0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60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53AC6-24FC-6034-2FCC-0F0EF8637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B713D-8D4D-0A42-1D92-5D957AB95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3DF50-DF94-2895-ADD8-9047B8110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82D8-81DA-48CB-91E6-684569E77C38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B890D-2677-3D55-EEC0-970053489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BD7CC-F12C-A20E-046B-FA22D95BF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8DDD-49B5-4991-A211-FA40135D0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67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85306-8F79-C71B-25D4-E25021C65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18B2F-DDAB-13E7-533C-8116F126E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70C15-8445-BB55-7CB6-82B40D802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82D8-81DA-48CB-91E6-684569E77C38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E93A9-C359-87AF-9DB6-A1D108D14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7461E-4E5F-215C-E688-30C6E7FD6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8DDD-49B5-4991-A211-FA40135D0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60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DE38F-B080-33D2-62EF-2D2E3C11F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03D60-99EE-A8A2-BF8C-B50319449D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8304A-94EE-556E-B037-8F065A52E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03B7C5-2CEB-6CD3-677F-EEF07ECB0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82D8-81DA-48CB-91E6-684569E77C38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13154-DE72-F523-859F-6F80B2F71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522AD-AA4B-E80B-FA25-2DE573F5D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8DDD-49B5-4991-A211-FA40135D0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03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A8A65-AC1F-0D93-F24F-0061468B3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F504F-C0C5-5253-09F9-D0E99F441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3FDC36-77A6-481D-68EA-827310C93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B6779E-47F9-0D2B-F76B-E08C1D662B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97A21-0838-966D-AC54-2F27F70CB0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E64A4E-BEE9-322A-FA5F-66D47AE2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82D8-81DA-48CB-91E6-684569E77C38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F75136-A781-C047-A2C0-94FAE7637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241DF1-1D31-6C15-F360-0B9570425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8DDD-49B5-4991-A211-FA40135D0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907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1688-C735-F687-3AA9-F119B215A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A38E8B-5520-85B0-3B6D-E995204BB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82D8-81DA-48CB-91E6-684569E77C38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1E686B-CF57-6332-ABED-324FCFBAE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C5DC94-AEEE-2ED4-F588-5A162C920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8DDD-49B5-4991-A211-FA40135D0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803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507211-A9C8-56A3-214B-B49C35B26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82D8-81DA-48CB-91E6-684569E77C38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8C4992-8CF0-A292-ADC7-0CF9F75B3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2601D-2828-B6CF-BC58-162769E5B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8DDD-49B5-4991-A211-FA40135D0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37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7311A-907F-ADB3-9BF7-D8B57E607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55442-D801-5A3F-ABBD-E8BAF0578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495FA2-CA8D-E15E-5F32-1F6D35648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AD46A0-89BC-69D4-79E7-484F39ACF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82D8-81DA-48CB-91E6-684569E77C38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0F011-78F3-41EF-F842-9987377C9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CCAEA-3F0A-58DC-9D00-18D55BFF7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8DDD-49B5-4991-A211-FA40135D0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99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3FCDB-16DE-48DB-6615-2C804D9D9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43FA6A-7296-BFAA-9FAD-AF6CA32EF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4EF151-E51C-1AE2-299F-EF1116CA7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E1EAD4-442E-60D5-19F1-CF57E90C0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82D8-81DA-48CB-91E6-684569E77C38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C4965-F9EE-42AA-7EE6-2AA84926F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1ECE24-81B7-FC35-9FA1-648D3D9D9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8DDD-49B5-4991-A211-FA40135D0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74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140960-5C44-C60B-82CB-CC2BACD36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88A20-6C1B-FF15-5C33-B44DCC4B9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8AD7C-9B20-B2DB-BAC2-F796125EEF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Congenial" panose="02000503040000020004" pitchFamily="2" charset="0"/>
              </a:defRPr>
            </a:lvl1pPr>
          </a:lstStyle>
          <a:p>
            <a:fld id="{2FF182D8-81DA-48CB-91E6-684569E77C38}" type="datetimeFigureOut">
              <a:rPr lang="en-GB" smtClean="0"/>
              <a:pPr/>
              <a:t>10/12/2025</a:t>
            </a:fld>
            <a:endParaRPr lang="en-GB" dirty="0">
              <a:latin typeface="Congenial" panose="0200050304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51CA-9A9A-EF39-2B36-8A1023CB5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Congenial" panose="02000503040000020004" pitchFamily="2" charset="0"/>
              </a:defRPr>
            </a:lvl1pPr>
          </a:lstStyle>
          <a:p>
            <a:endParaRPr lang="en-GB" dirty="0">
              <a:latin typeface="Congenial" panose="02000503040000020004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B6645-7B20-08C1-1308-0E9F17C15B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Congenial" panose="02000503040000020004" pitchFamily="2" charset="0"/>
              </a:defRPr>
            </a:lvl1pPr>
          </a:lstStyle>
          <a:p>
            <a:fld id="{7F138DDD-49B5-4991-A211-FA40135D098A}" type="slidenum">
              <a:rPr lang="en-GB" smtClean="0"/>
              <a:pPr/>
              <a:t>‹#›</a:t>
            </a:fld>
            <a:endParaRPr lang="en-GB" dirty="0">
              <a:latin typeface="Congenial" panose="0200050304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89E4F7-46D1-8EA9-F1EB-4D3DEBE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9"/>
          <a:stretch/>
        </p:blipFill>
        <p:spPr bwMode="auto">
          <a:xfrm>
            <a:off x="10083165" y="5974757"/>
            <a:ext cx="2108835" cy="718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821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ongenial" panose="0200050304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ngenial" panose="0200050304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ngenial" panose="0200050304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ngenial" panose="0200050304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ngenial" panose="0200050304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ngenial" panose="0200050304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unsplash.com/photos/rainbow-over-mountain-illustration-hG4qBPj5BJ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unsplash.com/photos/green-trees-under-blue-sky-with-rainbow-aT6vJyL1qF8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unsplash.com/photos/a-waterfall-with-a-rainbow-KicFN06lsNk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commons.wikimedia.org/wiki/File:Alexander%E2%80%99s_band_will_1.jpg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ommons.wikimedia.org/wiki/File:Zwillingsregenbogen_bei_Sassnitz.jpg" TargetMode="Externa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unsplash.com/photos/a-rainbow-appears-over-a-wave-in-the-ocean-ruhVXPygBWM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commons.wikimedia.org/wiki/File:Supernumerary_Rainbows.jpg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unsplash.com/photos/snow-covered-mountain-under-cloudy-sky-during-daytime-fywu_i7DAAk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flickr.com/photos/n28307/51427503027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commons.wikimedia.org/wiki/File:Moonbow,_Kula,_Hawaii..jp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commons.wikimedia.org/wiki/File:Circumzenithal_arc_%28upside_down_rainbow%29.jp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unsplash.com/photos/birdseye-view-photography-of-body-of-water-LjOqMg5ciHw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unsplash.com/photos/a-rainbow-is-reflected-in-the-water-of-a-lake-9Ul03OaExMM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commons.wikimedia.org/wiki/File:Double_Red_Rainbow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unsplash.com/photos/a-foggy-field-with-trees---Wdt-cVT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A8D05-1907-5D5C-C824-A0BF71EBA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8463"/>
            <a:ext cx="9144000" cy="2387600"/>
          </a:xfrm>
        </p:spPr>
        <p:txBody>
          <a:bodyPr>
            <a:normAutofit/>
          </a:bodyPr>
          <a:lstStyle/>
          <a:p>
            <a:r>
              <a:rPr lang="en-GB" sz="10000" dirty="0" err="1"/>
              <a:t>Rainbowtastic</a:t>
            </a:r>
            <a:endParaRPr lang="en-GB" sz="10000" dirty="0"/>
          </a:p>
        </p:txBody>
      </p:sp>
      <p:pic>
        <p:nvPicPr>
          <p:cNvPr id="8" name="Picture 7" descr="A black and grey logo&#10;&#10;AI-generated content may be incorrect.">
            <a:extLst>
              <a:ext uri="{FF2B5EF4-FFF2-40B4-BE49-F238E27FC236}">
                <a16:creationId xmlns:a16="http://schemas.microsoft.com/office/drawing/2014/main" id="{F5057E70-72E1-874D-768E-A920E4670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09" y="381029"/>
            <a:ext cx="2811191" cy="56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88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FD294-E736-744C-9F4E-DC433C2F6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D952A-29CA-2D81-6F20-EBC19569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Double rainbow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AB493E-BC57-B78E-8A25-B5B2D20DE4E0}"/>
              </a:ext>
            </a:extLst>
          </p:cNvPr>
          <p:cNvSpPr txBox="1">
            <a:spLocks/>
          </p:cNvSpPr>
          <p:nvPr/>
        </p:nvSpPr>
        <p:spPr>
          <a:xfrm>
            <a:off x="838199" y="6145213"/>
            <a:ext cx="9970635" cy="436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Source: Abigail Keenan on </a:t>
            </a:r>
            <a:r>
              <a:rPr lang="en-GB" sz="1400" dirty="0" err="1"/>
              <a:t>Unsplash</a:t>
            </a:r>
            <a:r>
              <a:rPr lang="en-GB" sz="1400" dirty="0"/>
              <a:t> (</a:t>
            </a:r>
            <a:r>
              <a:rPr lang="en-GB" sz="1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unsplash.com/photos/rainbow-over-mountain-illustration-hG4qBPj5BJg</a:t>
            </a:r>
            <a:r>
              <a:rPr lang="en-GB" sz="1400" dirty="0"/>
              <a:t>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09E485-0974-58A8-9225-B6F52ADEE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5" t="38504" r="28198" b="18763"/>
          <a:stretch>
            <a:fillRect/>
          </a:stretch>
        </p:blipFill>
        <p:spPr>
          <a:xfrm>
            <a:off x="1383165" y="1560056"/>
            <a:ext cx="9425669" cy="419519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732971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21870-08E9-77B5-C492-C85814326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90686-935E-7B80-A6F9-B2FB4779F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Broken rainbow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E97384-0B94-D7FB-8AE2-34F73408D073}"/>
              </a:ext>
            </a:extLst>
          </p:cNvPr>
          <p:cNvSpPr txBox="1">
            <a:spLocks/>
          </p:cNvSpPr>
          <p:nvPr/>
        </p:nvSpPr>
        <p:spPr>
          <a:xfrm>
            <a:off x="838199" y="6145213"/>
            <a:ext cx="9508067" cy="436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Source: Frames For Your Heart on </a:t>
            </a:r>
            <a:r>
              <a:rPr lang="en-GB" sz="1400" dirty="0" err="1"/>
              <a:t>Unsplash</a:t>
            </a:r>
            <a:endParaRPr lang="en-GB" sz="14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(</a:t>
            </a:r>
            <a:r>
              <a:rPr lang="en-GB" sz="1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unsplash.com/photos/green-trees-under-blue-sky-with-rainbow-aT6vJyL1qF8</a:t>
            </a:r>
            <a:r>
              <a:rPr lang="en-GB" sz="1400" dirty="0"/>
              <a:t>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BDC0D7-1E08-BE6A-AD96-5C9783AB5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" t="24319" r="1022" b="10284"/>
          <a:stretch>
            <a:fillRect/>
          </a:stretch>
        </p:blipFill>
        <p:spPr>
          <a:xfrm>
            <a:off x="1383165" y="1560056"/>
            <a:ext cx="9425669" cy="419519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85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938C7-EE70-F7C4-D354-55BA2D9BB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0EBA6-90D3-7918-26C5-F02A7B997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Waterfall rainbow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9B6F90-6694-798C-403B-FA4D9F9AC3C0}"/>
              </a:ext>
            </a:extLst>
          </p:cNvPr>
          <p:cNvSpPr txBox="1">
            <a:spLocks/>
          </p:cNvSpPr>
          <p:nvPr/>
        </p:nvSpPr>
        <p:spPr>
          <a:xfrm>
            <a:off x="838199" y="6145213"/>
            <a:ext cx="9508067" cy="436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Source: Kristine Varga on </a:t>
            </a:r>
            <a:r>
              <a:rPr lang="en-GB" sz="1400" dirty="0" err="1"/>
              <a:t>Unsplash</a:t>
            </a:r>
            <a:r>
              <a:rPr lang="en-GB" sz="1400" dirty="0"/>
              <a:t> (</a:t>
            </a:r>
            <a:r>
              <a:rPr lang="en-GB" sz="1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unsplash.com/photos/a-waterfall-with-a-rainbow-KicFN06lsNk</a:t>
            </a:r>
            <a:r>
              <a:rPr lang="en-GB" sz="1400" dirty="0"/>
              <a:t>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682649-7305-4E37-819D-0F29E4B37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9" b="16619"/>
          <a:stretch/>
        </p:blipFill>
        <p:spPr>
          <a:xfrm>
            <a:off x="1383165" y="1560056"/>
            <a:ext cx="9425669" cy="419519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01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D4503-3AD4-3FED-419A-DFCE23680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4B95C-BC08-107C-EFC9-9DC5041F0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Alexander’s dark band rainbow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8DFFD1-5A32-716E-483E-DDA51D1BCFCA}"/>
              </a:ext>
            </a:extLst>
          </p:cNvPr>
          <p:cNvSpPr txBox="1">
            <a:spLocks/>
          </p:cNvSpPr>
          <p:nvPr/>
        </p:nvSpPr>
        <p:spPr>
          <a:xfrm>
            <a:off x="838199" y="6145213"/>
            <a:ext cx="9508067" cy="436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Source: </a:t>
            </a:r>
            <a:r>
              <a:rPr lang="en-GB" sz="1400" dirty="0" err="1"/>
              <a:t>Willirememberme</a:t>
            </a:r>
            <a:r>
              <a:rPr lang="en-GB" sz="1400" dirty="0"/>
              <a:t> on Wikimedia Commons (</a:t>
            </a:r>
            <a:r>
              <a:rPr lang="en-GB" sz="1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commons.wikimedia.org/wiki/File:Alexander%E2%80%99s_band_will_1.jpg</a:t>
            </a:r>
            <a:r>
              <a:rPr lang="en-GB" sz="1400" dirty="0"/>
              <a:t>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C7AEDD-DB4D-E181-9F5C-3683AC90D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94" b="2028"/>
          <a:stretch>
            <a:fillRect/>
          </a:stretch>
        </p:blipFill>
        <p:spPr>
          <a:xfrm>
            <a:off x="1383165" y="1560056"/>
            <a:ext cx="9425669" cy="419519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98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DC024-4066-BB07-FDD7-CE9468C94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18918-7422-493E-E520-363A84052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Twinned rainbow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107FEB-8E3B-3433-DE2E-344C3D115D72}"/>
              </a:ext>
            </a:extLst>
          </p:cNvPr>
          <p:cNvSpPr txBox="1">
            <a:spLocks/>
          </p:cNvSpPr>
          <p:nvPr/>
        </p:nvSpPr>
        <p:spPr>
          <a:xfrm>
            <a:off x="838199" y="6145213"/>
            <a:ext cx="9508067" cy="436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Source: </a:t>
            </a:r>
            <a:r>
              <a:rPr lang="en-GB" sz="1400" dirty="0" err="1"/>
              <a:t>Unukorno</a:t>
            </a:r>
            <a:r>
              <a:rPr lang="en-GB" sz="1400" dirty="0"/>
              <a:t> on Wikimedia Commons (</a:t>
            </a:r>
            <a:r>
              <a:rPr lang="en-GB" sz="1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commons.wikimedia.org/wiki/File:Zwillingsregenbogen_bei_Sassnitz.jpg</a:t>
            </a:r>
            <a:r>
              <a:rPr lang="en-GB" sz="1400" dirty="0"/>
              <a:t>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BA4EB6-63C9-15E8-F29C-E4F4D177B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068" b="18588"/>
          <a:stretch>
            <a:fillRect/>
          </a:stretch>
        </p:blipFill>
        <p:spPr>
          <a:xfrm>
            <a:off x="1383165" y="1560056"/>
            <a:ext cx="9425669" cy="419519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16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BED8D-7120-C5F2-44BF-E711577B2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1B26B-8CA8-B729-378A-0A11F949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Sea spray rainbow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F2CE1-58CB-8DAC-AD4B-2FC82F5E5764}"/>
              </a:ext>
            </a:extLst>
          </p:cNvPr>
          <p:cNvSpPr txBox="1">
            <a:spLocks/>
          </p:cNvSpPr>
          <p:nvPr/>
        </p:nvSpPr>
        <p:spPr>
          <a:xfrm>
            <a:off x="838199" y="6145213"/>
            <a:ext cx="9508067" cy="436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Source: Mark </a:t>
            </a:r>
            <a:r>
              <a:rPr lang="en-GB" sz="1400" dirty="0" err="1"/>
              <a:t>Vihtelic</a:t>
            </a:r>
            <a:r>
              <a:rPr lang="en-GB" sz="1400" dirty="0"/>
              <a:t> on </a:t>
            </a:r>
            <a:r>
              <a:rPr lang="en-GB" sz="1400" dirty="0" err="1"/>
              <a:t>Unsplash</a:t>
            </a:r>
            <a:r>
              <a:rPr lang="en-GB" sz="1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(</a:t>
            </a:r>
            <a:r>
              <a:rPr lang="en-GB" sz="1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unsplash.com/photos/a-rainbow-appears-over-a-wave-in-the-ocean-ruhVXPygBWM</a:t>
            </a:r>
            <a:r>
              <a:rPr lang="en-GB" sz="1400" dirty="0"/>
              <a:t>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1D37DA-0F63-FB6D-538A-44ADF9EB6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7" b="10437"/>
          <a:stretch/>
        </p:blipFill>
        <p:spPr>
          <a:xfrm>
            <a:off x="1383165" y="1560056"/>
            <a:ext cx="9425669" cy="419519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793103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D2D3B-4129-E58C-D840-7C5039B37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22CA4-4601-0BAD-EBBC-5A3D5168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Supernumerary rainbow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C92243-0864-6B85-8E09-41E22559B8FD}"/>
              </a:ext>
            </a:extLst>
          </p:cNvPr>
          <p:cNvSpPr txBox="1">
            <a:spLocks/>
          </p:cNvSpPr>
          <p:nvPr/>
        </p:nvSpPr>
        <p:spPr>
          <a:xfrm>
            <a:off x="838199" y="6145213"/>
            <a:ext cx="9508067" cy="436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Source: Mika-Pekka Markkanen on Wikimedia Commons (</a:t>
            </a:r>
            <a:r>
              <a:rPr lang="en-GB" sz="1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commons.wikimedia.org/wiki/File:Supernumerary_Rainbows.jpg</a:t>
            </a:r>
            <a:r>
              <a:rPr lang="en-GB" sz="1400" dirty="0"/>
              <a:t>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D40D8D-3653-9BA5-199C-D59F921B1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2" b="16762"/>
          <a:stretch/>
        </p:blipFill>
        <p:spPr>
          <a:xfrm>
            <a:off x="1383165" y="1560056"/>
            <a:ext cx="9425669" cy="419519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89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DDD79-76B8-7AA2-E027-1B85C9A90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E82D4-02FE-2AF9-BCF0-374D65623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Rainbow cloud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AC4348-37BE-F045-2520-C407B249A27F}"/>
              </a:ext>
            </a:extLst>
          </p:cNvPr>
          <p:cNvSpPr txBox="1">
            <a:spLocks/>
          </p:cNvSpPr>
          <p:nvPr/>
        </p:nvSpPr>
        <p:spPr>
          <a:xfrm>
            <a:off x="838199" y="6145213"/>
            <a:ext cx="9508067" cy="436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Source: Nadia Ivanova on </a:t>
            </a:r>
            <a:r>
              <a:rPr lang="en-GB" sz="1400" dirty="0" err="1"/>
              <a:t>Unsplash</a:t>
            </a:r>
            <a:r>
              <a:rPr lang="en-GB" sz="1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(</a:t>
            </a:r>
            <a:r>
              <a:rPr lang="en-GB" sz="1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unsplash.com/photos/snow-covered-mountain-under-cloudy-sky-during-daytime-fywu_i7DAAk</a:t>
            </a:r>
            <a:r>
              <a:rPr lang="en-GB" sz="1400" dirty="0"/>
              <a:t>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138C98-00EE-9E8D-6AF1-501C24E66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2" b="27186"/>
          <a:stretch>
            <a:fillRect/>
          </a:stretch>
        </p:blipFill>
        <p:spPr>
          <a:xfrm>
            <a:off x="1383165" y="1560056"/>
            <a:ext cx="9425669" cy="419519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01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2C746-30D1-B2E8-4F34-C1A5FE4F75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many of you have seen a rainbow?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56692E-ABF3-5BF2-7698-FA66A1C55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6588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/>
              <a:t>How many of you have seen these kinds of rainbows?</a:t>
            </a:r>
          </a:p>
        </p:txBody>
      </p:sp>
    </p:spTree>
    <p:extLst>
      <p:ext uri="{BB962C8B-B14F-4D97-AF65-F5344CB8AC3E}">
        <p14:creationId xmlns:p14="http://schemas.microsoft.com/office/powerpoint/2010/main" val="1629810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84D2C-797B-0797-FA3D-038502919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Contrails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D9868-6987-9979-8547-0F4FD938796E}"/>
              </a:ext>
            </a:extLst>
          </p:cNvPr>
          <p:cNvSpPr txBox="1">
            <a:spLocks/>
          </p:cNvSpPr>
          <p:nvPr/>
        </p:nvSpPr>
        <p:spPr>
          <a:xfrm>
            <a:off x="838200" y="6145213"/>
            <a:ext cx="9144000" cy="436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Source: Glenn Beltz on Flickr (</a:t>
            </a:r>
            <a:r>
              <a:rPr lang="en-GB" sz="1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www.flickr.com/photos/n28307/51427503027</a:t>
            </a:r>
            <a:r>
              <a:rPr lang="en-GB" sz="1400" dirty="0"/>
              <a:t>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7E586F-F1F7-1464-4047-9325B41AC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" t="16709" r="24237" b="24630"/>
          <a:stretch>
            <a:fillRect/>
          </a:stretch>
        </p:blipFill>
        <p:spPr>
          <a:xfrm>
            <a:off x="1383165" y="1560056"/>
            <a:ext cx="9425669" cy="419519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29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7D3D4-6DC6-C2DA-248A-C7153CB1C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9ECC0-E180-3732-3378-F3869F769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Moonbow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E02931-0EC1-CA4D-5A50-4012BFAA4F86}"/>
              </a:ext>
            </a:extLst>
          </p:cNvPr>
          <p:cNvSpPr txBox="1">
            <a:spLocks/>
          </p:cNvSpPr>
          <p:nvPr/>
        </p:nvSpPr>
        <p:spPr>
          <a:xfrm>
            <a:off x="838199" y="6145213"/>
            <a:ext cx="9508067" cy="436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Source: Arne Kaiser on Wikimedia Commons (</a:t>
            </a:r>
            <a:r>
              <a:rPr lang="en-GB" sz="1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commons.wikimedia.org/wiki/</a:t>
            </a:r>
            <a:r>
              <a:rPr lang="en-GB" sz="1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File:Moonbow</a:t>
            </a:r>
            <a:r>
              <a:rPr lang="en-GB" sz="1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,_</a:t>
            </a:r>
            <a:r>
              <a:rPr lang="en-GB" sz="1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Kula,_Hawaii..jpg</a:t>
            </a:r>
            <a:r>
              <a:rPr lang="en-GB" sz="1400" dirty="0"/>
              <a:t>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EB4C00-D56F-BE4F-6206-E1EECAA20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30" b="1964"/>
          <a:stretch>
            <a:fillRect/>
          </a:stretch>
        </p:blipFill>
        <p:spPr>
          <a:xfrm>
            <a:off x="1383165" y="1560056"/>
            <a:ext cx="9425669" cy="419519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47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1641B-105E-9193-0734-E7E26E5FA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706D9-5039-4F9D-FED1-31AE21491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Upside-down rainbow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E1110-8779-A29D-FF6A-04E8ADE45460}"/>
              </a:ext>
            </a:extLst>
          </p:cNvPr>
          <p:cNvSpPr txBox="1">
            <a:spLocks/>
          </p:cNvSpPr>
          <p:nvPr/>
        </p:nvSpPr>
        <p:spPr>
          <a:xfrm>
            <a:off x="838199" y="6145213"/>
            <a:ext cx="9508067" cy="436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Source: William Acka on Wikimedia Commons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(</a:t>
            </a:r>
            <a:r>
              <a:rPr lang="en-GB" sz="1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commons.wikimedia.org/wiki/File:Circumzenithal_arc_%28upside_down_rainbow%29.jpg</a:t>
            </a:r>
            <a:r>
              <a:rPr lang="en-GB" sz="1400" dirty="0"/>
              <a:t>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1FE85A-84F6-CF66-FC3D-17CDA00AA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t="15865" r="13915" b="37303"/>
          <a:stretch>
            <a:fillRect/>
          </a:stretch>
        </p:blipFill>
        <p:spPr>
          <a:xfrm>
            <a:off x="1383165" y="1560056"/>
            <a:ext cx="9425669" cy="419519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04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AE0C3-0446-CD7D-CAF0-36CA07825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64F8C-7222-7185-9255-677EB62AC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897"/>
            <a:ext cx="10515600" cy="2486932"/>
          </a:xfrm>
        </p:spPr>
        <p:txBody>
          <a:bodyPr>
            <a:normAutofit/>
          </a:bodyPr>
          <a:lstStyle/>
          <a:p>
            <a:r>
              <a:rPr lang="en-GB" dirty="0"/>
              <a:t>Full</a:t>
            </a:r>
            <a:br>
              <a:rPr lang="en-GB" dirty="0"/>
            </a:br>
            <a:r>
              <a:rPr lang="en-GB" dirty="0"/>
              <a:t>circle</a:t>
            </a:r>
            <a:br>
              <a:rPr lang="en-GB" dirty="0"/>
            </a:br>
            <a:r>
              <a:rPr lang="en-GB" dirty="0"/>
              <a:t>rainbow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C17FEB-05F5-3739-98A7-E8CE9FF61F3B}"/>
              </a:ext>
            </a:extLst>
          </p:cNvPr>
          <p:cNvSpPr txBox="1">
            <a:spLocks/>
          </p:cNvSpPr>
          <p:nvPr/>
        </p:nvSpPr>
        <p:spPr>
          <a:xfrm>
            <a:off x="838199" y="6145213"/>
            <a:ext cx="9614837" cy="436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Source: Jakob Owens on </a:t>
            </a:r>
            <a:r>
              <a:rPr lang="en-GB" sz="1400" dirty="0" err="1"/>
              <a:t>Unsplash</a:t>
            </a:r>
            <a:r>
              <a:rPr lang="en-GB" sz="1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(</a:t>
            </a:r>
            <a:r>
              <a:rPr lang="en-GB" sz="1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unsplash.com/photos/birdseye-view-photography-of-body-of-water-LjOqMg5ciHw</a:t>
            </a:r>
            <a:r>
              <a:rPr lang="en-GB" sz="1400" dirty="0"/>
              <a:t>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713C79-7469-F185-1463-A1A8FB015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" b="1260"/>
          <a:stretch>
            <a:fillRect/>
          </a:stretch>
        </p:blipFill>
        <p:spPr>
          <a:xfrm>
            <a:off x="3494314" y="736277"/>
            <a:ext cx="7314520" cy="498994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60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9C0EE-E196-59C5-8CFE-124AB178D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0C6EA-4A3E-68E5-6709-FB4D06999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 rainbow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6907C-B9D2-9E89-DAFE-A68175067383}"/>
              </a:ext>
            </a:extLst>
          </p:cNvPr>
          <p:cNvSpPr txBox="1">
            <a:spLocks/>
          </p:cNvSpPr>
          <p:nvPr/>
        </p:nvSpPr>
        <p:spPr>
          <a:xfrm>
            <a:off x="838199" y="6145213"/>
            <a:ext cx="9508067" cy="436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Source: James Smith on </a:t>
            </a:r>
            <a:r>
              <a:rPr lang="en-GB" sz="1400" dirty="0" err="1"/>
              <a:t>Unsplash</a:t>
            </a:r>
            <a:endParaRPr lang="en-GB" sz="14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(</a:t>
            </a:r>
            <a:r>
              <a:rPr lang="en-GB" sz="1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unsplash.com/photos/a-rainbow-is-reflected-in-the-water-of-a-lake-9Ul03OaExMM</a:t>
            </a:r>
            <a:r>
              <a:rPr lang="en-GB" sz="1400" dirty="0"/>
              <a:t>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88BC42-555E-9A8C-2A1E-FFDCAF27A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2" b="11666"/>
          <a:stretch>
            <a:fillRect/>
          </a:stretch>
        </p:blipFill>
        <p:spPr>
          <a:xfrm>
            <a:off x="1383165" y="1560056"/>
            <a:ext cx="9425669" cy="419519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04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795D3-EF6D-DAA9-9748-5D4B0FB16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2DAB5-F655-B343-5227-5CEFBE1DD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Monochrome rainbow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93404-779D-3805-A62A-6353AFE78C2D}"/>
              </a:ext>
            </a:extLst>
          </p:cNvPr>
          <p:cNvSpPr txBox="1">
            <a:spLocks/>
          </p:cNvSpPr>
          <p:nvPr/>
        </p:nvSpPr>
        <p:spPr>
          <a:xfrm>
            <a:off x="838199" y="6145213"/>
            <a:ext cx="9508067" cy="436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Source: </a:t>
            </a:r>
            <a:r>
              <a:rPr lang="en-GB" sz="1400" dirty="0" err="1"/>
              <a:t>Hannamyluv</a:t>
            </a:r>
            <a:r>
              <a:rPr lang="en-GB" sz="1400" dirty="0"/>
              <a:t> Heather Rhoades on Wikimedia Commons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(</a:t>
            </a:r>
            <a:r>
              <a:rPr lang="en-GB" sz="1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commons.wikimedia.org/wiki/File:Double_Red_Rainbow.jpg</a:t>
            </a:r>
            <a:r>
              <a:rPr lang="en-GB" sz="1400" dirty="0"/>
              <a:t>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1B7E5D-FAB2-EC64-A6D1-851A0A070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7" b="4277"/>
          <a:stretch/>
        </p:blipFill>
        <p:spPr>
          <a:xfrm>
            <a:off x="1383165" y="1560056"/>
            <a:ext cx="9425669" cy="419519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1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2BA1E-9455-6267-718E-3B3E956D9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6446-446D-6D5F-EEBC-8FCF22CFF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Fogbow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7E52C-FE0A-D288-E9BD-504E68CB4ADA}"/>
              </a:ext>
            </a:extLst>
          </p:cNvPr>
          <p:cNvSpPr txBox="1">
            <a:spLocks/>
          </p:cNvSpPr>
          <p:nvPr/>
        </p:nvSpPr>
        <p:spPr>
          <a:xfrm>
            <a:off x="838199" y="6145213"/>
            <a:ext cx="9508067" cy="436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ngenial" panose="02000503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Source: Jason Hudson on </a:t>
            </a:r>
            <a:r>
              <a:rPr lang="en-GB" sz="1400" dirty="0" err="1"/>
              <a:t>Unsplash</a:t>
            </a:r>
            <a:r>
              <a:rPr lang="en-GB" sz="1400" dirty="0"/>
              <a:t> (</a:t>
            </a:r>
            <a:r>
              <a:rPr lang="en-GB" sz="1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unsplash.com/photos/a-foggy-field-with-trees---Wdt-cVTPg</a:t>
            </a:r>
            <a:r>
              <a:rPr lang="en-GB" sz="1400" dirty="0"/>
              <a:t>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99E67A-471E-25FA-71A7-EA09F686F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" r="2303"/>
          <a:stretch/>
        </p:blipFill>
        <p:spPr>
          <a:xfrm>
            <a:off x="1383165" y="1560056"/>
            <a:ext cx="9425669" cy="419519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5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360</Words>
  <Application>Microsoft Office PowerPoint</Application>
  <PresentationFormat>Widescreen</PresentationFormat>
  <Paragraphs>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Congenial</vt:lpstr>
      <vt:lpstr>Office Theme</vt:lpstr>
      <vt:lpstr>Rainbowtastic</vt:lpstr>
      <vt:lpstr>How many of you have seen a rainbow?</vt:lpstr>
      <vt:lpstr>Contrails</vt:lpstr>
      <vt:lpstr>Moonbow</vt:lpstr>
      <vt:lpstr>Upside-down rainbow</vt:lpstr>
      <vt:lpstr>Full circle rainbow</vt:lpstr>
      <vt:lpstr>Reflection rainbow</vt:lpstr>
      <vt:lpstr>Monochrome rainbow</vt:lpstr>
      <vt:lpstr>Fogbow</vt:lpstr>
      <vt:lpstr>Double rainbow</vt:lpstr>
      <vt:lpstr>Broken rainbow</vt:lpstr>
      <vt:lpstr>Waterfall rainbow</vt:lpstr>
      <vt:lpstr>Alexander’s dark band rainbow</vt:lpstr>
      <vt:lpstr>Twinned rainbow</vt:lpstr>
      <vt:lpstr>Sea spray rainbow</vt:lpstr>
      <vt:lpstr>Supernumerary rainbow</vt:lpstr>
      <vt:lpstr>Rainbow cloud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 Thorogood</dc:creator>
  <cp:lastModifiedBy>Sam Thorogood</cp:lastModifiedBy>
  <cp:revision>11</cp:revision>
  <dcterms:created xsi:type="dcterms:W3CDTF">2025-12-02T15:15:10Z</dcterms:created>
  <dcterms:modified xsi:type="dcterms:W3CDTF">2025-12-10T15:24:03Z</dcterms:modified>
</cp:coreProperties>
</file>