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76" r:id="rId22"/>
    <p:sldId id="277" r:id="rId23"/>
    <p:sldId id="278" r:id="rId24"/>
    <p:sldId id="279" r:id="rId25"/>
    <p:sldId id="280" r:id="rId2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1"/>
    <p:restoredTop sz="94647"/>
  </p:normalViewPr>
  <p:slideViewPr>
    <p:cSldViewPr>
      <p:cViewPr varScale="1">
        <p:scale>
          <a:sx n="59" d="100"/>
          <a:sy n="59" d="100"/>
        </p:scale>
        <p:origin x="1076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AF5D0-469B-0A4C-A0C4-0BAA3BD01B85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E82F0-E8DD-A346-958C-3FD2A67E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E82F0-E8DD-A346-958C-3FD2A67EA5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2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73861" y="657607"/>
            <a:ext cx="177418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968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70C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48895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968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70C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48895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968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87299" y="1508507"/>
            <a:ext cx="3178810" cy="371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170C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48895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273165"/>
          </a:xfrm>
          <a:custGeom>
            <a:avLst/>
            <a:gdLst/>
            <a:ahLst/>
            <a:cxnLst/>
            <a:rect l="l" t="t" r="r" b="b"/>
            <a:pathLst>
              <a:path w="12192000" h="6273165">
                <a:moveTo>
                  <a:pt x="0" y="6272999"/>
                </a:moveTo>
                <a:lnTo>
                  <a:pt x="12191987" y="6272999"/>
                </a:lnTo>
                <a:lnTo>
                  <a:pt x="12191987" y="0"/>
                </a:lnTo>
                <a:lnTo>
                  <a:pt x="0" y="0"/>
                </a:lnTo>
                <a:lnTo>
                  <a:pt x="0" y="6272999"/>
                </a:lnTo>
                <a:close/>
              </a:path>
            </a:pathLst>
          </a:custGeom>
          <a:solidFill>
            <a:srgbClr val="C74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968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48895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48895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7299" y="657607"/>
            <a:ext cx="10417401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968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7227" y="1374292"/>
            <a:ext cx="10416580" cy="4606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70C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05560" y="6442252"/>
            <a:ext cx="3147060" cy="173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371253" y="6442252"/>
            <a:ext cx="1913890" cy="173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917299" y="6442252"/>
            <a:ext cx="175002" cy="173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48895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 descr="$PPTXTitle"/>
          <p:cNvSpPr txBox="1"/>
          <p:nvPr/>
        </p:nvSpPr>
        <p:spPr>
          <a:xfrm>
            <a:off x="887299" y="2131161"/>
            <a:ext cx="6137275" cy="136906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ts val="4820"/>
              </a:lnSpc>
              <a:spcBef>
                <a:spcPts val="1040"/>
              </a:spcBef>
            </a:pPr>
            <a:r>
              <a:rPr sz="4800" b="1" spc="-70" dirty="0">
                <a:solidFill>
                  <a:srgbClr val="FFFFFF"/>
                </a:solidFill>
                <a:latin typeface="Trebuchet MS"/>
                <a:cs typeface="Trebuchet MS"/>
              </a:rPr>
              <a:t>Pastorally</a:t>
            </a:r>
            <a:r>
              <a:rPr sz="48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Trebuchet MS"/>
                <a:cs typeface="Trebuchet MS"/>
              </a:rPr>
              <a:t>Supporting </a:t>
            </a:r>
            <a:r>
              <a:rPr sz="4800" b="1" spc="-60" dirty="0">
                <a:solidFill>
                  <a:srgbClr val="FFFFFF"/>
                </a:solidFill>
                <a:latin typeface="Trebuchet MS"/>
                <a:cs typeface="Trebuchet MS"/>
              </a:rPr>
              <a:t>LGBTQ+</a:t>
            </a:r>
            <a:r>
              <a:rPr sz="4800" b="1" spc="-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b="1" spc="-125" dirty="0">
                <a:solidFill>
                  <a:srgbClr val="FFFFFF"/>
                </a:solidFill>
                <a:latin typeface="Trebuchet MS"/>
                <a:cs typeface="Trebuchet MS"/>
              </a:rPr>
              <a:t>Young</a:t>
            </a:r>
            <a:r>
              <a:rPr sz="48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b="1" spc="-50" dirty="0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endParaRPr sz="4800" dirty="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1</a:t>
            </a:fld>
            <a:endParaRPr spc="-50" dirty="0"/>
          </a:p>
        </p:txBody>
      </p:sp>
      <p:sp>
        <p:nvSpPr>
          <p:cNvPr id="74" name="object 7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34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A7E46"/>
                </a:solidFill>
              </a:rPr>
              <a:t>Gender</a:t>
            </a:r>
            <a:r>
              <a:rPr spc="-135" dirty="0">
                <a:solidFill>
                  <a:srgbClr val="EA7E46"/>
                </a:solidFill>
              </a:rPr>
              <a:t> </a:t>
            </a:r>
            <a:r>
              <a:rPr spc="-10" dirty="0">
                <a:solidFill>
                  <a:srgbClr val="EA7E46"/>
                </a:solidFill>
              </a:rPr>
              <a:t>Definitions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1401264"/>
            <a:ext cx="10219690" cy="38785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202565" indent="-635">
              <a:lnSpc>
                <a:spcPct val="106000"/>
              </a:lnSpc>
              <a:spcBef>
                <a:spcPts val="135"/>
              </a:spcBef>
            </a:pPr>
            <a:r>
              <a:rPr sz="2200" b="1" spc="-35" dirty="0">
                <a:solidFill>
                  <a:srgbClr val="170C07"/>
                </a:solidFill>
                <a:latin typeface="Trebuchet MS"/>
                <a:cs typeface="Trebuchet MS"/>
              </a:rPr>
              <a:t>Transgender</a:t>
            </a:r>
            <a:r>
              <a:rPr sz="2200" b="1" spc="-1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(or</a:t>
            </a:r>
            <a:r>
              <a:rPr sz="1800" spc="-6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just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trans)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umbrella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meaning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someone’s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does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not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match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the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they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were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assigned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birth.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Many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people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this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differently.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Common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are: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800">
              <a:latin typeface="Trebuchet MS"/>
              <a:cs typeface="Trebuchet MS"/>
            </a:endParaRPr>
          </a:p>
          <a:p>
            <a:pPr marL="193675" indent="-180975">
              <a:lnSpc>
                <a:spcPct val="100000"/>
              </a:lnSpc>
              <a:buChar char="-"/>
              <a:tabLst>
                <a:tab pos="193675" algn="l"/>
              </a:tabLst>
            </a:pPr>
            <a:r>
              <a:rPr sz="2200" b="1" spc="-55" dirty="0">
                <a:solidFill>
                  <a:srgbClr val="170C07"/>
                </a:solidFill>
                <a:latin typeface="Trebuchet MS"/>
                <a:cs typeface="Trebuchet MS"/>
              </a:rPr>
              <a:t>Trans</a:t>
            </a:r>
            <a:r>
              <a:rPr sz="2200" b="1" spc="-6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2200" b="1" spc="-10" dirty="0">
                <a:solidFill>
                  <a:srgbClr val="170C07"/>
                </a:solidFill>
                <a:latin typeface="Trebuchet MS"/>
                <a:cs typeface="Trebuchet MS"/>
              </a:rPr>
              <a:t>man</a:t>
            </a:r>
            <a:r>
              <a:rPr sz="2200" b="1" spc="-1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assigned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female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birth,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but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identifies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their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male.</a:t>
            </a:r>
            <a:endParaRPr sz="1800">
              <a:latin typeface="Trebuchet MS"/>
              <a:cs typeface="Trebuchet MS"/>
            </a:endParaRPr>
          </a:p>
          <a:p>
            <a:pPr marL="193675" indent="-180975">
              <a:lnSpc>
                <a:spcPct val="100000"/>
              </a:lnSpc>
              <a:spcBef>
                <a:spcPts val="330"/>
              </a:spcBef>
              <a:buChar char="-"/>
              <a:tabLst>
                <a:tab pos="193675" algn="l"/>
              </a:tabLst>
            </a:pPr>
            <a:r>
              <a:rPr sz="2200" b="1" spc="-55" dirty="0">
                <a:solidFill>
                  <a:srgbClr val="170C07"/>
                </a:solidFill>
                <a:latin typeface="Trebuchet MS"/>
                <a:cs typeface="Trebuchet MS"/>
              </a:rPr>
              <a:t>Trans</a:t>
            </a:r>
            <a:r>
              <a:rPr sz="2200" b="1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2200" b="1" spc="-20" dirty="0">
                <a:solidFill>
                  <a:srgbClr val="170C07"/>
                </a:solidFill>
                <a:latin typeface="Trebuchet MS"/>
                <a:cs typeface="Trebuchet MS"/>
              </a:rPr>
              <a:t>woman</a:t>
            </a:r>
            <a:r>
              <a:rPr sz="2200" b="1" spc="-1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assigned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male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birth,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but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identifies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their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female.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45"/>
              </a:spcBef>
              <a:buClr>
                <a:srgbClr val="170C07"/>
              </a:buClr>
              <a:buFont typeface="Trebuchet MS"/>
              <a:buChar char="-"/>
            </a:pPr>
            <a:endParaRPr sz="1800">
              <a:latin typeface="Trebuchet MS"/>
              <a:cs typeface="Trebuchet MS"/>
            </a:endParaRPr>
          </a:p>
          <a:p>
            <a:pPr marL="12700" marR="5080" indent="-635">
              <a:lnSpc>
                <a:spcPct val="106000"/>
              </a:lnSpc>
            </a:pPr>
            <a:r>
              <a:rPr sz="2200" b="1" spc="-20" dirty="0">
                <a:solidFill>
                  <a:srgbClr val="170C07"/>
                </a:solidFill>
                <a:latin typeface="Trebuchet MS"/>
                <a:cs typeface="Trebuchet MS"/>
              </a:rPr>
              <a:t>Cisgender</a:t>
            </a:r>
            <a:r>
              <a:rPr sz="2200" b="1" spc="-1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(or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just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cis)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meaning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person’s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identity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aligns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with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they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were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assigned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birth.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800">
              <a:latin typeface="Trebuchet MS"/>
              <a:cs typeface="Trebuchet MS"/>
            </a:endParaRPr>
          </a:p>
          <a:p>
            <a:pPr marL="198755" indent="-186055">
              <a:lnSpc>
                <a:spcPct val="100000"/>
              </a:lnSpc>
              <a:buChar char="-"/>
              <a:tabLst>
                <a:tab pos="198755" algn="l"/>
              </a:tabLst>
            </a:pP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Cis</a:t>
            </a:r>
            <a:r>
              <a:rPr sz="2200" b="1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man</a:t>
            </a:r>
            <a:r>
              <a:rPr sz="2200" b="1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assigned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male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birth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identifies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their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man.</a:t>
            </a:r>
            <a:endParaRPr sz="1800">
              <a:latin typeface="Trebuchet MS"/>
              <a:cs typeface="Trebuchet MS"/>
            </a:endParaRPr>
          </a:p>
          <a:p>
            <a:pPr marL="198755" indent="-186055">
              <a:lnSpc>
                <a:spcPct val="100000"/>
              </a:lnSpc>
              <a:spcBef>
                <a:spcPts val="430"/>
              </a:spcBef>
              <a:buChar char="-"/>
              <a:tabLst>
                <a:tab pos="198755" algn="l"/>
              </a:tabLst>
            </a:pP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Cis</a:t>
            </a:r>
            <a:r>
              <a:rPr sz="2200" b="1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2200" b="1" spc="-20" dirty="0">
                <a:solidFill>
                  <a:srgbClr val="170C07"/>
                </a:solidFill>
                <a:latin typeface="Trebuchet MS"/>
                <a:cs typeface="Trebuchet MS"/>
              </a:rPr>
              <a:t>woman</a:t>
            </a:r>
            <a:r>
              <a:rPr sz="2200" b="1" spc="-1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assigned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female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birth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identifies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their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woman.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590FF-C062-2A7D-7776-415C0599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99" y="589068"/>
            <a:ext cx="624001" cy="673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34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A7E46"/>
                </a:solidFill>
              </a:rPr>
              <a:t>Gender</a:t>
            </a:r>
            <a:r>
              <a:rPr spc="-135" dirty="0">
                <a:solidFill>
                  <a:srgbClr val="EA7E46"/>
                </a:solidFill>
              </a:rPr>
              <a:t> </a:t>
            </a:r>
            <a:r>
              <a:rPr spc="-10" dirty="0">
                <a:solidFill>
                  <a:srgbClr val="EA7E46"/>
                </a:solidFill>
              </a:rPr>
              <a:t>Definitions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35560">
              <a:lnSpc>
                <a:spcPct val="114300"/>
              </a:lnSpc>
              <a:spcBef>
                <a:spcPts val="40"/>
              </a:spcBef>
            </a:pPr>
            <a:r>
              <a:rPr sz="2200" b="1" dirty="0">
                <a:latin typeface="Trebuchet MS"/>
                <a:cs typeface="Trebuchet MS"/>
              </a:rPr>
              <a:t>Intersex</a:t>
            </a:r>
            <a:r>
              <a:rPr sz="2200" b="1" spc="-20" dirty="0">
                <a:latin typeface="Trebuchet MS"/>
                <a:cs typeface="Trebuchet MS"/>
              </a:rPr>
              <a:t> </a:t>
            </a:r>
            <a:r>
              <a:rPr dirty="0"/>
              <a:t>–</a:t>
            </a:r>
            <a:r>
              <a:rPr spc="-5" dirty="0"/>
              <a:t> </a:t>
            </a:r>
            <a:r>
              <a:rPr spc="-35" dirty="0"/>
              <a:t>may</a:t>
            </a:r>
            <a:r>
              <a:rPr spc="-80" dirty="0"/>
              <a:t> </a:t>
            </a:r>
            <a:r>
              <a:rPr spc="-40" dirty="0"/>
              <a:t>have</a:t>
            </a:r>
            <a:r>
              <a:rPr spc="-85" dirty="0"/>
              <a:t> </a:t>
            </a:r>
            <a:r>
              <a:rPr spc="-25" dirty="0"/>
              <a:t>the</a:t>
            </a:r>
            <a:r>
              <a:rPr spc="-80" dirty="0"/>
              <a:t> </a:t>
            </a:r>
            <a:r>
              <a:rPr spc="-40" dirty="0"/>
              <a:t>biological</a:t>
            </a:r>
            <a:r>
              <a:rPr spc="-80" dirty="0"/>
              <a:t> </a:t>
            </a:r>
            <a:r>
              <a:rPr spc="-45" dirty="0"/>
              <a:t>attributes</a:t>
            </a:r>
            <a:r>
              <a:rPr spc="-85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spc="-25" dirty="0"/>
              <a:t>both</a:t>
            </a:r>
            <a:r>
              <a:rPr spc="-80" dirty="0"/>
              <a:t> </a:t>
            </a:r>
            <a:r>
              <a:rPr spc="-40" dirty="0"/>
              <a:t>sexes,</a:t>
            </a:r>
            <a:r>
              <a:rPr spc="-85" dirty="0"/>
              <a:t> </a:t>
            </a:r>
            <a:r>
              <a:rPr dirty="0"/>
              <a:t>or</a:t>
            </a:r>
            <a:r>
              <a:rPr spc="-80" dirty="0"/>
              <a:t> </a:t>
            </a:r>
            <a:r>
              <a:rPr spc="-40" dirty="0"/>
              <a:t>biological</a:t>
            </a:r>
            <a:r>
              <a:rPr spc="-80" dirty="0"/>
              <a:t> </a:t>
            </a:r>
            <a:r>
              <a:rPr spc="-45" dirty="0"/>
              <a:t>attributes</a:t>
            </a:r>
            <a:r>
              <a:rPr spc="-80" dirty="0"/>
              <a:t> </a:t>
            </a:r>
            <a:r>
              <a:rPr spc="-40" dirty="0"/>
              <a:t>that</a:t>
            </a:r>
            <a:r>
              <a:rPr spc="-85" dirty="0"/>
              <a:t> </a:t>
            </a:r>
            <a:r>
              <a:rPr dirty="0"/>
              <a:t>do</a:t>
            </a:r>
            <a:r>
              <a:rPr spc="-80" dirty="0"/>
              <a:t> </a:t>
            </a:r>
            <a:r>
              <a:rPr spc="-20" dirty="0"/>
              <a:t>not</a:t>
            </a:r>
            <a:r>
              <a:rPr spc="-80" dirty="0"/>
              <a:t> </a:t>
            </a:r>
            <a:r>
              <a:rPr spc="-70" dirty="0"/>
              <a:t>fit</a:t>
            </a:r>
            <a:r>
              <a:rPr spc="-75" dirty="0"/>
              <a:t> </a:t>
            </a:r>
            <a:r>
              <a:rPr spc="-20" dirty="0"/>
              <a:t>with </a:t>
            </a:r>
            <a:r>
              <a:rPr spc="-35" dirty="0"/>
              <a:t>societal</a:t>
            </a:r>
            <a:r>
              <a:rPr spc="-75" dirty="0"/>
              <a:t> </a:t>
            </a:r>
            <a:r>
              <a:rPr spc="-40" dirty="0"/>
              <a:t>assumptions</a:t>
            </a:r>
            <a:r>
              <a:rPr spc="-75" dirty="0"/>
              <a:t> </a:t>
            </a:r>
            <a:r>
              <a:rPr spc="-45" dirty="0"/>
              <a:t>about</a:t>
            </a:r>
            <a:r>
              <a:rPr spc="-75" dirty="0"/>
              <a:t> </a:t>
            </a:r>
            <a:r>
              <a:rPr spc="-35" dirty="0"/>
              <a:t>what</a:t>
            </a:r>
            <a:r>
              <a:rPr spc="-75" dirty="0"/>
              <a:t> </a:t>
            </a:r>
            <a:r>
              <a:rPr spc="-40" dirty="0"/>
              <a:t>constitutes</a:t>
            </a:r>
            <a:r>
              <a:rPr spc="-70" dirty="0"/>
              <a:t> </a:t>
            </a:r>
            <a:r>
              <a:rPr spc="-35" dirty="0"/>
              <a:t>male</a:t>
            </a:r>
            <a:r>
              <a:rPr spc="-75" dirty="0"/>
              <a:t> </a:t>
            </a:r>
            <a:r>
              <a:rPr dirty="0"/>
              <a:t>or</a:t>
            </a:r>
            <a:r>
              <a:rPr spc="-75" dirty="0"/>
              <a:t> </a:t>
            </a:r>
            <a:r>
              <a:rPr spc="-40" dirty="0"/>
              <a:t>female</a:t>
            </a:r>
            <a:r>
              <a:rPr spc="-75" dirty="0"/>
              <a:t> </a:t>
            </a:r>
            <a:r>
              <a:rPr spc="-40" dirty="0"/>
              <a:t>(genitals,</a:t>
            </a:r>
            <a:r>
              <a:rPr spc="-70" dirty="0"/>
              <a:t> </a:t>
            </a:r>
            <a:r>
              <a:rPr spc="-35" dirty="0"/>
              <a:t>gonads,</a:t>
            </a:r>
            <a:r>
              <a:rPr spc="-75" dirty="0"/>
              <a:t> </a:t>
            </a:r>
            <a:r>
              <a:rPr spc="-45" dirty="0"/>
              <a:t>hormones,</a:t>
            </a:r>
            <a:r>
              <a:rPr spc="-75" dirty="0"/>
              <a:t> </a:t>
            </a:r>
            <a:r>
              <a:rPr spc="-10" dirty="0"/>
              <a:t>chromosomes </a:t>
            </a:r>
            <a:r>
              <a:rPr dirty="0"/>
              <a:t>or</a:t>
            </a:r>
            <a:r>
              <a:rPr spc="-90" dirty="0"/>
              <a:t> </a:t>
            </a:r>
            <a:r>
              <a:rPr spc="-50" dirty="0"/>
              <a:t>reproductive</a:t>
            </a:r>
            <a:r>
              <a:rPr spc="-85" dirty="0"/>
              <a:t> </a:t>
            </a:r>
            <a:r>
              <a:rPr spc="-45" dirty="0"/>
              <a:t>organs).</a:t>
            </a:r>
            <a:r>
              <a:rPr spc="-85" dirty="0"/>
              <a:t> </a:t>
            </a:r>
            <a:r>
              <a:rPr spc="-45" dirty="0"/>
              <a:t>Intersex</a:t>
            </a:r>
            <a:r>
              <a:rPr spc="-85" dirty="0"/>
              <a:t> </a:t>
            </a:r>
            <a:r>
              <a:rPr spc="-30" dirty="0"/>
              <a:t>babies</a:t>
            </a:r>
            <a:r>
              <a:rPr spc="-85" dirty="0"/>
              <a:t> </a:t>
            </a:r>
            <a:r>
              <a:rPr spc="-40" dirty="0"/>
              <a:t>have</a:t>
            </a:r>
            <a:r>
              <a:rPr spc="-85" dirty="0"/>
              <a:t> </a:t>
            </a:r>
            <a:r>
              <a:rPr dirty="0"/>
              <a:t>to</a:t>
            </a:r>
            <a:r>
              <a:rPr spc="-85" dirty="0"/>
              <a:t> </a:t>
            </a:r>
            <a:r>
              <a:rPr spc="-10" dirty="0"/>
              <a:t>be</a:t>
            </a:r>
            <a:r>
              <a:rPr spc="-85" dirty="0"/>
              <a:t> </a:t>
            </a:r>
            <a:r>
              <a:rPr spc="-35" dirty="0"/>
              <a:t>assigned</a:t>
            </a:r>
            <a:r>
              <a:rPr spc="-90" dirty="0"/>
              <a:t> </a:t>
            </a:r>
            <a:r>
              <a:rPr dirty="0"/>
              <a:t>a</a:t>
            </a:r>
            <a:r>
              <a:rPr spc="-85" dirty="0"/>
              <a:t> </a:t>
            </a:r>
            <a:r>
              <a:rPr spc="-25" dirty="0"/>
              <a:t>sex</a:t>
            </a:r>
            <a:r>
              <a:rPr spc="-85" dirty="0"/>
              <a:t> </a:t>
            </a:r>
            <a:r>
              <a:rPr dirty="0"/>
              <a:t>at</a:t>
            </a:r>
            <a:r>
              <a:rPr spc="-85" dirty="0"/>
              <a:t> </a:t>
            </a:r>
            <a:r>
              <a:rPr spc="-40" dirty="0"/>
              <a:t>birth:</a:t>
            </a:r>
            <a:r>
              <a:rPr spc="-85" dirty="0"/>
              <a:t> </a:t>
            </a:r>
            <a:r>
              <a:rPr spc="-35" dirty="0"/>
              <a:t>male</a:t>
            </a:r>
            <a:r>
              <a:rPr spc="-85" dirty="0"/>
              <a:t> </a:t>
            </a:r>
            <a:r>
              <a:rPr dirty="0"/>
              <a:t>or</a:t>
            </a:r>
            <a:r>
              <a:rPr spc="-85" dirty="0"/>
              <a:t> </a:t>
            </a:r>
            <a:r>
              <a:rPr spc="-50" dirty="0"/>
              <a:t>female.</a:t>
            </a:r>
            <a:r>
              <a:rPr spc="-85" dirty="0"/>
              <a:t> </a:t>
            </a:r>
            <a:r>
              <a:rPr spc="-20" dirty="0"/>
              <a:t>Like </a:t>
            </a:r>
            <a:r>
              <a:rPr spc="-45" dirty="0"/>
              <a:t>everyone,</a:t>
            </a:r>
            <a:r>
              <a:rPr spc="-90" dirty="0"/>
              <a:t> </a:t>
            </a:r>
            <a:r>
              <a:rPr spc="-40" dirty="0"/>
              <a:t>they</a:t>
            </a:r>
            <a:r>
              <a:rPr spc="-80" dirty="0"/>
              <a:t> </a:t>
            </a:r>
            <a:r>
              <a:rPr spc="-35" dirty="0"/>
              <a:t>may</a:t>
            </a:r>
            <a:r>
              <a:rPr spc="-80" dirty="0"/>
              <a:t> </a:t>
            </a:r>
            <a:r>
              <a:rPr spc="-45" dirty="0"/>
              <a:t>identify</a:t>
            </a:r>
            <a:r>
              <a:rPr spc="-80" dirty="0"/>
              <a:t> </a:t>
            </a:r>
            <a:r>
              <a:rPr dirty="0"/>
              <a:t>as</a:t>
            </a:r>
            <a:r>
              <a:rPr spc="-85" dirty="0"/>
              <a:t> </a:t>
            </a:r>
            <a:r>
              <a:rPr spc="-45" dirty="0"/>
              <a:t>male,</a:t>
            </a:r>
            <a:r>
              <a:rPr spc="-80" dirty="0"/>
              <a:t> </a:t>
            </a:r>
            <a:r>
              <a:rPr spc="-40" dirty="0"/>
              <a:t>female</a:t>
            </a:r>
            <a:r>
              <a:rPr spc="-80" dirty="0"/>
              <a:t> </a:t>
            </a:r>
            <a:r>
              <a:rPr dirty="0"/>
              <a:t>or</a:t>
            </a:r>
            <a:r>
              <a:rPr spc="-80" dirty="0"/>
              <a:t> </a:t>
            </a:r>
            <a:r>
              <a:rPr spc="-55" dirty="0"/>
              <a:t>non-</a:t>
            </a:r>
            <a:r>
              <a:rPr spc="-75" dirty="0"/>
              <a:t>binary.</a:t>
            </a:r>
            <a:r>
              <a:rPr spc="-105" dirty="0"/>
              <a:t> </a:t>
            </a:r>
            <a:r>
              <a:rPr spc="-45" dirty="0"/>
              <a:t>There</a:t>
            </a:r>
            <a:r>
              <a:rPr spc="-80" dirty="0"/>
              <a:t> </a:t>
            </a:r>
            <a:r>
              <a:rPr spc="-25" dirty="0"/>
              <a:t>are</a:t>
            </a:r>
            <a:r>
              <a:rPr spc="-80" dirty="0"/>
              <a:t> </a:t>
            </a:r>
            <a:r>
              <a:rPr spc="-35" dirty="0"/>
              <a:t>many</a:t>
            </a:r>
            <a:r>
              <a:rPr spc="-85" dirty="0"/>
              <a:t> </a:t>
            </a:r>
            <a:r>
              <a:rPr spc="-45" dirty="0"/>
              <a:t>different</a:t>
            </a:r>
            <a:r>
              <a:rPr spc="-80" dirty="0"/>
              <a:t> </a:t>
            </a:r>
            <a:r>
              <a:rPr spc="-45" dirty="0"/>
              <a:t>variations</a:t>
            </a:r>
            <a:r>
              <a:rPr spc="-80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spc="-25" dirty="0"/>
              <a:t>how this</a:t>
            </a:r>
            <a:r>
              <a:rPr spc="-90" dirty="0"/>
              <a:t> </a:t>
            </a:r>
            <a:r>
              <a:rPr spc="-35" dirty="0"/>
              <a:t>impacts</a:t>
            </a:r>
            <a:r>
              <a:rPr spc="-85" dirty="0"/>
              <a:t> </a:t>
            </a:r>
            <a:r>
              <a:rPr spc="-35" dirty="0"/>
              <a:t>people.</a:t>
            </a:r>
            <a:r>
              <a:rPr spc="-90" dirty="0"/>
              <a:t> </a:t>
            </a:r>
            <a:r>
              <a:rPr spc="-35" dirty="0"/>
              <a:t>Experts</a:t>
            </a:r>
            <a:r>
              <a:rPr spc="-85" dirty="0"/>
              <a:t> </a:t>
            </a:r>
            <a:r>
              <a:rPr spc="-45" dirty="0"/>
              <a:t>estimate</a:t>
            </a:r>
            <a:r>
              <a:rPr spc="-90" dirty="0"/>
              <a:t> </a:t>
            </a:r>
            <a:r>
              <a:rPr spc="-40" dirty="0"/>
              <a:t>that</a:t>
            </a:r>
            <a:r>
              <a:rPr spc="-85" dirty="0"/>
              <a:t> </a:t>
            </a:r>
            <a:r>
              <a:rPr spc="-10" dirty="0"/>
              <a:t>up</a:t>
            </a:r>
            <a:r>
              <a:rPr spc="-85" dirty="0"/>
              <a:t> </a:t>
            </a:r>
            <a:r>
              <a:rPr dirty="0"/>
              <a:t>to</a:t>
            </a:r>
            <a:r>
              <a:rPr spc="-90" dirty="0"/>
              <a:t> </a:t>
            </a:r>
            <a:r>
              <a:rPr spc="-40" dirty="0"/>
              <a:t>1.7%</a:t>
            </a:r>
            <a:r>
              <a:rPr spc="-85" dirty="0"/>
              <a:t> </a:t>
            </a:r>
            <a:r>
              <a:rPr dirty="0"/>
              <a:t>of</a:t>
            </a:r>
            <a:r>
              <a:rPr spc="-90" dirty="0"/>
              <a:t> </a:t>
            </a:r>
            <a:r>
              <a:rPr spc="-30" dirty="0"/>
              <a:t>people</a:t>
            </a:r>
            <a:r>
              <a:rPr spc="-85" dirty="0"/>
              <a:t> </a:t>
            </a:r>
            <a:r>
              <a:rPr spc="-25" dirty="0"/>
              <a:t>are</a:t>
            </a:r>
            <a:r>
              <a:rPr spc="-90" dirty="0"/>
              <a:t> </a:t>
            </a:r>
            <a:r>
              <a:rPr spc="-25" dirty="0"/>
              <a:t>born</a:t>
            </a:r>
            <a:r>
              <a:rPr spc="-85" dirty="0"/>
              <a:t> </a:t>
            </a:r>
            <a:r>
              <a:rPr spc="-25" dirty="0"/>
              <a:t>with</a:t>
            </a:r>
            <a:r>
              <a:rPr spc="-90" dirty="0"/>
              <a:t> </a:t>
            </a:r>
            <a:r>
              <a:rPr spc="-45" dirty="0"/>
              <a:t>intersex</a:t>
            </a:r>
            <a:r>
              <a:rPr spc="-85" dirty="0"/>
              <a:t> </a:t>
            </a:r>
            <a:r>
              <a:rPr spc="-10" dirty="0"/>
              <a:t>traits.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2200">
              <a:latin typeface="Trebuchet MS"/>
              <a:cs typeface="Trebuchet MS"/>
            </a:endParaRPr>
          </a:p>
          <a:p>
            <a:pPr marL="12700" marR="123825" indent="-635">
              <a:lnSpc>
                <a:spcPct val="112799"/>
              </a:lnSpc>
            </a:pPr>
            <a:r>
              <a:rPr sz="2200" b="1" spc="-20" dirty="0">
                <a:latin typeface="Trebuchet MS"/>
                <a:cs typeface="Trebuchet MS"/>
              </a:rPr>
              <a:t>Non-</a:t>
            </a:r>
            <a:r>
              <a:rPr sz="2200" b="1" dirty="0">
                <a:latin typeface="Trebuchet MS"/>
                <a:cs typeface="Trebuchet MS"/>
              </a:rPr>
              <a:t>binary</a:t>
            </a:r>
            <a:r>
              <a:rPr sz="2200" b="1" spc="-50" dirty="0">
                <a:latin typeface="Trebuchet MS"/>
                <a:cs typeface="Trebuchet MS"/>
              </a:rPr>
              <a:t> </a:t>
            </a:r>
            <a:r>
              <a:rPr dirty="0"/>
              <a:t>–</a:t>
            </a:r>
            <a:r>
              <a:rPr spc="-40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person</a:t>
            </a:r>
            <a:r>
              <a:rPr spc="-40" dirty="0"/>
              <a:t> </a:t>
            </a:r>
            <a:r>
              <a:rPr dirty="0"/>
              <a:t>who</a:t>
            </a:r>
            <a:r>
              <a:rPr spc="-30" dirty="0"/>
              <a:t> </a:t>
            </a:r>
            <a:r>
              <a:rPr dirty="0"/>
              <a:t>does</a:t>
            </a:r>
            <a:r>
              <a:rPr spc="-35" dirty="0"/>
              <a:t> </a:t>
            </a:r>
            <a:r>
              <a:rPr dirty="0"/>
              <a:t>not</a:t>
            </a:r>
            <a:r>
              <a:rPr spc="-40" dirty="0"/>
              <a:t> </a:t>
            </a:r>
            <a:r>
              <a:rPr dirty="0"/>
              <a:t>have</a:t>
            </a:r>
            <a:r>
              <a:rPr spc="-35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gender</a:t>
            </a:r>
            <a:r>
              <a:rPr spc="-30" dirty="0"/>
              <a:t> </a:t>
            </a:r>
            <a:r>
              <a:rPr dirty="0"/>
              <a:t>identity</a:t>
            </a:r>
            <a:r>
              <a:rPr spc="-35" dirty="0"/>
              <a:t> </a:t>
            </a:r>
            <a:r>
              <a:rPr dirty="0"/>
              <a:t>as</a:t>
            </a:r>
            <a:r>
              <a:rPr spc="-40" dirty="0"/>
              <a:t> </a:t>
            </a:r>
            <a:r>
              <a:rPr dirty="0"/>
              <a:t>male</a:t>
            </a:r>
            <a:r>
              <a:rPr spc="-35" dirty="0"/>
              <a:t> </a:t>
            </a:r>
            <a:r>
              <a:rPr dirty="0"/>
              <a:t>or</a:t>
            </a:r>
            <a:r>
              <a:rPr spc="-35" dirty="0"/>
              <a:t> </a:t>
            </a:r>
            <a:r>
              <a:rPr dirty="0"/>
              <a:t>female.</a:t>
            </a:r>
            <a:r>
              <a:rPr spc="-50" dirty="0"/>
              <a:t> </a:t>
            </a:r>
            <a:r>
              <a:rPr dirty="0"/>
              <a:t>They</a:t>
            </a:r>
            <a:r>
              <a:rPr spc="-35" dirty="0"/>
              <a:t> </a:t>
            </a:r>
            <a:r>
              <a:rPr spc="-25" dirty="0"/>
              <a:t>may </a:t>
            </a:r>
            <a:r>
              <a:rPr dirty="0"/>
              <a:t>recognise</a:t>
            </a:r>
            <a:r>
              <a:rPr spc="-50" dirty="0"/>
              <a:t> </a:t>
            </a:r>
            <a:r>
              <a:rPr dirty="0"/>
              <a:t>attributes</a:t>
            </a:r>
            <a:r>
              <a:rPr spc="-50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dirty="0"/>
              <a:t>both</a:t>
            </a:r>
            <a:r>
              <a:rPr spc="-50" dirty="0"/>
              <a:t> </a:t>
            </a:r>
            <a:r>
              <a:rPr dirty="0"/>
              <a:t>genders</a:t>
            </a:r>
            <a:r>
              <a:rPr spc="-50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themselves</a:t>
            </a:r>
            <a:r>
              <a:rPr spc="-50" dirty="0"/>
              <a:t> </a:t>
            </a:r>
            <a:r>
              <a:rPr dirty="0"/>
              <a:t>or</a:t>
            </a:r>
            <a:r>
              <a:rPr spc="-45" dirty="0"/>
              <a:t> </a:t>
            </a:r>
            <a:r>
              <a:rPr dirty="0"/>
              <a:t>may</a:t>
            </a:r>
            <a:r>
              <a:rPr spc="-50" dirty="0"/>
              <a:t> </a:t>
            </a:r>
            <a:r>
              <a:rPr dirty="0"/>
              <a:t>feel</a:t>
            </a:r>
            <a:r>
              <a:rPr spc="-50" dirty="0"/>
              <a:t> </a:t>
            </a:r>
            <a:r>
              <a:rPr dirty="0"/>
              <a:t>as</a:t>
            </a:r>
            <a:r>
              <a:rPr spc="-50" dirty="0"/>
              <a:t> </a:t>
            </a:r>
            <a:r>
              <a:rPr dirty="0"/>
              <a:t>if</a:t>
            </a:r>
            <a:r>
              <a:rPr spc="-45" dirty="0"/>
              <a:t> </a:t>
            </a:r>
            <a:r>
              <a:rPr dirty="0"/>
              <a:t>they</a:t>
            </a:r>
            <a:r>
              <a:rPr spc="-50" dirty="0"/>
              <a:t> </a:t>
            </a:r>
            <a:r>
              <a:rPr dirty="0"/>
              <a:t>have</a:t>
            </a:r>
            <a:r>
              <a:rPr spc="-50" dirty="0"/>
              <a:t> </a:t>
            </a:r>
            <a:r>
              <a:rPr dirty="0"/>
              <a:t>no</a:t>
            </a:r>
            <a:r>
              <a:rPr spc="-45" dirty="0"/>
              <a:t> </a:t>
            </a:r>
            <a:r>
              <a:rPr dirty="0"/>
              <a:t>binary</a:t>
            </a:r>
            <a:r>
              <a:rPr spc="-50" dirty="0"/>
              <a:t> </a:t>
            </a:r>
            <a:r>
              <a:rPr spc="-30" dirty="0"/>
              <a:t>gender.</a:t>
            </a:r>
            <a:r>
              <a:rPr spc="-50" dirty="0"/>
              <a:t> </a:t>
            </a:r>
            <a:r>
              <a:rPr spc="-25" dirty="0"/>
              <a:t>For </a:t>
            </a:r>
            <a:r>
              <a:rPr dirty="0"/>
              <a:t>some</a:t>
            </a:r>
            <a:r>
              <a:rPr spc="-35" dirty="0"/>
              <a:t> </a:t>
            </a:r>
            <a:r>
              <a:rPr dirty="0"/>
              <a:t>people</a:t>
            </a:r>
            <a:r>
              <a:rPr spc="-35" dirty="0"/>
              <a:t> </a:t>
            </a:r>
            <a:r>
              <a:rPr dirty="0"/>
              <a:t>this</a:t>
            </a:r>
            <a:r>
              <a:rPr spc="-30" dirty="0"/>
              <a:t> </a:t>
            </a:r>
            <a:r>
              <a:rPr dirty="0"/>
              <a:t>will</a:t>
            </a:r>
            <a:r>
              <a:rPr spc="-35" dirty="0"/>
              <a:t> </a:t>
            </a:r>
            <a:r>
              <a:rPr dirty="0"/>
              <a:t>lead</a:t>
            </a:r>
            <a:r>
              <a:rPr spc="-30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dirty="0"/>
              <a:t>medical</a:t>
            </a:r>
            <a:r>
              <a:rPr spc="-30" dirty="0"/>
              <a:t> </a:t>
            </a:r>
            <a:r>
              <a:rPr dirty="0"/>
              <a:t>body</a:t>
            </a:r>
            <a:r>
              <a:rPr spc="-35" dirty="0"/>
              <a:t> </a:t>
            </a:r>
            <a:r>
              <a:rPr dirty="0"/>
              <a:t>changes,</a:t>
            </a:r>
            <a:r>
              <a:rPr spc="-35" dirty="0"/>
              <a:t> </a:t>
            </a:r>
            <a:r>
              <a:rPr dirty="0"/>
              <a:t>but</a:t>
            </a:r>
            <a:r>
              <a:rPr spc="-30" dirty="0"/>
              <a:t> </a:t>
            </a:r>
            <a:r>
              <a:rPr dirty="0"/>
              <a:t>for</a:t>
            </a:r>
            <a:r>
              <a:rPr spc="-30" dirty="0"/>
              <a:t> </a:t>
            </a:r>
            <a:r>
              <a:rPr dirty="0"/>
              <a:t>many</a:t>
            </a:r>
            <a:r>
              <a:rPr spc="-30" dirty="0"/>
              <a:t> </a:t>
            </a:r>
            <a:r>
              <a:rPr dirty="0"/>
              <a:t>it</a:t>
            </a:r>
            <a:r>
              <a:rPr spc="-35" dirty="0"/>
              <a:t> </a:t>
            </a:r>
            <a:r>
              <a:rPr dirty="0"/>
              <a:t>will</a:t>
            </a:r>
            <a:r>
              <a:rPr spc="-30" dirty="0"/>
              <a:t> </a:t>
            </a:r>
            <a:r>
              <a:rPr spc="-20" dirty="0"/>
              <a:t>not.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2200">
              <a:latin typeface="Trebuchet MS"/>
              <a:cs typeface="Trebuchet MS"/>
            </a:endParaRPr>
          </a:p>
          <a:p>
            <a:pPr marL="12700" marR="5080">
              <a:lnSpc>
                <a:spcPct val="115700"/>
              </a:lnSpc>
            </a:pPr>
            <a:r>
              <a:rPr i="1" spc="-20" dirty="0">
                <a:latin typeface="Trebuchet MS"/>
                <a:cs typeface="Trebuchet MS"/>
              </a:rPr>
              <a:t>Don’t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assume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spc="-10" dirty="0">
                <a:latin typeface="Trebuchet MS"/>
                <a:cs typeface="Trebuchet MS"/>
              </a:rPr>
              <a:t>someone’s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gender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identity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–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just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ask.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spc="-10" dirty="0">
                <a:latin typeface="Trebuchet MS"/>
                <a:cs typeface="Trebuchet MS"/>
              </a:rPr>
              <a:t>It’s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spc="-20" dirty="0">
                <a:latin typeface="Trebuchet MS"/>
                <a:cs typeface="Trebuchet MS"/>
              </a:rPr>
              <a:t>fine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to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ask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a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young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person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what</a:t>
            </a:r>
            <a:r>
              <a:rPr i="1" spc="-40" dirty="0">
                <a:latin typeface="Trebuchet MS"/>
                <a:cs typeface="Trebuchet MS"/>
              </a:rPr>
              <a:t> </a:t>
            </a:r>
            <a:r>
              <a:rPr i="1" spc="-10" dirty="0">
                <a:latin typeface="Trebuchet MS"/>
                <a:cs typeface="Trebuchet MS"/>
              </a:rPr>
              <a:t>pronouns </a:t>
            </a:r>
            <a:r>
              <a:rPr i="1" dirty="0">
                <a:latin typeface="Trebuchet MS"/>
                <a:cs typeface="Trebuchet MS"/>
              </a:rPr>
              <a:t>they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use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(he/him,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she/her/,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they/them),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and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you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can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introduce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yourself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with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your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own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pronouns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spc="-25" dirty="0">
                <a:latin typeface="Trebuchet MS"/>
                <a:cs typeface="Trebuchet MS"/>
              </a:rPr>
              <a:t>to </a:t>
            </a:r>
            <a:r>
              <a:rPr i="1" dirty="0">
                <a:latin typeface="Trebuchet MS"/>
                <a:cs typeface="Trebuchet MS"/>
              </a:rPr>
              <a:t>make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it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spc="-25" dirty="0">
                <a:latin typeface="Trebuchet MS"/>
                <a:cs typeface="Trebuchet MS"/>
              </a:rPr>
              <a:t>easier.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If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they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spc="-20" dirty="0">
                <a:latin typeface="Trebuchet MS"/>
                <a:cs typeface="Trebuchet MS"/>
              </a:rPr>
              <a:t>don’t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know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what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you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mean,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it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likely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spc="-20" dirty="0">
                <a:latin typeface="Trebuchet MS"/>
                <a:cs typeface="Trebuchet MS"/>
              </a:rPr>
              <a:t>isn’t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important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to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them;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if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it</a:t>
            </a:r>
            <a:r>
              <a:rPr i="1" spc="-35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is,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spc="-10" dirty="0">
                <a:latin typeface="Trebuchet MS"/>
                <a:cs typeface="Trebuchet MS"/>
              </a:rPr>
              <a:t>you’ve </a:t>
            </a:r>
            <a:r>
              <a:rPr i="1" dirty="0">
                <a:latin typeface="Trebuchet MS"/>
                <a:cs typeface="Trebuchet MS"/>
              </a:rPr>
              <a:t>started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an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open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conversation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dirty="0">
                <a:latin typeface="Trebuchet MS"/>
                <a:cs typeface="Trebuchet MS"/>
              </a:rPr>
              <a:t>about</a:t>
            </a:r>
            <a:r>
              <a:rPr i="1" spc="-30" dirty="0">
                <a:latin typeface="Trebuchet MS"/>
                <a:cs typeface="Trebuchet MS"/>
              </a:rPr>
              <a:t> </a:t>
            </a:r>
            <a:r>
              <a:rPr i="1" spc="-10" dirty="0">
                <a:latin typeface="Trebuchet MS"/>
                <a:cs typeface="Trebuchet MS"/>
              </a:rPr>
              <a:t>identity.</a:t>
            </a:r>
          </a:p>
        </p:txBody>
      </p:sp>
      <p:sp>
        <p:nvSpPr>
          <p:cNvPr id="5" name="object 5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A34DD-A677-E6DE-0D8D-E6B3A47FC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99" y="589068"/>
            <a:ext cx="624001" cy="673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34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A7E46"/>
                </a:solidFill>
              </a:rPr>
              <a:t>Sexuality</a:t>
            </a:r>
            <a:r>
              <a:rPr spc="-130" dirty="0">
                <a:solidFill>
                  <a:srgbClr val="EA7E46"/>
                </a:solidFill>
              </a:rPr>
              <a:t> </a:t>
            </a:r>
            <a:r>
              <a:rPr spc="-10" dirty="0">
                <a:solidFill>
                  <a:srgbClr val="EA7E46"/>
                </a:solidFill>
              </a:rPr>
              <a:t>Definitions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1438706"/>
            <a:ext cx="10107295" cy="301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Gay</a:t>
            </a:r>
            <a:r>
              <a:rPr sz="2200" b="1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-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attraction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those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same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gender.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People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all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can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this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term.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40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5080" indent="-635">
              <a:lnSpc>
                <a:spcPct val="109900"/>
              </a:lnSpc>
            </a:pPr>
            <a:r>
              <a:rPr sz="2200" b="1" spc="-20" dirty="0">
                <a:solidFill>
                  <a:srgbClr val="170C07"/>
                </a:solidFill>
                <a:latin typeface="Trebuchet MS"/>
                <a:cs typeface="Trebuchet MS"/>
              </a:rPr>
              <a:t>Lesbian</a:t>
            </a:r>
            <a:r>
              <a:rPr sz="2200" b="1" spc="-1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-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also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describe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females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attracted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other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females,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while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still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used</a:t>
            </a:r>
            <a:r>
              <a:rPr sz="1800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by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many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women,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more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more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youth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language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has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moved</a:t>
            </a:r>
            <a:r>
              <a:rPr sz="1800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towards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gay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instead.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85"/>
              </a:spcBef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Bisexual</a:t>
            </a:r>
            <a:r>
              <a:rPr sz="2200" b="1" spc="-8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-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attraction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more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than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one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gender.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25" dirty="0">
                <a:solidFill>
                  <a:srgbClr val="170C07"/>
                </a:solidFill>
                <a:latin typeface="Trebuchet MS"/>
                <a:cs typeface="Trebuchet MS"/>
              </a:rPr>
              <a:t>Pansexual</a:t>
            </a:r>
            <a:r>
              <a:rPr sz="2200" b="1" spc="-1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-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attraction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all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genders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not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limited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by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gender.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5AF738-D086-FB6B-3FEE-84A6E42B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99" y="609600"/>
            <a:ext cx="651038" cy="565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34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A7E46"/>
                </a:solidFill>
              </a:rPr>
              <a:t>Sexuality</a:t>
            </a:r>
            <a:r>
              <a:rPr spc="-130" dirty="0">
                <a:solidFill>
                  <a:srgbClr val="EA7E46"/>
                </a:solidFill>
              </a:rPr>
              <a:t> </a:t>
            </a:r>
            <a:r>
              <a:rPr spc="-10" dirty="0">
                <a:solidFill>
                  <a:srgbClr val="EA7E46"/>
                </a:solidFill>
              </a:rPr>
              <a:t>Definitions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27" y="1438706"/>
            <a:ext cx="10357485" cy="437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Heterosexual</a:t>
            </a:r>
            <a:r>
              <a:rPr sz="2200" b="1" spc="-8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attraction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opposite</a:t>
            </a:r>
            <a:r>
              <a:rPr sz="1800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gender.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481330" indent="-635">
              <a:lnSpc>
                <a:spcPct val="109900"/>
              </a:lnSpc>
              <a:spcBef>
                <a:spcPts val="5"/>
              </a:spcBef>
            </a:pP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Asexual</a:t>
            </a:r>
            <a:r>
              <a:rPr sz="2200" b="1" spc="-17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-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experience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little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no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sexual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attraction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anyone.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assume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all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young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people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are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wired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for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sexual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intimacy,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but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for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some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this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isn’t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case.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123189">
              <a:lnSpc>
                <a:spcPct val="114300"/>
              </a:lnSpc>
            </a:pPr>
            <a:r>
              <a:rPr sz="2200" b="1" dirty="0">
                <a:solidFill>
                  <a:srgbClr val="170C07"/>
                </a:solidFill>
                <a:latin typeface="Trebuchet MS"/>
                <a:cs typeface="Trebuchet MS"/>
              </a:rPr>
              <a:t>Queer</a:t>
            </a:r>
            <a:r>
              <a:rPr sz="2200" b="1" spc="-1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-</a:t>
            </a:r>
            <a:r>
              <a:rPr sz="1800" spc="-7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word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queer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can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differently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by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people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from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different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generations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or 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geography.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Whilst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historically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has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been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offensive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derogatory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term,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in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recent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years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there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has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been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move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towards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reclaiming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it.</a:t>
            </a:r>
            <a:r>
              <a:rPr sz="1800" spc="-1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1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dictionary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would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define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adjective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meaning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‘strange</a:t>
            </a:r>
            <a:r>
              <a:rPr sz="1800" spc="50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odd’: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‘She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had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queer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feeling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that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they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were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being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watched’,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dated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for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being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slightly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ill: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‘He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was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feeling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rather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queer.’</a:t>
            </a:r>
            <a:r>
              <a:rPr sz="1800" spc="-9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Now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many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in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positive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way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reclaim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ts val="2500"/>
              </a:lnSpc>
              <a:spcBef>
                <a:spcPts val="100"/>
              </a:spcBef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pain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was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previously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used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create.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Many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reclaim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umbrella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more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sense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not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fitting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with,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wanting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defined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by,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other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labels.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However,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many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people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still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this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as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offensive,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so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only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with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permission.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1D13F7-1C71-16F3-6F62-AB477294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99" y="609600"/>
            <a:ext cx="651038" cy="565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A7E46"/>
                </a:solidFill>
              </a:rPr>
              <a:t>Note </a:t>
            </a:r>
            <a:r>
              <a:rPr spc="-10" dirty="0">
                <a:solidFill>
                  <a:srgbClr val="EA7E46"/>
                </a:solidFill>
              </a:rPr>
              <a:t>that: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1446301"/>
            <a:ext cx="10189845" cy="4267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43915">
              <a:lnSpc>
                <a:spcPct val="115799"/>
              </a:lnSpc>
              <a:spcBef>
                <a:spcPts val="95"/>
              </a:spcBef>
            </a:pP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Terminology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related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LGBTQ+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identities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evolves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understanding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sexuality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human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complexity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grows.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15799"/>
              </a:lnSpc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terms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used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describe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sexual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orientation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identity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have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changed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over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time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are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expected</a:t>
            </a:r>
            <a:r>
              <a:rPr sz="1800" spc="-8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7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continue</a:t>
            </a:r>
            <a:r>
              <a:rPr sz="1800" spc="-7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developing.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15"/>
              </a:spcBef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Language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applied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differently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across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individuals,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generations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regions.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45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166370">
              <a:lnSpc>
                <a:spcPct val="115700"/>
              </a:lnSpc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important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maintain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cultural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awareness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order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interpret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terminology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young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people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use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appropriately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refer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LGBTQ+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young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people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respectfully.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885"/>
              </a:spcBef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It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OK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ask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young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person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help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understand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how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their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identity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impacts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them.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7995" y="2334067"/>
            <a:ext cx="3300729" cy="132016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>
              <a:lnSpc>
                <a:spcPts val="4820"/>
              </a:lnSpc>
              <a:spcBef>
                <a:spcPts val="650"/>
              </a:spcBef>
            </a:pPr>
            <a:r>
              <a:rPr sz="4800" b="1" spc="-10" dirty="0">
                <a:latin typeface="Trebuchet MS"/>
                <a:cs typeface="Trebuchet MS"/>
              </a:rPr>
              <a:t>Video </a:t>
            </a:r>
            <a:r>
              <a:rPr sz="4800" b="1" spc="-595" dirty="0">
                <a:latin typeface="Trebuchet MS"/>
                <a:cs typeface="Trebuchet MS"/>
              </a:rPr>
              <a:t>T</a:t>
            </a:r>
            <a:r>
              <a:rPr sz="4800" b="1" spc="-60" dirty="0">
                <a:latin typeface="Trebuchet MS"/>
                <a:cs typeface="Trebuchet MS"/>
              </a:rPr>
              <a:t>estimonies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6875295" y="2284160"/>
            <a:ext cx="3326129" cy="136906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ts val="4820"/>
              </a:lnSpc>
              <a:spcBef>
                <a:spcPts val="1040"/>
              </a:spcBef>
            </a:pPr>
            <a:r>
              <a:rPr sz="4800" spc="-10" dirty="0">
                <a:solidFill>
                  <a:srgbClr val="000000"/>
                </a:solidFill>
              </a:rPr>
              <a:t>Video </a:t>
            </a:r>
            <a:r>
              <a:rPr sz="4800" spc="-595" dirty="0">
                <a:solidFill>
                  <a:srgbClr val="000000"/>
                </a:solidFill>
              </a:rPr>
              <a:t>T</a:t>
            </a:r>
            <a:r>
              <a:rPr sz="4800" spc="-60" dirty="0">
                <a:solidFill>
                  <a:srgbClr val="000000"/>
                </a:solidFill>
              </a:rPr>
              <a:t>estimonies</a:t>
            </a:r>
            <a:endParaRPr sz="480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05560" y="2356161"/>
            <a:ext cx="5450840" cy="198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90"/>
              </a:lnSpc>
              <a:spcBef>
                <a:spcPts val="100"/>
              </a:spcBef>
            </a:pPr>
            <a:r>
              <a:rPr sz="4800" spc="-25" dirty="0">
                <a:solidFill>
                  <a:srgbClr val="000000"/>
                </a:solidFill>
              </a:rPr>
              <a:t>Five</a:t>
            </a:r>
            <a:r>
              <a:rPr sz="4800" spc="-335" dirty="0">
                <a:solidFill>
                  <a:srgbClr val="000000"/>
                </a:solidFill>
              </a:rPr>
              <a:t> </a:t>
            </a:r>
            <a:r>
              <a:rPr sz="4800" spc="-20" dirty="0">
                <a:solidFill>
                  <a:srgbClr val="000000"/>
                </a:solidFill>
              </a:rPr>
              <a:t>Tips</a:t>
            </a:r>
            <a:endParaRPr sz="4800"/>
          </a:p>
          <a:p>
            <a:pPr marL="12700" marR="5080">
              <a:lnSpc>
                <a:spcPts val="4820"/>
              </a:lnSpc>
              <a:spcBef>
                <a:spcPts val="470"/>
              </a:spcBef>
            </a:pPr>
            <a:r>
              <a:rPr sz="4800" dirty="0">
                <a:solidFill>
                  <a:srgbClr val="000000"/>
                </a:solidFill>
              </a:rPr>
              <a:t>for</a:t>
            </a:r>
            <a:r>
              <a:rPr sz="4800" spc="-200" dirty="0">
                <a:solidFill>
                  <a:srgbClr val="000000"/>
                </a:solidFill>
              </a:rPr>
              <a:t> </a:t>
            </a:r>
            <a:r>
              <a:rPr sz="4800" spc="-10" dirty="0">
                <a:solidFill>
                  <a:srgbClr val="000000"/>
                </a:solidFill>
              </a:rPr>
              <a:t>Pastorally </a:t>
            </a:r>
            <a:r>
              <a:rPr sz="4800" spc="-55" dirty="0">
                <a:solidFill>
                  <a:srgbClr val="000000"/>
                </a:solidFill>
              </a:rPr>
              <a:t>Supporting</a:t>
            </a:r>
            <a:r>
              <a:rPr sz="4800" spc="-280" dirty="0">
                <a:solidFill>
                  <a:srgbClr val="000000"/>
                </a:solidFill>
              </a:rPr>
              <a:t> </a:t>
            </a:r>
            <a:r>
              <a:rPr sz="4800" spc="-20" dirty="0">
                <a:solidFill>
                  <a:srgbClr val="000000"/>
                </a:solidFill>
              </a:rPr>
              <a:t>LGBTQ+</a:t>
            </a:r>
            <a:endParaRPr sz="4800"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32" name="object 3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343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24538B"/>
                </a:solidFill>
              </a:rPr>
              <a:t>Summary</a:t>
            </a:r>
            <a:r>
              <a:rPr spc="-75" dirty="0">
                <a:solidFill>
                  <a:srgbClr val="24538B"/>
                </a:solidFill>
              </a:rPr>
              <a:t> </a:t>
            </a:r>
            <a:r>
              <a:rPr dirty="0">
                <a:solidFill>
                  <a:srgbClr val="24538B"/>
                </a:solidFill>
              </a:rPr>
              <a:t>of</a:t>
            </a:r>
            <a:r>
              <a:rPr spc="-75" dirty="0">
                <a:solidFill>
                  <a:srgbClr val="24538B"/>
                </a:solidFill>
              </a:rPr>
              <a:t> </a:t>
            </a:r>
            <a:r>
              <a:rPr dirty="0">
                <a:solidFill>
                  <a:srgbClr val="24538B"/>
                </a:solidFill>
              </a:rPr>
              <a:t>the</a:t>
            </a:r>
            <a:r>
              <a:rPr spc="-70" dirty="0">
                <a:solidFill>
                  <a:srgbClr val="24538B"/>
                </a:solidFill>
              </a:rPr>
              <a:t> </a:t>
            </a:r>
            <a:r>
              <a:rPr dirty="0">
                <a:solidFill>
                  <a:srgbClr val="24538B"/>
                </a:solidFill>
              </a:rPr>
              <a:t>Five</a:t>
            </a:r>
            <a:r>
              <a:rPr spc="-120" dirty="0">
                <a:solidFill>
                  <a:srgbClr val="24538B"/>
                </a:solidFill>
              </a:rPr>
              <a:t> </a:t>
            </a:r>
            <a:r>
              <a:rPr spc="-40" dirty="0">
                <a:solidFill>
                  <a:srgbClr val="24538B"/>
                </a:solidFill>
              </a:rPr>
              <a:t>Teaching</a:t>
            </a:r>
            <a:r>
              <a:rPr spc="-75" dirty="0">
                <a:solidFill>
                  <a:srgbClr val="24538B"/>
                </a:solidFill>
              </a:rPr>
              <a:t> </a:t>
            </a:r>
            <a:r>
              <a:rPr spc="-10" dirty="0">
                <a:solidFill>
                  <a:srgbClr val="24538B"/>
                </a:solidFill>
              </a:rPr>
              <a:t>Points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1374292"/>
            <a:ext cx="10353040" cy="3776979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05"/>
              </a:spcBef>
              <a:buAutoNum type="arabicPeriod"/>
              <a:tabLst>
                <a:tab pos="297180" algn="l"/>
              </a:tabLst>
            </a:pP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Know</a:t>
            </a:r>
            <a:r>
              <a:rPr sz="1800" b="1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your</a:t>
            </a:r>
            <a:r>
              <a:rPr sz="1800" b="1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starting</a:t>
            </a:r>
            <a:r>
              <a:rPr sz="1800" b="1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point</a:t>
            </a:r>
            <a:r>
              <a:rPr sz="1800" b="1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b="1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170C07"/>
                </a:solidFill>
                <a:latin typeface="Trebuchet MS"/>
                <a:cs typeface="Trebuchet MS"/>
              </a:rPr>
              <a:t>learn</a:t>
            </a:r>
            <a:endParaRPr sz="1800">
              <a:latin typeface="Trebuchet MS"/>
              <a:cs typeface="Trebuchet MS"/>
            </a:endParaRPr>
          </a:p>
          <a:p>
            <a:pPr marL="297180" indent="-284480">
              <a:lnSpc>
                <a:spcPct val="100000"/>
              </a:lnSpc>
              <a:spcBef>
                <a:spcPts val="910"/>
              </a:spcBef>
              <a:buAutoNum type="arabicPeriod"/>
              <a:tabLst>
                <a:tab pos="297180" algn="l"/>
              </a:tabLst>
            </a:pP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Listen</a:t>
            </a:r>
            <a:r>
              <a:rPr sz="1800" b="1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b="1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let</a:t>
            </a:r>
            <a:r>
              <a:rPr sz="1800" b="1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them</a:t>
            </a:r>
            <a:r>
              <a:rPr sz="1800" b="1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170C07"/>
                </a:solidFill>
                <a:latin typeface="Trebuchet MS"/>
                <a:cs typeface="Trebuchet MS"/>
              </a:rPr>
              <a:t>lead</a:t>
            </a:r>
            <a:endParaRPr sz="1800">
              <a:latin typeface="Trebuchet MS"/>
              <a:cs typeface="Trebuchet MS"/>
            </a:endParaRPr>
          </a:p>
          <a:p>
            <a:pPr marL="285115" indent="-272415">
              <a:lnSpc>
                <a:spcPct val="100000"/>
              </a:lnSpc>
              <a:spcBef>
                <a:spcPts val="905"/>
              </a:spcBef>
              <a:buAutoNum type="arabicPeriod"/>
              <a:tabLst>
                <a:tab pos="285115" algn="l"/>
              </a:tabLst>
            </a:pPr>
            <a:r>
              <a:rPr sz="1800" b="1" spc="-10" dirty="0">
                <a:solidFill>
                  <a:srgbClr val="170C07"/>
                </a:solidFill>
                <a:latin typeface="Trebuchet MS"/>
                <a:cs typeface="Trebuchet MS"/>
              </a:rPr>
              <a:t>Affirm</a:t>
            </a:r>
            <a:r>
              <a:rPr sz="1800" b="1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b="1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170C07"/>
                </a:solidFill>
                <a:latin typeface="Trebuchet MS"/>
                <a:cs typeface="Trebuchet MS"/>
              </a:rPr>
              <a:t>celebrate</a:t>
            </a:r>
            <a:endParaRPr sz="1800">
              <a:latin typeface="Trebuchet MS"/>
              <a:cs typeface="Trebuchet MS"/>
            </a:endParaRPr>
          </a:p>
          <a:p>
            <a:pPr marL="297180" indent="-284480">
              <a:lnSpc>
                <a:spcPct val="100000"/>
              </a:lnSpc>
              <a:spcBef>
                <a:spcPts val="905"/>
              </a:spcBef>
              <a:buAutoNum type="arabicPeriod"/>
              <a:tabLst>
                <a:tab pos="297180" algn="l"/>
              </a:tabLst>
            </a:pP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Help</a:t>
            </a:r>
            <a:r>
              <a:rPr sz="1800" b="1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people</a:t>
            </a:r>
            <a:r>
              <a:rPr sz="1800" b="1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find</a:t>
            </a:r>
            <a:r>
              <a:rPr sz="1800" b="1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170C07"/>
                </a:solidFill>
                <a:latin typeface="Trebuchet MS"/>
                <a:cs typeface="Trebuchet MS"/>
              </a:rPr>
              <a:t>community</a:t>
            </a:r>
            <a:endParaRPr sz="1800">
              <a:latin typeface="Trebuchet MS"/>
              <a:cs typeface="Trebuchet MS"/>
            </a:endParaRPr>
          </a:p>
          <a:p>
            <a:pPr marL="297180" indent="-284480">
              <a:lnSpc>
                <a:spcPct val="100000"/>
              </a:lnSpc>
              <a:spcBef>
                <a:spcPts val="910"/>
              </a:spcBef>
              <a:buAutoNum type="arabicPeriod"/>
              <a:tabLst>
                <a:tab pos="297180" algn="l"/>
              </a:tabLst>
            </a:pP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Don’t</a:t>
            </a:r>
            <a:r>
              <a:rPr sz="1800" b="1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wait</a:t>
            </a:r>
            <a:r>
              <a:rPr sz="1800" b="1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until</a:t>
            </a:r>
            <a:r>
              <a:rPr sz="1800" b="1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170C07"/>
                </a:solidFill>
                <a:latin typeface="Trebuchet MS"/>
                <a:cs typeface="Trebuchet MS"/>
              </a:rPr>
              <a:t>it’s</a:t>
            </a:r>
            <a:r>
              <a:rPr sz="1800" b="1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on</a:t>
            </a:r>
            <a:r>
              <a:rPr sz="1800" b="1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170C07"/>
                </a:solidFill>
                <a:latin typeface="Trebuchet MS"/>
                <a:cs typeface="Trebuchet MS"/>
              </a:rPr>
              <a:t>your</a:t>
            </a:r>
            <a:r>
              <a:rPr sz="1800" b="1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170C07"/>
                </a:solidFill>
                <a:latin typeface="Trebuchet MS"/>
                <a:cs typeface="Trebuchet MS"/>
              </a:rPr>
              <a:t>doorstep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45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15700"/>
              </a:lnSpc>
            </a:pP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Take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few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minutes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reflect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on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these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five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teaching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points,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considering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how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they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relate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own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youth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work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practice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setting.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15"/>
              </a:spcBef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Identify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practical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action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can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take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strengthen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practice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in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each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area.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4FDACC-ADD1-4E41-A008-84EB8116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99" y="654935"/>
            <a:ext cx="754735" cy="526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905560" y="1348160"/>
            <a:ext cx="5960745" cy="320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45" dirty="0">
                <a:latin typeface="Trebuchet MS"/>
                <a:cs typeface="Trebuchet MS"/>
              </a:rPr>
              <a:t>Diversity</a:t>
            </a:r>
            <a:r>
              <a:rPr sz="4800" b="1" spc="-295" dirty="0">
                <a:latin typeface="Trebuchet MS"/>
                <a:cs typeface="Trebuchet MS"/>
              </a:rPr>
              <a:t> </a:t>
            </a:r>
            <a:r>
              <a:rPr sz="4800" b="1" spc="-20" dirty="0">
                <a:latin typeface="Trebuchet MS"/>
                <a:cs typeface="Trebuchet MS"/>
              </a:rPr>
              <a:t>Dice</a:t>
            </a:r>
            <a:endParaRPr sz="4800" dirty="0">
              <a:latin typeface="Trebuchet MS"/>
              <a:cs typeface="Trebuchet MS"/>
            </a:endParaRPr>
          </a:p>
          <a:p>
            <a:pPr marL="12700" marR="5080">
              <a:lnSpc>
                <a:spcPts val="4820"/>
              </a:lnSpc>
              <a:spcBef>
                <a:spcPts val="4820"/>
              </a:spcBef>
            </a:pPr>
            <a:r>
              <a:rPr sz="4800" b="1" spc="-35" dirty="0">
                <a:latin typeface="Trebuchet MS"/>
                <a:cs typeface="Trebuchet MS"/>
              </a:rPr>
              <a:t>Gender</a:t>
            </a:r>
            <a:r>
              <a:rPr sz="4800" b="1" spc="-305" dirty="0">
                <a:latin typeface="Trebuchet MS"/>
                <a:cs typeface="Trebuchet MS"/>
              </a:rPr>
              <a:t> </a:t>
            </a:r>
            <a:r>
              <a:rPr sz="4800" b="1" spc="-40" dirty="0">
                <a:latin typeface="Trebuchet MS"/>
                <a:cs typeface="Trebuchet MS"/>
              </a:rPr>
              <a:t>Identity</a:t>
            </a:r>
            <a:r>
              <a:rPr sz="4800" b="1" spc="-305" dirty="0">
                <a:latin typeface="Trebuchet MS"/>
                <a:cs typeface="Trebuchet MS"/>
              </a:rPr>
              <a:t> </a:t>
            </a:r>
            <a:r>
              <a:rPr sz="4800" b="1" spc="-25" dirty="0">
                <a:latin typeface="Trebuchet MS"/>
                <a:cs typeface="Trebuchet MS"/>
              </a:rPr>
              <a:t>and </a:t>
            </a:r>
            <a:r>
              <a:rPr sz="4800" b="1" spc="-45" dirty="0">
                <a:latin typeface="Trebuchet MS"/>
                <a:cs typeface="Trebuchet MS"/>
              </a:rPr>
              <a:t>Sexuality</a:t>
            </a:r>
            <a:r>
              <a:rPr sz="4800" b="1" spc="-229" dirty="0">
                <a:latin typeface="Trebuchet MS"/>
                <a:cs typeface="Trebuchet MS"/>
              </a:rPr>
              <a:t> </a:t>
            </a:r>
            <a:r>
              <a:rPr sz="4800" b="1" dirty="0">
                <a:latin typeface="Trebuchet MS"/>
                <a:cs typeface="Trebuchet MS"/>
              </a:rPr>
              <a:t>in</a:t>
            </a:r>
            <a:r>
              <a:rPr sz="4800" b="1" spc="-229" dirty="0">
                <a:latin typeface="Trebuchet MS"/>
                <a:cs typeface="Trebuchet MS"/>
              </a:rPr>
              <a:t> </a:t>
            </a:r>
            <a:r>
              <a:rPr sz="4800" b="1" spc="-80" dirty="0">
                <a:latin typeface="Trebuchet MS"/>
                <a:cs typeface="Trebuchet MS"/>
              </a:rPr>
              <a:t>Real-</a:t>
            </a:r>
            <a:r>
              <a:rPr sz="4800" b="1" spc="-20" dirty="0">
                <a:latin typeface="Trebuchet MS"/>
                <a:cs typeface="Trebuchet MS"/>
              </a:rPr>
              <a:t>Life </a:t>
            </a:r>
            <a:r>
              <a:rPr sz="4800" b="1" spc="-10" dirty="0">
                <a:latin typeface="Trebuchet MS"/>
                <a:cs typeface="Trebuchet MS"/>
              </a:rPr>
              <a:t>Contexts</a:t>
            </a:r>
            <a:endParaRPr sz="48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8369">
              <a:lnSpc>
                <a:spcPct val="100000"/>
              </a:lnSpc>
              <a:spcBef>
                <a:spcPts val="100"/>
              </a:spcBef>
            </a:pPr>
            <a:r>
              <a:rPr dirty="0"/>
              <a:t>Diversity</a:t>
            </a:r>
            <a:r>
              <a:rPr spc="-125" dirty="0"/>
              <a:t> </a:t>
            </a:r>
            <a:r>
              <a:rPr spc="-20" dirty="0"/>
              <a:t>Dice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Gender</a:t>
            </a:r>
            <a:r>
              <a:rPr spc="-35" dirty="0"/>
              <a:t> </a:t>
            </a:r>
            <a:r>
              <a:rPr dirty="0"/>
              <a:t>Dice</a:t>
            </a:r>
            <a:r>
              <a:rPr spc="-25" dirty="0"/>
              <a:t> </a:t>
            </a:r>
            <a:r>
              <a:rPr dirty="0"/>
              <a:t>–</a:t>
            </a:r>
            <a:r>
              <a:rPr spc="-70" dirty="0"/>
              <a:t> </a:t>
            </a:r>
            <a:r>
              <a:rPr spc="-10" dirty="0"/>
              <a:t>Turquoise</a:t>
            </a:r>
          </a:p>
          <a:p>
            <a:pPr marL="12700" marR="109855">
              <a:lnSpc>
                <a:spcPct val="166700"/>
              </a:lnSpc>
            </a:pPr>
            <a:r>
              <a:rPr dirty="0"/>
              <a:t>Sexuality</a:t>
            </a:r>
            <a:r>
              <a:rPr spc="-50" dirty="0"/>
              <a:t> </a:t>
            </a:r>
            <a:r>
              <a:rPr dirty="0"/>
              <a:t>Dice</a:t>
            </a:r>
            <a:r>
              <a:rPr spc="-50" dirty="0"/>
              <a:t> </a:t>
            </a:r>
            <a:r>
              <a:rPr dirty="0"/>
              <a:t>–</a:t>
            </a:r>
            <a:r>
              <a:rPr spc="-55" dirty="0"/>
              <a:t> </a:t>
            </a:r>
            <a:r>
              <a:rPr spc="-20" dirty="0"/>
              <a:t>Blue </a:t>
            </a:r>
            <a:r>
              <a:rPr dirty="0"/>
              <a:t>Faith</a:t>
            </a:r>
            <a:r>
              <a:rPr spc="-80" dirty="0"/>
              <a:t> </a:t>
            </a:r>
            <a:r>
              <a:rPr dirty="0"/>
              <a:t>Dice</a:t>
            </a:r>
            <a:r>
              <a:rPr spc="-70" dirty="0"/>
              <a:t> </a:t>
            </a:r>
            <a:r>
              <a:rPr dirty="0"/>
              <a:t>–</a:t>
            </a:r>
            <a:r>
              <a:rPr spc="-75" dirty="0"/>
              <a:t> </a:t>
            </a:r>
            <a:r>
              <a:rPr spc="-10" dirty="0"/>
              <a:t>Lilac </a:t>
            </a:r>
            <a:r>
              <a:rPr dirty="0"/>
              <a:t>Ethnicity</a:t>
            </a:r>
            <a:r>
              <a:rPr spc="-50" dirty="0"/>
              <a:t> </a:t>
            </a:r>
            <a:r>
              <a:rPr dirty="0"/>
              <a:t>Dice</a:t>
            </a:r>
            <a:r>
              <a:rPr spc="-50" dirty="0"/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spc="-10" dirty="0"/>
              <a:t>Purple </a:t>
            </a:r>
            <a:r>
              <a:rPr dirty="0"/>
              <a:t>Disability</a:t>
            </a:r>
            <a:r>
              <a:rPr spc="-50" dirty="0"/>
              <a:t> </a:t>
            </a:r>
            <a:r>
              <a:rPr dirty="0"/>
              <a:t>Dice</a:t>
            </a:r>
            <a:r>
              <a:rPr spc="-50" dirty="0"/>
              <a:t> </a:t>
            </a:r>
            <a:r>
              <a:rPr dirty="0"/>
              <a:t>–</a:t>
            </a:r>
            <a:r>
              <a:rPr spc="-55" dirty="0"/>
              <a:t> </a:t>
            </a:r>
            <a:r>
              <a:rPr spc="-10" dirty="0"/>
              <a:t>Orange </a:t>
            </a:r>
            <a:r>
              <a:rPr dirty="0"/>
              <a:t>Relationship</a:t>
            </a:r>
            <a:r>
              <a:rPr spc="-65" dirty="0"/>
              <a:t> </a:t>
            </a:r>
            <a:r>
              <a:rPr dirty="0"/>
              <a:t>Dice</a:t>
            </a:r>
            <a:r>
              <a:rPr spc="-60" dirty="0"/>
              <a:t> </a:t>
            </a:r>
            <a:r>
              <a:rPr dirty="0"/>
              <a:t>–</a:t>
            </a:r>
            <a:r>
              <a:rPr spc="-60" dirty="0"/>
              <a:t> </a:t>
            </a:r>
            <a:r>
              <a:rPr spc="-25" dirty="0"/>
              <a:t>Red </a:t>
            </a:r>
            <a:r>
              <a:rPr dirty="0"/>
              <a:t>Other</a:t>
            </a:r>
            <a:r>
              <a:rPr spc="-30" dirty="0"/>
              <a:t> </a:t>
            </a:r>
            <a:r>
              <a:rPr dirty="0"/>
              <a:t>Dice</a:t>
            </a:r>
            <a:r>
              <a:rPr spc="-25" dirty="0"/>
              <a:t> </a:t>
            </a:r>
            <a:r>
              <a:rPr dirty="0"/>
              <a:t>–</a:t>
            </a:r>
            <a:r>
              <a:rPr spc="-65" dirty="0"/>
              <a:t> </a:t>
            </a:r>
            <a:r>
              <a:rPr spc="-10" dirty="0"/>
              <a:t>Yellow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85297" y="1468042"/>
            <a:ext cx="6300470" cy="3836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01140">
              <a:lnSpc>
                <a:spcPct val="115700"/>
              </a:lnSpc>
              <a:spcBef>
                <a:spcPts val="100"/>
              </a:spcBef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Roll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four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dice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same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time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note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down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combination.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sz="1800">
              <a:latin typeface="Trebuchet MS"/>
              <a:cs typeface="Trebuchet MS"/>
            </a:endParaRPr>
          </a:p>
          <a:p>
            <a:pPr marL="163830" indent="-151130">
              <a:lnSpc>
                <a:spcPct val="100000"/>
              </a:lnSpc>
              <a:buChar char="-"/>
              <a:tabLst>
                <a:tab pos="163830" algn="l"/>
              </a:tabLst>
            </a:pP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Recap: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What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do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terms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mean?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9"/>
              </a:spcBef>
              <a:buClr>
                <a:srgbClr val="170C07"/>
              </a:buClr>
              <a:buFont typeface="Trebuchet MS"/>
              <a:buChar char="-"/>
            </a:pPr>
            <a:endParaRPr sz="1800">
              <a:latin typeface="Trebuchet MS"/>
              <a:cs typeface="Trebuchet MS"/>
            </a:endParaRPr>
          </a:p>
          <a:p>
            <a:pPr marL="163195" marR="789305" indent="-151130">
              <a:lnSpc>
                <a:spcPct val="115799"/>
              </a:lnSpc>
              <a:buChar char="-"/>
              <a:tabLst>
                <a:tab pos="165100" algn="l"/>
              </a:tabLst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What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might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life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like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for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this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young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person? 	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(Consider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different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contexts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such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church,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school, 	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university</a:t>
            </a:r>
            <a:r>
              <a:rPr sz="1800" spc="-7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</a:t>
            </a:r>
            <a:r>
              <a:rPr sz="1800" spc="-6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work.)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9"/>
              </a:spcBef>
              <a:buClr>
                <a:srgbClr val="170C07"/>
              </a:buClr>
              <a:buFont typeface="Trebuchet MS"/>
              <a:buChar char="-"/>
            </a:pPr>
            <a:endParaRPr sz="1800">
              <a:latin typeface="Trebuchet MS"/>
              <a:cs typeface="Trebuchet MS"/>
            </a:endParaRPr>
          </a:p>
          <a:p>
            <a:pPr marL="163195" marR="5080" indent="-151130">
              <a:lnSpc>
                <a:spcPct val="115700"/>
              </a:lnSpc>
              <a:buChar char="-"/>
              <a:tabLst>
                <a:tab pos="165100" algn="l"/>
              </a:tabLst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How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could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you,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youth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worker,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support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them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pastorally? 	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What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changes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might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need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make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your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own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setting 	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 do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so?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E3609D-8712-E413-C563-A9FD953F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99" y="531425"/>
            <a:ext cx="865301" cy="647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573861" y="918888"/>
            <a:ext cx="34569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Learning</a:t>
            </a:r>
            <a:r>
              <a:rPr spc="-130" dirty="0"/>
              <a:t> </a:t>
            </a:r>
            <a:r>
              <a:rPr spc="-10" dirty="0"/>
              <a:t>Outcomes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9" y="1599632"/>
            <a:ext cx="7955915" cy="243268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63830" indent="-151130" algn="just">
              <a:lnSpc>
                <a:spcPct val="100000"/>
              </a:lnSpc>
              <a:spcBef>
                <a:spcPts val="890"/>
              </a:spcBef>
              <a:buChar char="-"/>
              <a:tabLst>
                <a:tab pos="163830" algn="l"/>
              </a:tabLst>
            </a:pPr>
            <a:r>
              <a:rPr sz="1800" dirty="0">
                <a:latin typeface="Trebuchet MS"/>
                <a:cs typeface="Trebuchet MS"/>
              </a:rPr>
              <a:t>Feel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more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confident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pastorally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supporting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LGBTQ+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young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people.</a:t>
            </a:r>
            <a:endParaRPr sz="1800" dirty="0">
              <a:latin typeface="Trebuchet MS"/>
              <a:cs typeface="Trebuchet MS"/>
            </a:endParaRPr>
          </a:p>
          <a:p>
            <a:pPr marL="156210" marR="5080" indent="-144145" algn="just">
              <a:lnSpc>
                <a:spcPts val="2100"/>
              </a:lnSpc>
              <a:spcBef>
                <a:spcPts val="910"/>
              </a:spcBef>
              <a:buChar char="-"/>
              <a:tabLst>
                <a:tab pos="156210" algn="l"/>
                <a:tab pos="163195" algn="l"/>
              </a:tabLst>
            </a:pPr>
            <a:r>
              <a:rPr sz="1800" dirty="0">
                <a:latin typeface="Trebuchet MS"/>
                <a:cs typeface="Trebuchet MS"/>
              </a:rPr>
              <a:t>	</a:t>
            </a:r>
            <a:r>
              <a:rPr sz="1800" spc="-10" dirty="0">
                <a:latin typeface="Trebuchet MS"/>
                <a:cs typeface="Trebuchet MS"/>
              </a:rPr>
              <a:t>Understand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that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LGBTQ+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matters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are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regular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part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of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many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young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people’s </a:t>
            </a:r>
            <a:r>
              <a:rPr sz="1800" dirty="0">
                <a:latin typeface="Trebuchet MS"/>
                <a:cs typeface="Trebuchet MS"/>
              </a:rPr>
              <a:t>lives,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that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issues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related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to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gender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sexuality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may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significant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for </a:t>
            </a:r>
            <a:r>
              <a:rPr sz="1800" dirty="0">
                <a:latin typeface="Trebuchet MS"/>
                <a:cs typeface="Trebuchet MS"/>
              </a:rPr>
              <a:t>those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they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care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for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support.</a:t>
            </a:r>
            <a:endParaRPr sz="1800" dirty="0">
              <a:latin typeface="Trebuchet MS"/>
              <a:cs typeface="Trebuchet MS"/>
            </a:endParaRPr>
          </a:p>
          <a:p>
            <a:pPr marL="163830" indent="-151130">
              <a:lnSpc>
                <a:spcPct val="100000"/>
              </a:lnSpc>
              <a:spcBef>
                <a:spcPts val="730"/>
              </a:spcBef>
              <a:buChar char="-"/>
              <a:tabLst>
                <a:tab pos="163830" algn="l"/>
              </a:tabLst>
            </a:pPr>
            <a:r>
              <a:rPr sz="1800" spc="-10" dirty="0">
                <a:latin typeface="Trebuchet MS"/>
                <a:cs typeface="Trebuchet MS"/>
              </a:rPr>
              <a:t>Understand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use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terminology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acronyms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associated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with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LGBTQ+.</a:t>
            </a:r>
            <a:endParaRPr sz="1800" dirty="0">
              <a:latin typeface="Trebuchet MS"/>
              <a:cs typeface="Trebuchet MS"/>
            </a:endParaRPr>
          </a:p>
          <a:p>
            <a:pPr marL="163830" indent="-151130">
              <a:lnSpc>
                <a:spcPct val="100000"/>
              </a:lnSpc>
              <a:spcBef>
                <a:spcPts val="790"/>
              </a:spcBef>
              <a:buChar char="-"/>
              <a:tabLst>
                <a:tab pos="163830" algn="l"/>
              </a:tabLst>
            </a:pPr>
            <a:r>
              <a:rPr sz="1800" dirty="0">
                <a:latin typeface="Trebuchet MS"/>
                <a:cs typeface="Trebuchet MS"/>
              </a:rPr>
              <a:t>Consider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practical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issues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when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working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with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LGBTQ+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young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people.</a:t>
            </a:r>
            <a:endParaRPr sz="1800" dirty="0">
              <a:latin typeface="Trebuchet MS"/>
              <a:cs typeface="Trebuchet MS"/>
            </a:endParaRPr>
          </a:p>
          <a:p>
            <a:pPr marL="163830" indent="-151130">
              <a:lnSpc>
                <a:spcPct val="100000"/>
              </a:lnSpc>
              <a:spcBef>
                <a:spcPts val="790"/>
              </a:spcBef>
              <a:buChar char="-"/>
              <a:tabLst>
                <a:tab pos="163830" algn="l"/>
              </a:tabLst>
            </a:pPr>
            <a:r>
              <a:rPr sz="1800" dirty="0">
                <a:latin typeface="Trebuchet MS"/>
                <a:cs typeface="Trebuchet MS"/>
              </a:rPr>
              <a:t>Better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understand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experiences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of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LGBTQ+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young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people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church.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87A3E1-FB91-E7C8-36B1-668EDF14F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0" y="918888"/>
            <a:ext cx="545872" cy="545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2E952-1F1E-5562-F497-25AB0ED40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>
            <a:extLst>
              <a:ext uri="{FF2B5EF4-FFF2-40B4-BE49-F238E27FC236}">
                <a16:creationId xmlns:a16="http://schemas.microsoft.com/office/drawing/2014/main" id="{66DA9CDC-D176-C004-D194-772173D5589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E9B823A-EBA3-FD06-FC99-2EF2B16B0A5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4C4FFA8F-2528-F1BA-8D5D-0006A99AC697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D86D0041-0937-DF05-D4D7-99FC40912458}"/>
              </a:ext>
            </a:extLst>
          </p:cNvPr>
          <p:cNvSpPr txBox="1">
            <a:spLocks/>
          </p:cNvSpPr>
          <p:nvPr/>
        </p:nvSpPr>
        <p:spPr>
          <a:xfrm>
            <a:off x="905560" y="2680160"/>
            <a:ext cx="27686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4800" spc="-50">
                <a:solidFill>
                  <a:srgbClr val="FFFFFF"/>
                </a:solidFill>
              </a:rPr>
              <a:t>Questions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84483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871461"/>
                </a:solidFill>
              </a:rPr>
              <a:t>Questions</a:t>
            </a:r>
          </a:p>
        </p:txBody>
      </p:sp>
      <p:sp>
        <p:nvSpPr>
          <p:cNvPr id="7" name="object 7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AB4C96C-1928-027D-A4BD-F212E6A8F58F}"/>
              </a:ext>
            </a:extLst>
          </p:cNvPr>
          <p:cNvSpPr txBox="1"/>
          <p:nvPr/>
        </p:nvSpPr>
        <p:spPr>
          <a:xfrm>
            <a:off x="898251" y="3184631"/>
            <a:ext cx="10333990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800" b="1" spc="-120" dirty="0">
                <a:latin typeface="Trebuchet MS"/>
                <a:cs typeface="Trebuchet MS"/>
              </a:rPr>
              <a:t>Type</a:t>
            </a:r>
            <a:r>
              <a:rPr lang="en-GB" sz="4800" b="1" spc="-245" dirty="0">
                <a:latin typeface="Trebuchet MS"/>
                <a:cs typeface="Trebuchet MS"/>
              </a:rPr>
              <a:t> </a:t>
            </a:r>
            <a:r>
              <a:rPr lang="en-GB" sz="4800" b="1" dirty="0">
                <a:latin typeface="Trebuchet MS"/>
                <a:cs typeface="Trebuchet MS"/>
              </a:rPr>
              <a:t>the</a:t>
            </a:r>
            <a:r>
              <a:rPr lang="en-GB" sz="4800" b="1" spc="-295" dirty="0">
                <a:latin typeface="Trebuchet MS"/>
                <a:cs typeface="Trebuchet MS"/>
              </a:rPr>
              <a:t> </a:t>
            </a:r>
            <a:r>
              <a:rPr lang="en-GB" sz="4800" b="1" spc="-20" dirty="0">
                <a:latin typeface="Trebuchet MS"/>
                <a:cs typeface="Trebuchet MS"/>
              </a:rPr>
              <a:t>question</a:t>
            </a:r>
            <a:r>
              <a:rPr lang="en-GB" sz="4800" b="1" spc="-270" dirty="0">
                <a:latin typeface="Trebuchet MS"/>
                <a:cs typeface="Trebuchet MS"/>
              </a:rPr>
              <a:t> </a:t>
            </a:r>
            <a:r>
              <a:rPr lang="en-GB" sz="4800" b="1" spc="-20" dirty="0">
                <a:latin typeface="Trebuchet MS"/>
                <a:cs typeface="Trebuchet MS"/>
              </a:rPr>
              <a:t>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ABCEC-FF2B-F776-3389-50E993801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51" y="622729"/>
            <a:ext cx="573611" cy="573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871461"/>
                </a:solidFill>
              </a:rPr>
              <a:t>Questions</a:t>
            </a:r>
          </a:p>
        </p:txBody>
      </p:sp>
      <p:sp>
        <p:nvSpPr>
          <p:cNvPr id="7" name="object 7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7176EC3-43D7-6224-48F5-D68DD6B73BED}"/>
              </a:ext>
            </a:extLst>
          </p:cNvPr>
          <p:cNvSpPr txBox="1"/>
          <p:nvPr/>
        </p:nvSpPr>
        <p:spPr>
          <a:xfrm>
            <a:off x="898251" y="3184631"/>
            <a:ext cx="10333990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800" b="1" spc="-120" dirty="0">
                <a:latin typeface="Trebuchet MS"/>
                <a:cs typeface="Trebuchet MS"/>
              </a:rPr>
              <a:t>Type</a:t>
            </a:r>
            <a:r>
              <a:rPr lang="en-GB" sz="4800" b="1" spc="-245" dirty="0">
                <a:latin typeface="Trebuchet MS"/>
                <a:cs typeface="Trebuchet MS"/>
              </a:rPr>
              <a:t> </a:t>
            </a:r>
            <a:r>
              <a:rPr lang="en-GB" sz="4800" b="1" dirty="0">
                <a:latin typeface="Trebuchet MS"/>
                <a:cs typeface="Trebuchet MS"/>
              </a:rPr>
              <a:t>the</a:t>
            </a:r>
            <a:r>
              <a:rPr lang="en-GB" sz="4800" b="1" spc="-295" dirty="0">
                <a:latin typeface="Trebuchet MS"/>
                <a:cs typeface="Trebuchet MS"/>
              </a:rPr>
              <a:t> </a:t>
            </a:r>
            <a:r>
              <a:rPr lang="en-GB" sz="4800" b="1" spc="-20" dirty="0">
                <a:latin typeface="Trebuchet MS"/>
                <a:cs typeface="Trebuchet MS"/>
              </a:rPr>
              <a:t>question</a:t>
            </a:r>
            <a:r>
              <a:rPr lang="en-GB" sz="4800" b="1" spc="-270" dirty="0">
                <a:latin typeface="Trebuchet MS"/>
                <a:cs typeface="Trebuchet MS"/>
              </a:rPr>
              <a:t> </a:t>
            </a:r>
            <a:r>
              <a:rPr lang="en-GB" sz="4800" b="1" spc="-20" dirty="0">
                <a:latin typeface="Trebuchet MS"/>
                <a:cs typeface="Trebuchet MS"/>
              </a:rPr>
              <a:t>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28CD0A-A1C6-7175-955A-350CC3E4C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51" y="622729"/>
            <a:ext cx="573611" cy="573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871461"/>
                </a:solidFill>
              </a:rPr>
              <a:t>Questions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98251" y="3184631"/>
            <a:ext cx="10333990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800" b="1" spc="-120" dirty="0">
                <a:latin typeface="Trebuchet MS"/>
                <a:cs typeface="Trebuchet MS"/>
              </a:rPr>
              <a:t>Type</a:t>
            </a:r>
            <a:r>
              <a:rPr lang="en-GB" sz="4800" b="1" spc="-245" dirty="0">
                <a:latin typeface="Trebuchet MS"/>
                <a:cs typeface="Trebuchet MS"/>
              </a:rPr>
              <a:t> </a:t>
            </a:r>
            <a:r>
              <a:rPr lang="en-GB" sz="4800" b="1" dirty="0">
                <a:latin typeface="Trebuchet MS"/>
                <a:cs typeface="Trebuchet MS"/>
              </a:rPr>
              <a:t>the</a:t>
            </a:r>
            <a:r>
              <a:rPr lang="en-GB" sz="4800" b="1" spc="-295" dirty="0">
                <a:latin typeface="Trebuchet MS"/>
                <a:cs typeface="Trebuchet MS"/>
              </a:rPr>
              <a:t> </a:t>
            </a:r>
            <a:r>
              <a:rPr lang="en-GB" sz="4800" b="1" spc="-20" dirty="0">
                <a:latin typeface="Trebuchet MS"/>
                <a:cs typeface="Trebuchet MS"/>
              </a:rPr>
              <a:t>question</a:t>
            </a:r>
            <a:r>
              <a:rPr lang="en-GB" sz="4800" b="1" spc="-270" dirty="0">
                <a:latin typeface="Trebuchet MS"/>
                <a:cs typeface="Trebuchet MS"/>
              </a:rPr>
              <a:t> </a:t>
            </a:r>
            <a:r>
              <a:rPr lang="en-GB" sz="4800" b="1" spc="-20" dirty="0">
                <a:latin typeface="Trebuchet MS"/>
                <a:cs typeface="Trebuchet MS"/>
              </a:rPr>
              <a:t>here</a:t>
            </a:r>
          </a:p>
        </p:txBody>
      </p:sp>
      <p:sp>
        <p:nvSpPr>
          <p:cNvPr id="7" name="object 7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64162-7CA8-089C-78D8-9471748BD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51" y="622729"/>
            <a:ext cx="573611" cy="573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5560" y="1308736"/>
            <a:ext cx="6707505" cy="3666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65" dirty="0">
                <a:solidFill>
                  <a:srgbClr val="FFFFFF"/>
                </a:solidFill>
                <a:latin typeface="Trebuchet MS"/>
                <a:cs typeface="Trebuchet MS"/>
              </a:rPr>
              <a:t>Let’s</a:t>
            </a:r>
            <a:r>
              <a:rPr sz="30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30" dirty="0">
                <a:solidFill>
                  <a:srgbClr val="FFFFFF"/>
                </a:solidFill>
                <a:latin typeface="Trebuchet MS"/>
                <a:cs typeface="Trebuchet MS"/>
              </a:rPr>
              <a:t>continue</a:t>
            </a:r>
            <a:r>
              <a:rPr sz="30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35" dirty="0">
                <a:solidFill>
                  <a:srgbClr val="FFFFFF"/>
                </a:solidFill>
                <a:latin typeface="Trebuchet MS"/>
                <a:cs typeface="Trebuchet MS"/>
              </a:rPr>
              <a:t>reflect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has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been</a:t>
            </a:r>
            <a:r>
              <a:rPr sz="30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discussed.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3465"/>
              </a:spcBef>
            </a:pP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One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30" dirty="0">
                <a:solidFill>
                  <a:srgbClr val="FFFFFF"/>
                </a:solidFill>
                <a:latin typeface="Trebuchet MS"/>
                <a:cs typeface="Trebuchet MS"/>
              </a:rPr>
              <a:t>valuable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things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we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LGBTQ+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Trebuchet MS"/>
                <a:cs typeface="Trebuchet MS"/>
              </a:rPr>
              <a:t>young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to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keep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40" dirty="0">
                <a:solidFill>
                  <a:srgbClr val="FFFFFF"/>
                </a:solidFill>
                <a:latin typeface="Trebuchet MS"/>
                <a:cs typeface="Trebuchet MS"/>
              </a:rPr>
              <a:t>conversation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going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Trebuchet MS"/>
                <a:cs typeface="Trebuchet MS"/>
              </a:rPr>
              <a:t>show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genuine</a:t>
            </a:r>
            <a:r>
              <a:rPr sz="30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Trebuchet MS"/>
                <a:cs typeface="Trebuchet MS"/>
              </a:rPr>
              <a:t>commitment</a:t>
            </a:r>
            <a:r>
              <a:rPr sz="30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30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supporting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them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aspects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0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lives.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5560" y="1676660"/>
            <a:ext cx="5300980" cy="28530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5500"/>
              </a:lnSpc>
              <a:spcBef>
                <a:spcPts val="459"/>
              </a:spcBef>
            </a:pPr>
            <a:r>
              <a:rPr sz="4800" b="1" spc="-125" dirty="0">
                <a:latin typeface="Trebuchet MS"/>
                <a:cs typeface="Trebuchet MS"/>
              </a:rPr>
              <a:t>Youth</a:t>
            </a:r>
            <a:r>
              <a:rPr sz="4800" b="1" spc="-225" dirty="0">
                <a:latin typeface="Trebuchet MS"/>
                <a:cs typeface="Trebuchet MS"/>
              </a:rPr>
              <a:t> </a:t>
            </a:r>
            <a:r>
              <a:rPr sz="4800" b="1" spc="-10" dirty="0">
                <a:latin typeface="Trebuchet MS"/>
                <a:cs typeface="Trebuchet MS"/>
              </a:rPr>
              <a:t>Workers </a:t>
            </a:r>
            <a:r>
              <a:rPr sz="4800" b="1" spc="-105" dirty="0">
                <a:latin typeface="Trebuchet MS"/>
                <a:cs typeface="Trebuchet MS"/>
              </a:rPr>
              <a:t>vs.Young</a:t>
            </a:r>
            <a:r>
              <a:rPr sz="4800" b="1" spc="-225" dirty="0">
                <a:latin typeface="Trebuchet MS"/>
                <a:cs typeface="Trebuchet MS"/>
              </a:rPr>
              <a:t> </a:t>
            </a:r>
            <a:r>
              <a:rPr sz="4800" b="1" spc="-10" dirty="0">
                <a:latin typeface="Trebuchet MS"/>
                <a:cs typeface="Trebuchet MS"/>
              </a:rPr>
              <a:t>People: </a:t>
            </a:r>
            <a:r>
              <a:rPr sz="4800" b="1" spc="-35" dirty="0">
                <a:latin typeface="Trebuchet MS"/>
                <a:cs typeface="Trebuchet MS"/>
              </a:rPr>
              <a:t>Exploring</a:t>
            </a:r>
            <a:r>
              <a:rPr sz="4800" b="1" spc="-325" dirty="0">
                <a:latin typeface="Trebuchet MS"/>
                <a:cs typeface="Trebuchet MS"/>
              </a:rPr>
              <a:t> </a:t>
            </a:r>
            <a:r>
              <a:rPr sz="4800" b="1" spc="-20" dirty="0">
                <a:latin typeface="Trebuchet MS"/>
                <a:cs typeface="Trebuchet MS"/>
              </a:rPr>
              <a:t>Views</a:t>
            </a:r>
            <a:r>
              <a:rPr sz="4800" b="1" spc="-320" dirty="0">
                <a:latin typeface="Trebuchet MS"/>
                <a:cs typeface="Trebuchet MS"/>
              </a:rPr>
              <a:t> </a:t>
            </a:r>
            <a:r>
              <a:rPr sz="4800" b="1" spc="-25" dirty="0">
                <a:latin typeface="Trebuchet MS"/>
                <a:cs typeface="Trebuchet MS"/>
              </a:rPr>
              <a:t>on </a:t>
            </a:r>
            <a:r>
              <a:rPr sz="4800" b="1" spc="-60" dirty="0">
                <a:latin typeface="Trebuchet MS"/>
                <a:cs typeface="Trebuchet MS"/>
              </a:rPr>
              <a:t>LGBTQ+</a:t>
            </a:r>
            <a:r>
              <a:rPr sz="4800" b="1" spc="-254" dirty="0">
                <a:latin typeface="Trebuchet MS"/>
                <a:cs typeface="Trebuchet MS"/>
              </a:rPr>
              <a:t> </a:t>
            </a:r>
            <a:r>
              <a:rPr sz="4800" b="1" spc="-535" dirty="0">
                <a:latin typeface="Trebuchet MS"/>
                <a:cs typeface="Trebuchet MS"/>
              </a:rPr>
              <a:t>T</a:t>
            </a:r>
            <a:r>
              <a:rPr sz="4800" b="1" spc="95" dirty="0">
                <a:latin typeface="Trebuchet MS"/>
                <a:cs typeface="Trebuchet MS"/>
              </a:rPr>
              <a:t>o</a:t>
            </a:r>
            <a:r>
              <a:rPr sz="4800" b="1" spc="90" dirty="0">
                <a:latin typeface="Trebuchet MS"/>
                <a:cs typeface="Trebuchet MS"/>
              </a:rPr>
              <a:t>pics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05560" y="2182566"/>
            <a:ext cx="3282315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500" dirty="0">
                <a:solidFill>
                  <a:srgbClr val="FFFFFF"/>
                </a:solidFill>
              </a:rPr>
              <a:t>1.</a:t>
            </a:r>
            <a:r>
              <a:rPr sz="3500" spc="-145" dirty="0">
                <a:solidFill>
                  <a:srgbClr val="FFFFFF"/>
                </a:solidFill>
              </a:rPr>
              <a:t> </a:t>
            </a:r>
            <a:r>
              <a:rPr sz="3500" dirty="0">
                <a:solidFill>
                  <a:srgbClr val="FFFFFF"/>
                </a:solidFill>
              </a:rPr>
              <a:t>Do</a:t>
            </a:r>
            <a:r>
              <a:rPr sz="3500" spc="-145" dirty="0">
                <a:solidFill>
                  <a:srgbClr val="FFFFFF"/>
                </a:solidFill>
              </a:rPr>
              <a:t> </a:t>
            </a:r>
            <a:r>
              <a:rPr sz="3500" dirty="0">
                <a:solidFill>
                  <a:srgbClr val="FFFFFF"/>
                </a:solidFill>
              </a:rPr>
              <a:t>you</a:t>
            </a:r>
            <a:r>
              <a:rPr sz="3500" spc="-145" dirty="0">
                <a:solidFill>
                  <a:srgbClr val="FFFFFF"/>
                </a:solidFill>
              </a:rPr>
              <a:t> </a:t>
            </a:r>
            <a:r>
              <a:rPr sz="3500" spc="-20" dirty="0">
                <a:solidFill>
                  <a:srgbClr val="FFFFFF"/>
                </a:solidFill>
              </a:rPr>
              <a:t>have </a:t>
            </a:r>
            <a:r>
              <a:rPr sz="3500" dirty="0">
                <a:solidFill>
                  <a:srgbClr val="FFFFFF"/>
                </a:solidFill>
              </a:rPr>
              <a:t>any</a:t>
            </a:r>
            <a:r>
              <a:rPr sz="3500" spc="-180" dirty="0">
                <a:solidFill>
                  <a:srgbClr val="FFFFFF"/>
                </a:solidFill>
              </a:rPr>
              <a:t> </a:t>
            </a:r>
            <a:r>
              <a:rPr sz="3500" spc="-25" dirty="0">
                <a:solidFill>
                  <a:srgbClr val="FFFFFF"/>
                </a:solidFill>
              </a:rPr>
              <a:t>friends</a:t>
            </a:r>
            <a:r>
              <a:rPr sz="3500" spc="-180" dirty="0">
                <a:solidFill>
                  <a:srgbClr val="FFFFFF"/>
                </a:solidFill>
              </a:rPr>
              <a:t> </a:t>
            </a:r>
            <a:r>
              <a:rPr sz="3500" spc="-25" dirty="0">
                <a:solidFill>
                  <a:srgbClr val="FFFFFF"/>
                </a:solidFill>
              </a:rPr>
              <a:t>who </a:t>
            </a:r>
            <a:r>
              <a:rPr sz="3500" dirty="0">
                <a:solidFill>
                  <a:srgbClr val="FFFFFF"/>
                </a:solidFill>
              </a:rPr>
              <a:t>would</a:t>
            </a:r>
            <a:r>
              <a:rPr sz="3500" spc="-210" dirty="0">
                <a:solidFill>
                  <a:srgbClr val="FFFFFF"/>
                </a:solidFill>
              </a:rPr>
              <a:t> </a:t>
            </a:r>
            <a:r>
              <a:rPr sz="3500" spc="-10" dirty="0">
                <a:solidFill>
                  <a:srgbClr val="FFFFFF"/>
                </a:solidFill>
              </a:rPr>
              <a:t>identify </a:t>
            </a:r>
            <a:r>
              <a:rPr sz="3500" dirty="0">
                <a:solidFill>
                  <a:srgbClr val="FFFFFF"/>
                </a:solidFill>
              </a:rPr>
              <a:t>as</a:t>
            </a:r>
            <a:r>
              <a:rPr sz="3500" spc="-140" dirty="0">
                <a:solidFill>
                  <a:srgbClr val="FFFFFF"/>
                </a:solidFill>
              </a:rPr>
              <a:t> </a:t>
            </a:r>
            <a:r>
              <a:rPr sz="3500" spc="-10" dirty="0">
                <a:solidFill>
                  <a:srgbClr val="FFFFFF"/>
                </a:solidFill>
              </a:rPr>
              <a:t>LGBTQ+?</a:t>
            </a:r>
            <a:endParaRPr sz="3500" dirty="0"/>
          </a:p>
        </p:txBody>
      </p:sp>
      <p:sp>
        <p:nvSpPr>
          <p:cNvPr id="5" name="object 5"/>
          <p:cNvSpPr txBox="1"/>
          <p:nvPr/>
        </p:nvSpPr>
        <p:spPr>
          <a:xfrm>
            <a:off x="5541492" y="3032046"/>
            <a:ext cx="1462405" cy="2131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970" algn="ctr">
              <a:lnSpc>
                <a:spcPts val="5100"/>
              </a:lnSpc>
              <a:spcBef>
                <a:spcPts val="90"/>
              </a:spcBef>
            </a:pPr>
            <a:r>
              <a:rPr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70%</a:t>
            </a:r>
            <a:endParaRPr sz="4650" dirty="0">
              <a:latin typeface="Trebuchet MS"/>
              <a:cs typeface="Trebuchet MS"/>
            </a:endParaRPr>
          </a:p>
          <a:p>
            <a:pPr marL="20320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2065" marR="5080" indent="-635" algn="ctr">
              <a:lnSpc>
                <a:spcPts val="3240"/>
              </a:lnSpc>
              <a:spcBef>
                <a:spcPts val="164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Youth </a:t>
            </a: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Workers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7052" y="3032046"/>
            <a:ext cx="1441450" cy="2113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5100"/>
              </a:lnSpc>
              <a:spcBef>
                <a:spcPts val="90"/>
              </a:spcBef>
            </a:pPr>
            <a:r>
              <a:rPr sz="4650" b="1" spc="-20" dirty="0">
                <a:solidFill>
                  <a:srgbClr val="FFFFFF"/>
                </a:solidFill>
                <a:latin typeface="Trebuchet MS"/>
                <a:cs typeface="Trebuchet MS"/>
              </a:rPr>
              <a:t>100%</a:t>
            </a:r>
            <a:endParaRPr sz="4650" dirty="0">
              <a:latin typeface="Trebuchet MS"/>
              <a:cs typeface="Trebuchet MS"/>
            </a:endParaRPr>
          </a:p>
          <a:p>
            <a:pPr marL="5715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36525" marR="126364" indent="-635" algn="ctr">
              <a:lnSpc>
                <a:spcPts val="3240"/>
              </a:lnSpc>
              <a:spcBef>
                <a:spcPts val="150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Young </a:t>
            </a:r>
            <a:r>
              <a:rPr sz="3000" b="1" spc="-70" dirty="0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229E3-4D79-2204-99EB-E08FE0240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9B5509E-C420-6385-6F86-7C947B4A042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7AA9C61-A9BA-0F7F-8D28-4B5E0E66778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498FBB1-6694-A8E0-B003-CE9CA0B71371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7" name="object 2" descr="$PPTXTitle">
            <a:extLst>
              <a:ext uri="{FF2B5EF4-FFF2-40B4-BE49-F238E27FC236}">
                <a16:creationId xmlns:a16="http://schemas.microsoft.com/office/drawing/2014/main" id="{32FAF938-9D20-D4CD-3FE0-F7BCBE15F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5560" y="1649166"/>
            <a:ext cx="3536315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500" spc="-45" dirty="0">
                <a:solidFill>
                  <a:srgbClr val="FFFFFF"/>
                </a:solidFill>
              </a:rPr>
              <a:t>2.</a:t>
            </a:r>
            <a:r>
              <a:rPr sz="3500" spc="-265" dirty="0">
                <a:solidFill>
                  <a:srgbClr val="FFFFFF"/>
                </a:solidFill>
              </a:rPr>
              <a:t> </a:t>
            </a:r>
            <a:r>
              <a:rPr sz="3500" dirty="0">
                <a:solidFill>
                  <a:srgbClr val="FFFFFF"/>
                </a:solidFill>
              </a:rPr>
              <a:t>Are</a:t>
            </a:r>
            <a:r>
              <a:rPr sz="3500" spc="-190" dirty="0">
                <a:solidFill>
                  <a:srgbClr val="FFFFFF"/>
                </a:solidFill>
              </a:rPr>
              <a:t> </a:t>
            </a:r>
            <a:r>
              <a:rPr sz="3500" dirty="0">
                <a:solidFill>
                  <a:srgbClr val="FFFFFF"/>
                </a:solidFill>
              </a:rPr>
              <a:t>you</a:t>
            </a:r>
            <a:r>
              <a:rPr sz="3500" spc="-140" dirty="0">
                <a:solidFill>
                  <a:srgbClr val="FFFFFF"/>
                </a:solidFill>
              </a:rPr>
              <a:t> </a:t>
            </a:r>
            <a:r>
              <a:rPr sz="3500" spc="-10" dirty="0">
                <a:solidFill>
                  <a:srgbClr val="FFFFFF"/>
                </a:solidFill>
              </a:rPr>
              <a:t>aware </a:t>
            </a:r>
            <a:r>
              <a:rPr sz="3500" dirty="0">
                <a:solidFill>
                  <a:srgbClr val="FFFFFF"/>
                </a:solidFill>
              </a:rPr>
              <a:t>of</a:t>
            </a:r>
            <a:r>
              <a:rPr sz="3500" spc="-170" dirty="0">
                <a:solidFill>
                  <a:srgbClr val="FFFFFF"/>
                </a:solidFill>
              </a:rPr>
              <a:t> </a:t>
            </a:r>
            <a:r>
              <a:rPr sz="3500" spc="-25" dirty="0">
                <a:solidFill>
                  <a:srgbClr val="FFFFFF"/>
                </a:solidFill>
              </a:rPr>
              <a:t>LGBTQ+</a:t>
            </a:r>
            <a:r>
              <a:rPr sz="3500" spc="-170" dirty="0">
                <a:solidFill>
                  <a:srgbClr val="FFFFFF"/>
                </a:solidFill>
              </a:rPr>
              <a:t> </a:t>
            </a:r>
            <a:r>
              <a:rPr sz="3500" spc="-10" dirty="0">
                <a:solidFill>
                  <a:srgbClr val="FFFFFF"/>
                </a:solidFill>
              </a:rPr>
              <a:t>young people</a:t>
            </a:r>
            <a:r>
              <a:rPr sz="3500" spc="-150" dirty="0">
                <a:solidFill>
                  <a:srgbClr val="FFFFFF"/>
                </a:solidFill>
              </a:rPr>
              <a:t> </a:t>
            </a:r>
            <a:r>
              <a:rPr sz="3500" dirty="0">
                <a:solidFill>
                  <a:srgbClr val="FFFFFF"/>
                </a:solidFill>
              </a:rPr>
              <a:t>/</a:t>
            </a:r>
            <a:r>
              <a:rPr sz="3500" spc="-155" dirty="0">
                <a:solidFill>
                  <a:srgbClr val="FFFFFF"/>
                </a:solidFill>
              </a:rPr>
              <a:t> </a:t>
            </a:r>
            <a:r>
              <a:rPr sz="3500" spc="-10" dirty="0">
                <a:solidFill>
                  <a:srgbClr val="FFFFFF"/>
                </a:solidFill>
              </a:rPr>
              <a:t>adults </a:t>
            </a:r>
            <a:r>
              <a:rPr sz="3500" spc="-20" dirty="0">
                <a:solidFill>
                  <a:srgbClr val="FFFFFF"/>
                </a:solidFill>
              </a:rPr>
              <a:t>being</a:t>
            </a:r>
            <a:r>
              <a:rPr sz="3500" spc="-210" dirty="0">
                <a:solidFill>
                  <a:srgbClr val="FFFFFF"/>
                </a:solidFill>
              </a:rPr>
              <a:t> </a:t>
            </a:r>
            <a:r>
              <a:rPr sz="3500" spc="-10" dirty="0">
                <a:solidFill>
                  <a:srgbClr val="FFFFFF"/>
                </a:solidFill>
              </a:rPr>
              <a:t>active </a:t>
            </a:r>
            <a:r>
              <a:rPr sz="3500" spc="-30" dirty="0">
                <a:solidFill>
                  <a:srgbClr val="FFFFFF"/>
                </a:solidFill>
              </a:rPr>
              <a:t>members</a:t>
            </a:r>
            <a:r>
              <a:rPr sz="3500" spc="-225" dirty="0">
                <a:solidFill>
                  <a:srgbClr val="FFFFFF"/>
                </a:solidFill>
              </a:rPr>
              <a:t> </a:t>
            </a:r>
            <a:r>
              <a:rPr sz="3500" spc="-25" dirty="0">
                <a:solidFill>
                  <a:srgbClr val="FFFFFF"/>
                </a:solidFill>
              </a:rPr>
              <a:t>of</a:t>
            </a:r>
            <a:endParaRPr sz="3500" dirty="0"/>
          </a:p>
          <a:p>
            <a:pPr marL="12700">
              <a:lnSpc>
                <a:spcPct val="100000"/>
              </a:lnSpc>
            </a:pPr>
            <a:r>
              <a:rPr sz="3500" dirty="0">
                <a:solidFill>
                  <a:srgbClr val="FFFFFF"/>
                </a:solidFill>
              </a:rPr>
              <a:t>your</a:t>
            </a:r>
            <a:r>
              <a:rPr sz="3500" spc="-195" dirty="0">
                <a:solidFill>
                  <a:srgbClr val="FFFFFF"/>
                </a:solidFill>
              </a:rPr>
              <a:t> </a:t>
            </a:r>
            <a:r>
              <a:rPr sz="3500" spc="-10" dirty="0">
                <a:solidFill>
                  <a:srgbClr val="FFFFFF"/>
                </a:solidFill>
              </a:rPr>
              <a:t>church?</a:t>
            </a:r>
            <a:endParaRPr sz="3500" dirty="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04CF3985-2C5F-3A5C-6ACC-1E7A41BAE355}"/>
              </a:ext>
            </a:extLst>
          </p:cNvPr>
          <p:cNvSpPr txBox="1"/>
          <p:nvPr/>
        </p:nvSpPr>
        <p:spPr>
          <a:xfrm>
            <a:off x="5541492" y="3032046"/>
            <a:ext cx="1462405" cy="2131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970" algn="ctr">
              <a:lnSpc>
                <a:spcPts val="5100"/>
              </a:lnSpc>
              <a:spcBef>
                <a:spcPts val="90"/>
              </a:spcBef>
            </a:pPr>
            <a:r>
              <a:rPr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18%</a:t>
            </a:r>
            <a:endParaRPr sz="4650" dirty="0">
              <a:latin typeface="Trebuchet MS"/>
              <a:cs typeface="Trebuchet MS"/>
            </a:endParaRPr>
          </a:p>
          <a:p>
            <a:pPr marL="20320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2065" marR="5080" indent="-635" algn="ctr">
              <a:lnSpc>
                <a:spcPts val="3240"/>
              </a:lnSpc>
              <a:spcBef>
                <a:spcPts val="164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Youth </a:t>
            </a: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Workers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4D56E896-2217-7AC8-C16C-E1D8F54F1204}"/>
              </a:ext>
            </a:extLst>
          </p:cNvPr>
          <p:cNvSpPr txBox="1"/>
          <p:nvPr/>
        </p:nvSpPr>
        <p:spPr>
          <a:xfrm>
            <a:off x="9290913" y="3032046"/>
            <a:ext cx="1196975" cy="2113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5100"/>
              </a:lnSpc>
              <a:spcBef>
                <a:spcPts val="90"/>
              </a:spcBef>
            </a:pPr>
            <a:r>
              <a:rPr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45%</a:t>
            </a:r>
            <a:endParaRPr sz="4650" dirty="0">
              <a:latin typeface="Trebuchet MS"/>
              <a:cs typeface="Trebuchet MS"/>
            </a:endParaRPr>
          </a:p>
          <a:p>
            <a:pPr marL="2540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2065" marR="5080" indent="-635" algn="ctr">
              <a:lnSpc>
                <a:spcPts val="3240"/>
              </a:lnSpc>
              <a:spcBef>
                <a:spcPts val="150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Young </a:t>
            </a:r>
            <a:r>
              <a:rPr sz="3000" b="1" spc="-70" dirty="0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endParaRPr sz="3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3549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5560" y="1649166"/>
            <a:ext cx="294767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3.</a:t>
            </a:r>
            <a:r>
              <a:rPr sz="35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35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35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20" dirty="0">
                <a:solidFill>
                  <a:srgbClr val="FFFFFF"/>
                </a:solidFill>
                <a:latin typeface="Trebuchet MS"/>
                <a:cs typeface="Trebuchet MS"/>
              </a:rPr>
              <a:t>feel </a:t>
            </a:r>
            <a:r>
              <a:rPr sz="3500" b="1" spc="-10" dirty="0">
                <a:solidFill>
                  <a:srgbClr val="FFFFFF"/>
                </a:solidFill>
                <a:latin typeface="Trebuchet MS"/>
                <a:cs typeface="Trebuchet MS"/>
              </a:rPr>
              <a:t>comfortable </a:t>
            </a: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having</a:t>
            </a:r>
            <a:r>
              <a:rPr sz="3500" b="1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20" dirty="0">
                <a:solidFill>
                  <a:srgbClr val="FFFFFF"/>
                </a:solidFill>
                <a:latin typeface="Trebuchet MS"/>
                <a:cs typeface="Trebuchet MS"/>
              </a:rPr>
              <a:t>open </a:t>
            </a:r>
            <a:r>
              <a:rPr sz="3500" b="1" spc="-10" dirty="0">
                <a:solidFill>
                  <a:srgbClr val="FFFFFF"/>
                </a:solidFill>
                <a:latin typeface="Trebuchet MS"/>
                <a:cs typeface="Trebuchet MS"/>
              </a:rPr>
              <a:t>conversations about</a:t>
            </a:r>
            <a:r>
              <a:rPr sz="35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40" dirty="0">
                <a:solidFill>
                  <a:srgbClr val="FFFFFF"/>
                </a:solidFill>
                <a:latin typeface="Trebuchet MS"/>
                <a:cs typeface="Trebuchet MS"/>
              </a:rPr>
              <a:t>LGBTQ+ </a:t>
            </a: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35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10" dirty="0">
                <a:solidFill>
                  <a:srgbClr val="FFFFFF"/>
                </a:solidFill>
                <a:latin typeface="Trebuchet MS"/>
                <a:cs typeface="Trebuchet MS"/>
              </a:rPr>
              <a:t>church?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0913" y="3032046"/>
            <a:ext cx="1196975" cy="2113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5100"/>
              </a:lnSpc>
              <a:spcBef>
                <a:spcPts val="90"/>
              </a:spcBef>
            </a:pPr>
            <a:r>
              <a:rPr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87%</a:t>
            </a:r>
            <a:endParaRPr sz="4650" dirty="0">
              <a:latin typeface="Trebuchet MS"/>
              <a:cs typeface="Trebuchet MS"/>
            </a:endParaRPr>
          </a:p>
          <a:p>
            <a:pPr marL="2540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2065" marR="5080" indent="-635" algn="ctr">
              <a:lnSpc>
                <a:spcPts val="3240"/>
              </a:lnSpc>
              <a:spcBef>
                <a:spcPts val="150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Young </a:t>
            </a:r>
            <a:r>
              <a:rPr sz="3000" b="1" spc="-70" dirty="0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CA7C4534-C958-4279-396E-28C73173B681}"/>
              </a:ext>
            </a:extLst>
          </p:cNvPr>
          <p:cNvSpPr txBox="1"/>
          <p:nvPr/>
        </p:nvSpPr>
        <p:spPr>
          <a:xfrm>
            <a:off x="5541492" y="3032046"/>
            <a:ext cx="1462405" cy="2131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970" algn="ctr">
              <a:lnSpc>
                <a:spcPts val="5100"/>
              </a:lnSpc>
              <a:spcBef>
                <a:spcPts val="90"/>
              </a:spcBef>
            </a:pPr>
            <a:r>
              <a:rPr lang="en-GB"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94</a:t>
            </a:r>
            <a:r>
              <a:rPr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endParaRPr sz="4650" dirty="0">
              <a:latin typeface="Trebuchet MS"/>
              <a:cs typeface="Trebuchet MS"/>
            </a:endParaRPr>
          </a:p>
          <a:p>
            <a:pPr marL="20320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2065" marR="5080" indent="-635" algn="ctr">
              <a:lnSpc>
                <a:spcPts val="3240"/>
              </a:lnSpc>
              <a:spcBef>
                <a:spcPts val="164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Youth </a:t>
            </a: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Workers</a:t>
            </a:r>
            <a:endParaRPr sz="3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5560" y="1382466"/>
            <a:ext cx="2947670" cy="375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4.</a:t>
            </a:r>
            <a:r>
              <a:rPr sz="35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35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you</a:t>
            </a:r>
            <a:r>
              <a:rPr sz="3500" b="1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20" dirty="0">
                <a:solidFill>
                  <a:srgbClr val="FFFFFF"/>
                </a:solidFill>
                <a:latin typeface="Trebuchet MS"/>
                <a:cs typeface="Trebuchet MS"/>
              </a:rPr>
              <a:t>feel </a:t>
            </a:r>
            <a:r>
              <a:rPr sz="3500" b="1" spc="-10" dirty="0">
                <a:solidFill>
                  <a:srgbClr val="FFFFFF"/>
                </a:solidFill>
                <a:latin typeface="Trebuchet MS"/>
                <a:cs typeface="Trebuchet MS"/>
              </a:rPr>
              <a:t>comfortable </a:t>
            </a:r>
            <a:r>
              <a:rPr sz="3500" b="1" dirty="0">
                <a:solidFill>
                  <a:srgbClr val="FFFFFF"/>
                </a:solidFill>
                <a:latin typeface="Trebuchet MS"/>
                <a:cs typeface="Trebuchet MS"/>
              </a:rPr>
              <a:t>having</a:t>
            </a:r>
            <a:r>
              <a:rPr sz="3500" b="1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20" dirty="0">
                <a:solidFill>
                  <a:srgbClr val="FFFFFF"/>
                </a:solidFill>
                <a:latin typeface="Trebuchet MS"/>
                <a:cs typeface="Trebuchet MS"/>
              </a:rPr>
              <a:t>open </a:t>
            </a:r>
            <a:r>
              <a:rPr sz="3500" b="1" spc="-10" dirty="0">
                <a:solidFill>
                  <a:srgbClr val="FFFFFF"/>
                </a:solidFill>
                <a:latin typeface="Trebuchet MS"/>
                <a:cs typeface="Trebuchet MS"/>
              </a:rPr>
              <a:t>conversations about</a:t>
            </a:r>
            <a:r>
              <a:rPr sz="35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40" dirty="0">
                <a:solidFill>
                  <a:srgbClr val="FFFFFF"/>
                </a:solidFill>
                <a:latin typeface="Trebuchet MS"/>
                <a:cs typeface="Trebuchet MS"/>
              </a:rPr>
              <a:t>LGBTQ+ </a:t>
            </a:r>
            <a:r>
              <a:rPr sz="3500" b="1" spc="-25" dirty="0">
                <a:solidFill>
                  <a:srgbClr val="FFFFFF"/>
                </a:solidFill>
                <a:latin typeface="Trebuchet MS"/>
                <a:cs typeface="Trebuchet MS"/>
              </a:rPr>
              <a:t>outside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-25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3500" b="1" spc="-10" dirty="0">
                <a:solidFill>
                  <a:srgbClr val="FFFFFF"/>
                </a:solidFill>
                <a:latin typeface="Trebuchet MS"/>
                <a:cs typeface="Trebuchet MS"/>
              </a:rPr>
              <a:t>church?</a:t>
            </a:r>
            <a:endParaRPr sz="3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7052" y="3032046"/>
            <a:ext cx="1441450" cy="2113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5100"/>
              </a:lnSpc>
              <a:spcBef>
                <a:spcPts val="90"/>
              </a:spcBef>
            </a:pPr>
            <a:r>
              <a:rPr sz="4650" b="1" spc="-20" dirty="0">
                <a:solidFill>
                  <a:srgbClr val="FFFFFF"/>
                </a:solidFill>
                <a:latin typeface="Trebuchet MS"/>
                <a:cs typeface="Trebuchet MS"/>
              </a:rPr>
              <a:t>100%</a:t>
            </a:r>
            <a:endParaRPr sz="4650" dirty="0">
              <a:latin typeface="Trebuchet MS"/>
              <a:cs typeface="Trebuchet MS"/>
            </a:endParaRPr>
          </a:p>
          <a:p>
            <a:pPr marL="5715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35890" marR="125730" indent="-635" algn="ctr">
              <a:lnSpc>
                <a:spcPts val="3240"/>
              </a:lnSpc>
              <a:spcBef>
                <a:spcPts val="150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Young </a:t>
            </a:r>
            <a:r>
              <a:rPr sz="3000" b="1" spc="-70" dirty="0">
                <a:solidFill>
                  <a:srgbClr val="FFFFFF"/>
                </a:solidFill>
                <a:latin typeface="Trebuchet MS"/>
                <a:cs typeface="Trebuchet MS"/>
              </a:rPr>
              <a:t>People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F9910C2D-F220-0B61-36B8-33FF862A0D9D}"/>
              </a:ext>
            </a:extLst>
          </p:cNvPr>
          <p:cNvSpPr txBox="1"/>
          <p:nvPr/>
        </p:nvSpPr>
        <p:spPr>
          <a:xfrm>
            <a:off x="5541492" y="3032046"/>
            <a:ext cx="1462405" cy="2131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970" algn="ctr">
              <a:lnSpc>
                <a:spcPts val="5100"/>
              </a:lnSpc>
              <a:spcBef>
                <a:spcPts val="90"/>
              </a:spcBef>
            </a:pPr>
            <a:r>
              <a:rPr lang="en-GB"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100</a:t>
            </a:r>
            <a:r>
              <a:rPr sz="4650" b="1" spc="-25"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endParaRPr sz="4650" dirty="0">
              <a:latin typeface="Trebuchet MS"/>
              <a:cs typeface="Trebuchet MS"/>
            </a:endParaRPr>
          </a:p>
          <a:p>
            <a:pPr marL="20320" algn="ctr">
              <a:lnSpc>
                <a:spcPts val="3420"/>
              </a:lnSpc>
            </a:pPr>
            <a:r>
              <a:rPr sz="3250" b="1" spc="-25" dirty="0">
                <a:solidFill>
                  <a:srgbClr val="FFFFFF"/>
                </a:solidFill>
                <a:latin typeface="Trebuchet MS"/>
                <a:cs typeface="Trebuchet MS"/>
              </a:rPr>
              <a:t>Yes</a:t>
            </a:r>
            <a:endParaRPr sz="3250" dirty="0">
              <a:latin typeface="Trebuchet MS"/>
              <a:cs typeface="Trebuchet MS"/>
            </a:endParaRPr>
          </a:p>
          <a:p>
            <a:pPr marL="12065" marR="5080" indent="-635" algn="ctr">
              <a:lnSpc>
                <a:spcPts val="3240"/>
              </a:lnSpc>
              <a:spcBef>
                <a:spcPts val="1640"/>
              </a:spcBef>
            </a:pP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Youth </a:t>
            </a: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Workers</a:t>
            </a:r>
            <a:endParaRPr sz="3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05560" y="1676660"/>
            <a:ext cx="38792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5" dirty="0">
                <a:solidFill>
                  <a:srgbClr val="000000"/>
                </a:solidFill>
              </a:rPr>
              <a:t>Diversity</a:t>
            </a:r>
            <a:r>
              <a:rPr sz="4800" spc="-295" dirty="0">
                <a:solidFill>
                  <a:srgbClr val="000000"/>
                </a:solidFill>
              </a:rPr>
              <a:t> </a:t>
            </a:r>
            <a:r>
              <a:rPr sz="4800" spc="-20" dirty="0">
                <a:solidFill>
                  <a:srgbClr val="000000"/>
                </a:solidFill>
              </a:rPr>
              <a:t>Dice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905560" y="3073863"/>
            <a:ext cx="6169025" cy="145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630"/>
              </a:lnSpc>
              <a:spcBef>
                <a:spcPts val="100"/>
              </a:spcBef>
            </a:pPr>
            <a:r>
              <a:rPr sz="4800" b="1" spc="-35" dirty="0">
                <a:latin typeface="Trebuchet MS"/>
                <a:cs typeface="Trebuchet MS"/>
              </a:rPr>
              <a:t>Gender</a:t>
            </a:r>
            <a:r>
              <a:rPr sz="4800" b="1" spc="-305" dirty="0">
                <a:latin typeface="Trebuchet MS"/>
                <a:cs typeface="Trebuchet MS"/>
              </a:rPr>
              <a:t> </a:t>
            </a:r>
            <a:r>
              <a:rPr sz="4800" b="1" spc="-25" dirty="0">
                <a:latin typeface="Trebuchet MS"/>
                <a:cs typeface="Trebuchet MS"/>
              </a:rPr>
              <a:t>and</a:t>
            </a:r>
            <a:endParaRPr sz="4800">
              <a:latin typeface="Trebuchet MS"/>
              <a:cs typeface="Trebuchet MS"/>
            </a:endParaRPr>
          </a:p>
          <a:p>
            <a:pPr marL="12700">
              <a:lnSpc>
                <a:spcPts val="5630"/>
              </a:lnSpc>
            </a:pPr>
            <a:r>
              <a:rPr sz="4800" b="1" spc="-55" dirty="0">
                <a:latin typeface="Trebuchet MS"/>
                <a:cs typeface="Trebuchet MS"/>
              </a:rPr>
              <a:t>Sexuality</a:t>
            </a:r>
            <a:r>
              <a:rPr sz="4800" b="1" spc="-300" dirty="0">
                <a:latin typeface="Trebuchet MS"/>
                <a:cs typeface="Trebuchet MS"/>
              </a:rPr>
              <a:t> </a:t>
            </a:r>
            <a:r>
              <a:rPr sz="4800" b="1" spc="-565" dirty="0">
                <a:latin typeface="Trebuchet MS"/>
                <a:cs typeface="Trebuchet MS"/>
              </a:rPr>
              <a:t>T</a:t>
            </a:r>
            <a:r>
              <a:rPr sz="4800" b="1" spc="-30" dirty="0">
                <a:latin typeface="Trebuchet MS"/>
                <a:cs typeface="Trebuchet MS"/>
              </a:rPr>
              <a:t>erminology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43" name="object 4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97779" y="787213"/>
            <a:ext cx="49815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solidFill>
                  <a:srgbClr val="EA7E46"/>
                </a:solidFill>
              </a:rPr>
              <a:t>Sex</a:t>
            </a:r>
            <a:r>
              <a:rPr spc="-155" dirty="0">
                <a:solidFill>
                  <a:srgbClr val="EA7E46"/>
                </a:solidFill>
              </a:rPr>
              <a:t> </a:t>
            </a:r>
            <a:r>
              <a:rPr spc="-85" dirty="0">
                <a:solidFill>
                  <a:srgbClr val="EA7E46"/>
                </a:solidFill>
              </a:rPr>
              <a:t>and</a:t>
            </a:r>
            <a:r>
              <a:rPr spc="-150" dirty="0">
                <a:solidFill>
                  <a:srgbClr val="EA7E46"/>
                </a:solidFill>
              </a:rPr>
              <a:t> </a:t>
            </a:r>
            <a:r>
              <a:rPr spc="-105" dirty="0">
                <a:solidFill>
                  <a:srgbClr val="EA7E46"/>
                </a:solidFill>
              </a:rPr>
              <a:t>gender</a:t>
            </a:r>
            <a:r>
              <a:rPr spc="-155" dirty="0">
                <a:solidFill>
                  <a:srgbClr val="EA7E46"/>
                </a:solidFill>
              </a:rPr>
              <a:t> </a:t>
            </a:r>
            <a:r>
              <a:rPr spc="-85" dirty="0">
                <a:solidFill>
                  <a:srgbClr val="EA7E46"/>
                </a:solidFill>
              </a:rPr>
              <a:t>are</a:t>
            </a:r>
            <a:r>
              <a:rPr spc="-145" dirty="0">
                <a:solidFill>
                  <a:srgbClr val="EA7E46"/>
                </a:solidFill>
              </a:rPr>
              <a:t> </a:t>
            </a:r>
            <a:r>
              <a:rPr spc="-65" dirty="0">
                <a:solidFill>
                  <a:srgbClr val="EA7E46"/>
                </a:solidFill>
              </a:rPr>
              <a:t>different.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7779" y="1588709"/>
            <a:ext cx="5104130" cy="2912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6854">
              <a:lnSpc>
                <a:spcPct val="111100"/>
              </a:lnSpc>
              <a:spcBef>
                <a:spcPts val="100"/>
              </a:spcBef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refers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biology,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anatomy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an 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individual’s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reproductive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system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secondary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characteristics.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11100"/>
              </a:lnSpc>
              <a:spcBef>
                <a:spcPts val="5"/>
              </a:spcBef>
            </a:pP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Gender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refers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either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social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roles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based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on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sex</a:t>
            </a:r>
            <a:r>
              <a:rPr sz="1800" spc="-1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1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person</a:t>
            </a:r>
            <a:r>
              <a:rPr sz="1800" spc="-1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or</a:t>
            </a:r>
            <a:r>
              <a:rPr sz="1800" spc="-1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to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2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personal</a:t>
            </a:r>
            <a:r>
              <a:rPr sz="1800" spc="-1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identification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person’s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own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sense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awareness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their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own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identity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–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our</a:t>
            </a:r>
            <a:r>
              <a:rPr sz="1800" spc="-3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inner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sense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how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we</a:t>
            </a:r>
            <a:r>
              <a:rPr sz="1800" spc="-40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see</a:t>
            </a:r>
            <a:r>
              <a:rPr sz="1800" spc="-3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170C07"/>
                </a:solidFill>
                <a:latin typeface="Trebuchet MS"/>
                <a:cs typeface="Trebuchet MS"/>
              </a:rPr>
              <a:t>and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feel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170C07"/>
                </a:solidFill>
                <a:latin typeface="Trebuchet MS"/>
                <a:cs typeface="Trebuchet MS"/>
              </a:rPr>
              <a:t>about</a:t>
            </a:r>
            <a:r>
              <a:rPr sz="1800" spc="-55" dirty="0">
                <a:solidFill>
                  <a:srgbClr val="170C07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170C07"/>
                </a:solidFill>
                <a:latin typeface="Trebuchet MS"/>
                <a:cs typeface="Trebuchet MS"/>
              </a:rPr>
              <a:t>ourselves.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27862" y="899998"/>
            <a:ext cx="4545876" cy="498331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99999" y="6266650"/>
            <a:ext cx="10392410" cy="0"/>
          </a:xfrm>
          <a:custGeom>
            <a:avLst/>
            <a:gdLst/>
            <a:ahLst/>
            <a:cxnLst/>
            <a:rect l="l" t="t" r="r" b="b"/>
            <a:pathLst>
              <a:path w="10392410">
                <a:moveTo>
                  <a:pt x="0" y="0"/>
                </a:moveTo>
                <a:lnTo>
                  <a:pt x="103919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LGBTQ+</a:t>
            </a:r>
            <a:r>
              <a:rPr spc="-25" dirty="0"/>
              <a:t> </a:t>
            </a:r>
            <a:r>
              <a:rPr dirty="0"/>
              <a:t>-</a:t>
            </a:r>
            <a:r>
              <a:rPr spc="-25" dirty="0"/>
              <a:t> Pastorally</a:t>
            </a:r>
            <a:r>
              <a:rPr spc="-20" dirty="0"/>
              <a:t> </a:t>
            </a:r>
            <a:r>
              <a:rPr spc="-10" dirty="0"/>
              <a:t>Supporting</a:t>
            </a:r>
            <a:r>
              <a:rPr spc="-25" dirty="0"/>
              <a:t> </a:t>
            </a:r>
            <a:r>
              <a:rPr spc="-20" dirty="0"/>
              <a:t>LGBTQ+</a:t>
            </a:r>
            <a:r>
              <a:rPr spc="-40" dirty="0"/>
              <a:t> </a:t>
            </a:r>
            <a:r>
              <a:rPr spc="-25" dirty="0"/>
              <a:t>Young </a:t>
            </a:r>
            <a:r>
              <a:rPr spc="-10" dirty="0"/>
              <a:t>People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25" dirty="0"/>
              <a:t>Salvation</a:t>
            </a:r>
            <a:r>
              <a:rPr spc="-80" dirty="0"/>
              <a:t> </a:t>
            </a:r>
            <a:r>
              <a:rPr dirty="0"/>
              <a:t>Army</a:t>
            </a:r>
            <a:r>
              <a:rPr spc="-30" dirty="0"/>
              <a:t> </a:t>
            </a:r>
            <a:r>
              <a:rPr spc="-10" dirty="0"/>
              <a:t>Children</a:t>
            </a:r>
            <a:r>
              <a:rPr spc="-30" dirty="0"/>
              <a:t> </a:t>
            </a:r>
            <a:r>
              <a:rPr dirty="0"/>
              <a:t>&amp;</a:t>
            </a:r>
            <a:r>
              <a:rPr spc="-45" dirty="0"/>
              <a:t> </a:t>
            </a:r>
            <a:r>
              <a:rPr spc="-10" dirty="0"/>
              <a:t>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1607</Words>
  <Application>Microsoft Office PowerPoint</Application>
  <PresentationFormat>Widescreen</PresentationFormat>
  <Paragraphs>194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Aptos</vt:lpstr>
      <vt:lpstr>Trebuchet MS</vt:lpstr>
      <vt:lpstr>Office Theme</vt:lpstr>
      <vt:lpstr>PowerPoint Presentation</vt:lpstr>
      <vt:lpstr>Learning Outcomes</vt:lpstr>
      <vt:lpstr>PowerPoint Presentation</vt:lpstr>
      <vt:lpstr>1. Do you have any friends who would identify as LGBTQ+?</vt:lpstr>
      <vt:lpstr>2. Are you aware of LGBTQ+ young people / adults being active members of your church?</vt:lpstr>
      <vt:lpstr>PowerPoint Presentation</vt:lpstr>
      <vt:lpstr>PowerPoint Presentation</vt:lpstr>
      <vt:lpstr>Diversity Dice</vt:lpstr>
      <vt:lpstr>Sex and gender are different.</vt:lpstr>
      <vt:lpstr>Gender Definitions</vt:lpstr>
      <vt:lpstr>Gender Definitions</vt:lpstr>
      <vt:lpstr>Sexuality Definitions</vt:lpstr>
      <vt:lpstr>Sexuality Definitions</vt:lpstr>
      <vt:lpstr>Note that:</vt:lpstr>
      <vt:lpstr>Video Testimonies</vt:lpstr>
      <vt:lpstr>Five Tips for Pastorally Supporting LGBTQ+</vt:lpstr>
      <vt:lpstr>Summary of the Five Teaching Points</vt:lpstr>
      <vt:lpstr>PowerPoint Presentation</vt:lpstr>
      <vt:lpstr>Diversity Dice</vt:lpstr>
      <vt:lpstr>PowerPoint Presentation</vt:lpstr>
      <vt:lpstr>Questions</vt:lpstr>
      <vt:lpstr>Questions</vt:lpstr>
      <vt:lpstr>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Matt Perkins</dc:creator>
  <cp:lastModifiedBy>Faye Lloyd-Jones</cp:lastModifiedBy>
  <cp:revision>5</cp:revision>
  <dcterms:created xsi:type="dcterms:W3CDTF">2026-02-24T12:01:17Z</dcterms:created>
  <dcterms:modified xsi:type="dcterms:W3CDTF">2026-03-31T12:47:41Z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2026-02-24T00:00:00Z</vt:filetime>
  </property>
  <property fmtid="{D5CDD505-2E9C-101B-9397-08002B2CF9AE}" pid="3" name="Creator">
    <vt:lpwstr>Adobe InDesign 21.1 (Macintosh)</vt:lpwstr>
  </property>
  <property fmtid="{D5CDD505-2E9C-101B-9397-08002B2CF9AE}" pid="4" name="LastSaved">
    <vt:filetime>2026-02-24T00:00:00Z</vt:filetime>
  </property>
  <property fmtid="{D5CDD505-2E9C-101B-9397-08002B2CF9AE}" pid="5" name="Producer">
    <vt:lpwstr>Adobe PDF Library 18.0</vt:lpwstr>
  </property>
</Properties>
</file>