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6" r:id="rId6"/>
    <p:sldId id="260" r:id="rId7"/>
    <p:sldId id="261" r:id="rId8"/>
    <p:sldId id="259" r:id="rId9"/>
    <p:sldId id="263" r:id="rId10"/>
    <p:sldId id="267" r:id="rId11"/>
    <p:sldId id="269" r:id="rId12"/>
    <p:sldId id="270" r:id="rId13"/>
    <p:sldId id="274" r:id="rId14"/>
    <p:sldId id="271" r:id="rId15"/>
    <p:sldId id="275" r:id="rId16"/>
    <p:sldId id="279" r:id="rId17"/>
    <p:sldId id="268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ona Johnson" userId="cb662817-8725-4012-8f75-f6f30707ee54" providerId="ADAL" clId="{5296FC21-3E96-4FFB-A2E5-7B7921D76051}"/>
    <pc:docChg chg="custSel modSld">
      <pc:chgData name="Fiona Johnson" userId="cb662817-8725-4012-8f75-f6f30707ee54" providerId="ADAL" clId="{5296FC21-3E96-4FFB-A2E5-7B7921D76051}" dt="2026-08-12T09:11:33.706" v="4" actId="1076"/>
      <pc:docMkLst>
        <pc:docMk/>
      </pc:docMkLst>
      <pc:sldChg chg="delSp modSp mod">
        <pc:chgData name="Fiona Johnson" userId="cb662817-8725-4012-8f75-f6f30707ee54" providerId="ADAL" clId="{5296FC21-3E96-4FFB-A2E5-7B7921D76051}" dt="2026-08-12T09:11:33.706" v="4" actId="1076"/>
        <pc:sldMkLst>
          <pc:docMk/>
          <pc:sldMk cId="2078132765" sldId="269"/>
        </pc:sldMkLst>
        <pc:picChg chg="del">
          <ac:chgData name="Fiona Johnson" userId="cb662817-8725-4012-8f75-f6f30707ee54" providerId="ADAL" clId="{5296FC21-3E96-4FFB-A2E5-7B7921D76051}" dt="2026-08-12T09:11:28.089" v="0" actId="478"/>
          <ac:picMkLst>
            <pc:docMk/>
            <pc:sldMk cId="2078132765" sldId="269"/>
            <ac:picMk id="3" creationId="{17B2F963-8F2B-4372-A3CE-04E378973177}"/>
          </ac:picMkLst>
        </pc:picChg>
        <pc:picChg chg="mod">
          <ac:chgData name="Fiona Johnson" userId="cb662817-8725-4012-8f75-f6f30707ee54" providerId="ADAL" clId="{5296FC21-3E96-4FFB-A2E5-7B7921D76051}" dt="2026-08-12T09:11:30.551" v="2" actId="1076"/>
          <ac:picMkLst>
            <pc:docMk/>
            <pc:sldMk cId="2078132765" sldId="269"/>
            <ac:picMk id="8" creationId="{9138199E-5709-493C-B50E-CC4707C474C6}"/>
          </ac:picMkLst>
        </pc:picChg>
        <pc:picChg chg="mod">
          <ac:chgData name="Fiona Johnson" userId="cb662817-8725-4012-8f75-f6f30707ee54" providerId="ADAL" clId="{5296FC21-3E96-4FFB-A2E5-7B7921D76051}" dt="2026-08-12T09:11:29.405" v="1" actId="1076"/>
          <ac:picMkLst>
            <pc:docMk/>
            <pc:sldMk cId="2078132765" sldId="269"/>
            <ac:picMk id="11" creationId="{738CD0EF-26DC-4C7D-8C61-464DF76025F6}"/>
          </ac:picMkLst>
        </pc:picChg>
        <pc:picChg chg="mod">
          <ac:chgData name="Fiona Johnson" userId="cb662817-8725-4012-8f75-f6f30707ee54" providerId="ADAL" clId="{5296FC21-3E96-4FFB-A2E5-7B7921D76051}" dt="2026-08-12T09:11:33.706" v="4" actId="1076"/>
          <ac:picMkLst>
            <pc:docMk/>
            <pc:sldMk cId="2078132765" sldId="269"/>
            <ac:picMk id="12" creationId="{80034DF1-8F11-4CFA-A839-99989A93D94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937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631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228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44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722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32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167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48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706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638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11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3972E-F1F6-4843-BBDF-D0B89CA4CD78}" type="datetimeFigureOut">
              <a:rPr lang="en-GB" smtClean="0"/>
              <a:t>12/08/2026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1E175-520F-42EE-BCDC-8B4C376BF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51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3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5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4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32.png"/><Relationship Id="rId10" Type="http://schemas.openxmlformats.org/officeDocument/2006/relationships/image" Target="../media/image46.png"/><Relationship Id="rId4" Type="http://schemas.openxmlformats.org/officeDocument/2006/relationships/image" Target="../media/image5.gif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49.jpeg"/><Relationship Id="rId4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5.gif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3.jpeg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3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D7447D3-AE3E-4860-A4A4-AA285310DB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58"/>
            <a:ext cx="8686800" cy="17583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AECD9C-19A2-41A3-A5D0-2126574973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8858"/>
            <a:ext cx="8772524" cy="17583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97D7E0-71AD-4629-9915-BA56717DEFAD}"/>
              </a:ext>
            </a:extLst>
          </p:cNvPr>
          <p:cNvSpPr txBox="1"/>
          <p:nvPr/>
        </p:nvSpPr>
        <p:spPr>
          <a:xfrm>
            <a:off x="0" y="434053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2060"/>
                </a:solidFill>
                <a:latin typeface="Komika Title" panose="02000506000000020004" pitchFamily="2" charset="0"/>
              </a:rPr>
              <a:t>Welcome to  Assembly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1DBF4E-2C51-4C22-95C8-44111FF8E6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4" name="Picture 3" descr="Text, logo, company name&#10;&#10;Description automatically generated">
            <a:extLst>
              <a:ext uri="{FF2B5EF4-FFF2-40B4-BE49-F238E27FC236}">
                <a16:creationId xmlns:a16="http://schemas.microsoft.com/office/drawing/2014/main" id="{E46CD290-7A88-499B-A002-8D9D3F88913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76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04C13B-AE22-4ADB-9D37-1E4A1FB0DF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88338">
            <a:off x="201295" y="1713550"/>
            <a:ext cx="3334178" cy="317965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5504996" y="1379112"/>
            <a:ext cx="3460017" cy="329966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8CD0EF-26DC-4C7D-8C61-464DF76025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1412">
            <a:off x="3128150" y="3829057"/>
            <a:ext cx="3080145" cy="29373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AB7D64-B074-4196-9C75-883CFD7AF1C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8205"/>
            <a:ext cx="3760295" cy="13213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FF86E-F09A-4A90-9A3A-BE427D8C6F39}"/>
              </a:ext>
            </a:extLst>
          </p:cNvPr>
          <p:cNvSpPr txBox="1"/>
          <p:nvPr/>
        </p:nvSpPr>
        <p:spPr>
          <a:xfrm>
            <a:off x="-1" y="5334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Lifehouses</a:t>
            </a:r>
          </a:p>
        </p:txBody>
      </p:sp>
    </p:spTree>
    <p:extLst>
      <p:ext uri="{BB962C8B-B14F-4D97-AF65-F5344CB8AC3E}">
        <p14:creationId xmlns:p14="http://schemas.microsoft.com/office/powerpoint/2010/main" val="1140337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04C13B-AE22-4ADB-9D37-1E4A1FB0DF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AB7D64-B074-4196-9C75-883CFD7AF1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88205"/>
            <a:ext cx="5195545" cy="13213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FF86E-F09A-4A90-9A3A-BE427D8C6F39}"/>
              </a:ext>
            </a:extLst>
          </p:cNvPr>
          <p:cNvSpPr txBox="1"/>
          <p:nvPr/>
        </p:nvSpPr>
        <p:spPr>
          <a:xfrm>
            <a:off x="-1" y="5334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accommodation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484A0F-793B-473D-B470-DBFAC4D8B9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7"/>
          <a:stretch/>
        </p:blipFill>
        <p:spPr>
          <a:xfrm rot="21288338">
            <a:off x="515711" y="2482123"/>
            <a:ext cx="3751672" cy="357780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D71C8B-5E4B-4330-8CDF-7F7F361D6D9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4664986" y="1781002"/>
            <a:ext cx="3751672" cy="357780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27164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04C13B-AE22-4ADB-9D37-1E4A1FB0DF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88338">
            <a:off x="201295" y="1713550"/>
            <a:ext cx="3334178" cy="317965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5504996" y="1379112"/>
            <a:ext cx="3460017" cy="329966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8CD0EF-26DC-4C7D-8C61-464DF76025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1412">
            <a:off x="3128150" y="3829057"/>
            <a:ext cx="3080145" cy="29373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AB7D64-B074-4196-9C75-883CFD7AF1C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8205"/>
            <a:ext cx="3760295" cy="13213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FF86E-F09A-4A90-9A3A-BE427D8C6F39}"/>
              </a:ext>
            </a:extLst>
          </p:cNvPr>
          <p:cNvSpPr txBox="1"/>
          <p:nvPr/>
        </p:nvSpPr>
        <p:spPr>
          <a:xfrm>
            <a:off x="-1" y="5334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prevention</a:t>
            </a:r>
          </a:p>
        </p:txBody>
      </p:sp>
    </p:spTree>
    <p:extLst>
      <p:ext uri="{BB962C8B-B14F-4D97-AF65-F5344CB8AC3E}">
        <p14:creationId xmlns:p14="http://schemas.microsoft.com/office/powerpoint/2010/main" val="1048202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125AE2E-A56C-483D-A3F8-1F56D71E21B3}"/>
              </a:ext>
            </a:extLst>
          </p:cNvPr>
          <p:cNvGrpSpPr/>
          <p:nvPr/>
        </p:nvGrpSpPr>
        <p:grpSpPr>
          <a:xfrm>
            <a:off x="-13242" y="257952"/>
            <a:ext cx="9760111" cy="6756316"/>
            <a:chOff x="-13242" y="257952"/>
            <a:chExt cx="9760111" cy="675631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704C13B-AE22-4ADB-9D37-1E4A1FB0DF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7354753" y="5440470"/>
              <a:ext cx="1789247" cy="1573798"/>
            </a:xfrm>
            <a:prstGeom prst="rect">
              <a:avLst/>
            </a:prstGeom>
          </p:spPr>
        </p:pic>
        <p:pic>
          <p:nvPicPr>
            <p:cNvPr id="5" name="Picture 4" descr="Text, logo, company name&#10;&#10;Description automatically generated">
              <a:extLst>
                <a:ext uri="{FF2B5EF4-FFF2-40B4-BE49-F238E27FC236}">
                  <a16:creationId xmlns:a16="http://schemas.microsoft.com/office/drawing/2014/main" id="{F535856D-D8A2-48DD-9F34-185A4B83F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6315" y="5695671"/>
              <a:ext cx="936529" cy="105347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CAB7D64-B074-4196-9C75-883CFD7AF1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288205"/>
              <a:ext cx="3760295" cy="132138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54FF86E-F09A-4A90-9A3A-BE427D8C6F39}"/>
                </a:ext>
              </a:extLst>
            </p:cNvPr>
            <p:cNvSpPr txBox="1"/>
            <p:nvPr/>
          </p:nvSpPr>
          <p:spPr>
            <a:xfrm>
              <a:off x="-1" y="533400"/>
              <a:ext cx="55530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800" dirty="0">
                  <a:solidFill>
                    <a:srgbClr val="002060"/>
                  </a:solidFill>
                  <a:latin typeface="Amasis MT Pro Black" panose="020B0604020202020204" pitchFamily="18" charset="0"/>
                </a:rPr>
                <a:t>  </a:t>
              </a:r>
              <a:r>
                <a:rPr lang="en-GB" sz="4800" b="1" dirty="0">
                  <a:solidFill>
                    <a:srgbClr val="002060"/>
                  </a:solidFill>
                  <a:latin typeface="Ruluko" panose="02000000000000000000" pitchFamily="2" charset="0"/>
                </a:rPr>
                <a:t>meet Alan</a:t>
              </a: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322FEB50-475C-427D-AC64-53B5A8D30E52}"/>
                </a:ext>
              </a:extLst>
            </p:cNvPr>
            <p:cNvGrpSpPr/>
            <p:nvPr/>
          </p:nvGrpSpPr>
          <p:grpSpPr>
            <a:xfrm>
              <a:off x="-2" y="754600"/>
              <a:ext cx="7994710" cy="4478445"/>
              <a:chOff x="-1" y="1104219"/>
              <a:chExt cx="6261091" cy="2762288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135D1373-7311-470F-BBAA-F1778C5B24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clrChange>
                  <a:clrFrom>
                    <a:srgbClr val="231F20"/>
                  </a:clrFrom>
                  <a:clrTo>
                    <a:srgbClr val="231F2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1" y="1104219"/>
                <a:ext cx="6261091" cy="2289085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A0A87FDA-AB9E-4B80-BAFA-F9B6B6DB69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screen">
                <a:clrChange>
                  <a:clrFrom>
                    <a:srgbClr val="231F20"/>
                  </a:clrFrom>
                  <a:clrTo>
                    <a:srgbClr val="231F2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" y="1577422"/>
                <a:ext cx="3516664" cy="2289085"/>
              </a:xfrm>
              <a:prstGeom prst="rect">
                <a:avLst/>
              </a:prstGeom>
            </p:spPr>
          </p:pic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8652814D-5CFB-47DF-AC3E-FE66A0DE636D}"/>
                  </a:ext>
                </a:extLst>
              </p:cNvPr>
              <p:cNvSpPr/>
              <p:nvPr/>
            </p:nvSpPr>
            <p:spPr>
              <a:xfrm>
                <a:off x="0" y="1838325"/>
                <a:ext cx="2920203" cy="10213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AF72DFAA-02AD-4233-B679-616C722D3712}"/>
                  </a:ext>
                </a:extLst>
              </p:cNvPr>
              <p:cNvSpPr/>
              <p:nvPr/>
            </p:nvSpPr>
            <p:spPr>
              <a:xfrm>
                <a:off x="2590800" y="1738110"/>
                <a:ext cx="809625" cy="10213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3A976F2-F239-437C-AB2A-9BFFD80CC291}"/>
                  </a:ext>
                </a:extLst>
              </p:cNvPr>
              <p:cNvSpPr/>
              <p:nvPr/>
            </p:nvSpPr>
            <p:spPr>
              <a:xfrm>
                <a:off x="2320919" y="1788218"/>
                <a:ext cx="809625" cy="10213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EAF90F8-156A-482A-9A01-692D5FEF9146}"/>
                </a:ext>
              </a:extLst>
            </p:cNvPr>
            <p:cNvGrpSpPr/>
            <p:nvPr/>
          </p:nvGrpSpPr>
          <p:grpSpPr>
            <a:xfrm flipV="1">
              <a:off x="0" y="1487884"/>
              <a:ext cx="9746869" cy="4478445"/>
              <a:chOff x="-1" y="1104219"/>
              <a:chExt cx="6261091" cy="2762288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53374798-7FAE-4C83-82D1-17C411B2B3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clrChange>
                  <a:clrFrom>
                    <a:srgbClr val="231F20"/>
                  </a:clrFrom>
                  <a:clrTo>
                    <a:srgbClr val="231F2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1" y="1104219"/>
                <a:ext cx="6261091" cy="2289085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394604AB-17AB-4737-85A7-FED6EF4220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screen">
                <a:clrChange>
                  <a:clrFrom>
                    <a:srgbClr val="231F20"/>
                  </a:clrFrom>
                  <a:clrTo>
                    <a:srgbClr val="231F2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" y="1577422"/>
                <a:ext cx="3516664" cy="2289085"/>
              </a:xfrm>
              <a:prstGeom prst="rect">
                <a:avLst/>
              </a:prstGeom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D4BEA1E-10EE-4E1D-8330-AFD279ADC52F}"/>
                  </a:ext>
                </a:extLst>
              </p:cNvPr>
              <p:cNvSpPr/>
              <p:nvPr/>
            </p:nvSpPr>
            <p:spPr>
              <a:xfrm>
                <a:off x="0" y="1838325"/>
                <a:ext cx="2920203" cy="10213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E29B309-4319-423C-9934-09779288DE9C}"/>
                  </a:ext>
                </a:extLst>
              </p:cNvPr>
              <p:cNvSpPr/>
              <p:nvPr/>
            </p:nvSpPr>
            <p:spPr>
              <a:xfrm>
                <a:off x="2590800" y="1738110"/>
                <a:ext cx="809625" cy="10213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22B3500-627F-42BD-B1FA-D5BEC6B2BDF5}"/>
                  </a:ext>
                </a:extLst>
              </p:cNvPr>
              <p:cNvSpPr/>
              <p:nvPr/>
            </p:nvSpPr>
            <p:spPr>
              <a:xfrm>
                <a:off x="2320919" y="1788218"/>
                <a:ext cx="809625" cy="10213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0310150-D696-4CB4-9594-F6F7A58444BE}"/>
                </a:ext>
              </a:extLst>
            </p:cNvPr>
            <p:cNvGrpSpPr/>
            <p:nvPr/>
          </p:nvGrpSpPr>
          <p:grpSpPr>
            <a:xfrm flipH="1">
              <a:off x="-1" y="2942110"/>
              <a:ext cx="9419423" cy="3489880"/>
              <a:chOff x="2938478" y="2810963"/>
              <a:chExt cx="6205522" cy="2306615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62253E24-9C9D-441E-BB04-30669B4E4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clrChange>
                  <a:clrFrom>
                    <a:srgbClr val="231F20"/>
                  </a:clrFrom>
                  <a:clrTo>
                    <a:srgbClr val="231F2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938478" y="3269642"/>
                <a:ext cx="6205520" cy="1077339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FF25FF41-ACAB-4C83-8ECA-5AD0CAFB9E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screen">
                <a:clrChange>
                  <a:clrFrom>
                    <a:srgbClr val="231F20"/>
                  </a:clrFrom>
                  <a:clrTo>
                    <a:srgbClr val="231F2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5180015" y="2989778"/>
                <a:ext cx="3963983" cy="1092077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9322E412-DDDE-42BC-BFA7-65BB48700B1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screen">
                <a:clrChange>
                  <a:clrFrom>
                    <a:srgbClr val="231F20"/>
                  </a:clrFrom>
                  <a:clrTo>
                    <a:srgbClr val="231F2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5813772" y="2810963"/>
                <a:ext cx="3330228" cy="1077339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D1925686-22C7-46A0-B078-24200D2A0E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clrChange>
                  <a:clrFrom>
                    <a:srgbClr val="231F20"/>
                  </a:clrFrom>
                  <a:clrTo>
                    <a:srgbClr val="231F2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3749328" y="4040239"/>
                <a:ext cx="5394669" cy="1077339"/>
              </a:xfrm>
              <a:prstGeom prst="rect">
                <a:avLst/>
              </a:prstGeom>
            </p:spPr>
          </p:pic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58EF3BC9-32CF-4C2A-9936-9427D430EAFE}"/>
                  </a:ext>
                </a:extLst>
              </p:cNvPr>
              <p:cNvSpPr/>
              <p:nvPr/>
            </p:nvSpPr>
            <p:spPr>
              <a:xfrm>
                <a:off x="4572000" y="3529588"/>
                <a:ext cx="4571997" cy="10213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E0F19362-1115-4302-9F20-3F9B5C7E16D7}"/>
                  </a:ext>
                </a:extLst>
              </p:cNvPr>
              <p:cNvSpPr/>
              <p:nvPr/>
            </p:nvSpPr>
            <p:spPr>
              <a:xfrm>
                <a:off x="6089474" y="3144290"/>
                <a:ext cx="714375" cy="10213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3E961C4-042D-45ED-A7AF-13FF138F48EE}"/>
                  </a:ext>
                </a:extLst>
              </p:cNvPr>
              <p:cNvSpPr/>
              <p:nvPr/>
            </p:nvSpPr>
            <p:spPr>
              <a:xfrm>
                <a:off x="4062151" y="4089392"/>
                <a:ext cx="197026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394BE83-B456-4B46-87F9-61E896993BDE}"/>
                </a:ext>
              </a:extLst>
            </p:cNvPr>
            <p:cNvSpPr/>
            <p:nvPr/>
          </p:nvSpPr>
          <p:spPr>
            <a:xfrm>
              <a:off x="-13242" y="1944792"/>
              <a:ext cx="7235874" cy="31621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8AA1B6D-989A-4079-B0C0-0387E4E65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25504">
              <a:off x="6001322" y="257952"/>
              <a:ext cx="2431385" cy="2318704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E518F83-46EE-43CB-9907-DF2F560EE3EE}"/>
                </a:ext>
              </a:extLst>
            </p:cNvPr>
            <p:cNvSpPr txBox="1"/>
            <p:nvPr/>
          </p:nvSpPr>
          <p:spPr>
            <a:xfrm>
              <a:off x="203422" y="1747626"/>
              <a:ext cx="757462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002060"/>
                  </a:solidFill>
                  <a:latin typeface="Ruluko" panose="02000000000000000000" pitchFamily="2" charset="0"/>
                </a:rPr>
                <a:t>‘While I was homeless </a:t>
              </a:r>
            </a:p>
            <a:p>
              <a:r>
                <a:rPr lang="en-GB" sz="2800" b="1" dirty="0">
                  <a:solidFill>
                    <a:srgbClr val="002060"/>
                  </a:solidFill>
                  <a:latin typeface="Ruluko" panose="02000000000000000000" pitchFamily="2" charset="0"/>
                </a:rPr>
                <a:t>The Salvation Army looked after me.</a:t>
              </a:r>
            </a:p>
            <a:p>
              <a:r>
                <a:rPr lang="en-GB" sz="2800" b="1" dirty="0">
                  <a:solidFill>
                    <a:srgbClr val="002060"/>
                  </a:solidFill>
                  <a:latin typeface="Ruluko" panose="02000000000000000000" pitchFamily="2" charset="0"/>
                </a:rPr>
                <a:t>They gave me food, clothes and sleeping bags. 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6C887E41-5119-4A5E-B123-9D9108896899}"/>
                </a:ext>
              </a:extLst>
            </p:cNvPr>
            <p:cNvSpPr/>
            <p:nvPr/>
          </p:nvSpPr>
          <p:spPr>
            <a:xfrm>
              <a:off x="7041080" y="3844042"/>
              <a:ext cx="1807441" cy="1545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8425F2-73F5-4CB6-B852-9D0F93D375F4}"/>
                </a:ext>
              </a:extLst>
            </p:cNvPr>
            <p:cNvSpPr txBox="1"/>
            <p:nvPr/>
          </p:nvSpPr>
          <p:spPr>
            <a:xfrm>
              <a:off x="143664" y="3484385"/>
              <a:ext cx="900033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002060"/>
                  </a:solidFill>
                  <a:latin typeface="Ruluko" panose="02000000000000000000" pitchFamily="2" charset="0"/>
                </a:rPr>
                <a:t>I now volunteer at the Lifehouse with The Sandwich People. </a:t>
              </a:r>
            </a:p>
            <a:p>
              <a:r>
                <a:rPr lang="en-GB" sz="2800" b="1" dirty="0">
                  <a:solidFill>
                    <a:srgbClr val="002060"/>
                  </a:solidFill>
                  <a:latin typeface="Ruluko" panose="02000000000000000000" pitchFamily="2" charset="0"/>
                </a:rPr>
                <a:t>I really enjoy it because they make me feel so welcome.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2EB50D-9151-422E-B2EE-7FF5F11CFD57}"/>
                </a:ext>
              </a:extLst>
            </p:cNvPr>
            <p:cNvSpPr txBox="1"/>
            <p:nvPr/>
          </p:nvSpPr>
          <p:spPr>
            <a:xfrm>
              <a:off x="203422" y="4562033"/>
              <a:ext cx="919224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002060"/>
                  </a:solidFill>
                  <a:latin typeface="Ruluko" panose="02000000000000000000" pitchFamily="2" charset="0"/>
                </a:rPr>
                <a:t>They are so helpful and always go the extra mile .</a:t>
              </a:r>
            </a:p>
            <a:p>
              <a:r>
                <a:rPr lang="en-GB" sz="2800" b="1" dirty="0">
                  <a:solidFill>
                    <a:srgbClr val="002060"/>
                  </a:solidFill>
                  <a:latin typeface="Ruluko" panose="02000000000000000000" pitchFamily="2" charset="0"/>
                </a:rPr>
                <a:t>Everyone here makes you feel you’re part of </a:t>
              </a:r>
              <a:r>
                <a:rPr lang="en-GB" sz="2800" b="1">
                  <a:solidFill>
                    <a:srgbClr val="002060"/>
                  </a:solidFill>
                  <a:latin typeface="Ruluko" panose="02000000000000000000" pitchFamily="2" charset="0"/>
                </a:rPr>
                <a:t>something.’</a:t>
              </a:r>
              <a:endParaRPr lang="en-GB" sz="2800" b="1" dirty="0">
                <a:solidFill>
                  <a:srgbClr val="002060"/>
                </a:solidFill>
                <a:latin typeface="Ruluk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6949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04C13B-AE22-4ADB-9D37-1E4A1FB0DF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0147" y="1609590"/>
            <a:ext cx="5056416" cy="482207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F44FF8-63DD-488C-AA41-4EB8E0D87D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8205"/>
            <a:ext cx="3760295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-1" y="5334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reflection</a:t>
            </a:r>
          </a:p>
        </p:txBody>
      </p:sp>
    </p:spTree>
    <p:extLst>
      <p:ext uri="{BB962C8B-B14F-4D97-AF65-F5344CB8AC3E}">
        <p14:creationId xmlns:p14="http://schemas.microsoft.com/office/powerpoint/2010/main" val="2722461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7A22D3B-CC27-497A-A6AB-83A121BFCF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562225"/>
            <a:ext cx="6975465" cy="26860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15D6759-EB73-4AB5-830B-3368ACCBFA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60594"/>
            <a:ext cx="7927965" cy="3030405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0CF3F105-EA09-4652-AC13-AC7E6D81A00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396" y="2395084"/>
            <a:ext cx="4822129" cy="167209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BC48BA1-C2D8-4039-BD7B-790C00568080}"/>
              </a:ext>
            </a:extLst>
          </p:cNvPr>
          <p:cNvSpPr/>
          <p:nvPr/>
        </p:nvSpPr>
        <p:spPr>
          <a:xfrm>
            <a:off x="0" y="2615615"/>
            <a:ext cx="1664396" cy="1289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13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870434A-43B7-4789-B445-F7F5BDB272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17" name="Picture 16" descr="A picture containing outdoor, building material&#10;&#10;Description automatically generated">
            <a:extLst>
              <a:ext uri="{FF2B5EF4-FFF2-40B4-BE49-F238E27FC236}">
                <a16:creationId xmlns:a16="http://schemas.microsoft.com/office/drawing/2014/main" id="{8A209B21-4BB8-4B9A-A75F-071EF0CE3C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33341"/>
            <a:ext cx="4608948" cy="1275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0" y="533400"/>
            <a:ext cx="4143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  </a:t>
            </a:r>
            <a:r>
              <a:rPr lang="en-GB" sz="4800" b="1" dirty="0">
                <a:solidFill>
                  <a:schemeClr val="bg1"/>
                </a:solidFill>
                <a:latin typeface="Ruluko" panose="02000000000000000000" pitchFamily="2" charset="0"/>
              </a:rPr>
              <a:t>rough sleepers</a:t>
            </a:r>
          </a:p>
        </p:txBody>
      </p:sp>
    </p:spTree>
    <p:extLst>
      <p:ext uri="{BB962C8B-B14F-4D97-AF65-F5344CB8AC3E}">
        <p14:creationId xmlns:p14="http://schemas.microsoft.com/office/powerpoint/2010/main" val="2589958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C06EB72-A0EA-4EE3-80DE-65839E19EE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6" name="Picture 5" descr="A picture containing outdoor, building material&#10;&#10;Description automatically generated">
            <a:extLst>
              <a:ext uri="{FF2B5EF4-FFF2-40B4-BE49-F238E27FC236}">
                <a16:creationId xmlns:a16="http://schemas.microsoft.com/office/drawing/2014/main" id="{EFE55569-7D4C-4BAC-87C9-1DF6D90089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88205"/>
            <a:ext cx="7785686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-1" y="533400"/>
            <a:ext cx="7410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Amasis MT Pro Black" panose="020B0604020202020204" pitchFamily="18" charset="0"/>
              </a:rPr>
              <a:t> </a:t>
            </a:r>
            <a:r>
              <a:rPr lang="en-GB" sz="4800" b="1" dirty="0">
                <a:solidFill>
                  <a:schemeClr val="bg1"/>
                </a:solidFill>
                <a:latin typeface="Ruluko" panose="02000000000000000000" pitchFamily="2" charset="0"/>
              </a:rPr>
              <a:t>temporary accommodation</a:t>
            </a:r>
          </a:p>
        </p:txBody>
      </p:sp>
    </p:spTree>
    <p:extLst>
      <p:ext uri="{BB962C8B-B14F-4D97-AF65-F5344CB8AC3E}">
        <p14:creationId xmlns:p14="http://schemas.microsoft.com/office/powerpoint/2010/main" val="233568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850698C-28C9-4BE3-983C-8CC2199278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6" name="Picture 5" descr="A picture containing outdoor, building material&#10;&#10;Description automatically generated">
            <a:extLst>
              <a:ext uri="{FF2B5EF4-FFF2-40B4-BE49-F238E27FC236}">
                <a16:creationId xmlns:a16="http://schemas.microsoft.com/office/drawing/2014/main" id="{562D603E-FA65-4955-A832-52A1A399E2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15569"/>
            <a:ext cx="4951046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-1" y="533400"/>
            <a:ext cx="4667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Amasis MT Pro Black" panose="020B0604020202020204" pitchFamily="18" charset="0"/>
              </a:rPr>
              <a:t> </a:t>
            </a:r>
            <a:r>
              <a:rPr lang="en-GB" sz="4800" b="1" dirty="0">
                <a:solidFill>
                  <a:schemeClr val="bg1"/>
                </a:solidFill>
                <a:latin typeface="Ruluko" panose="02000000000000000000" pitchFamily="2" charset="0"/>
              </a:rPr>
              <a:t>hidden homeless</a:t>
            </a:r>
          </a:p>
        </p:txBody>
      </p:sp>
    </p:spTree>
    <p:extLst>
      <p:ext uri="{BB962C8B-B14F-4D97-AF65-F5344CB8AC3E}">
        <p14:creationId xmlns:p14="http://schemas.microsoft.com/office/powerpoint/2010/main" val="2430724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04C13B-AE22-4ADB-9D37-1E4A1FB0DF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88338">
            <a:off x="515711" y="2482123"/>
            <a:ext cx="3751672" cy="357780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F44FF8-63DD-488C-AA41-4EB8E0D87D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88205"/>
            <a:ext cx="5906727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-1" y="5334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The Salvation Army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4664986" y="1781002"/>
            <a:ext cx="3751672" cy="357780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47828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11F6676-9034-43B5-8892-DFFE6CF685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31B8D1-9792-4410-AF24-4C09848EAC9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7619" y="2812166"/>
            <a:ext cx="6697335" cy="1321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97CC10-0D53-48B3-909E-453F155F60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90781"/>
            <a:ext cx="3921656" cy="132138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E03AE52B-7E8E-44F7-9649-4D7D21E7E728}"/>
              </a:ext>
            </a:extLst>
          </p:cNvPr>
          <p:cNvGrpSpPr/>
          <p:nvPr/>
        </p:nvGrpSpPr>
        <p:grpSpPr>
          <a:xfrm>
            <a:off x="-2" y="792567"/>
            <a:ext cx="9002846" cy="4382986"/>
            <a:chOff x="-2" y="335367"/>
            <a:chExt cx="9002846" cy="438298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5BC65F2-DB2F-429F-A2AB-610BFC748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05509" y="1973378"/>
              <a:ext cx="6697335" cy="132138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56E2C46-2CFE-4E73-9B31-85C2ABDEF3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335367"/>
              <a:ext cx="4084440" cy="132138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7A22D3B-CC27-497A-A6AB-83A121BFCF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705" y="968714"/>
              <a:ext cx="5804163" cy="16872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8B139A-B885-4E37-AA3F-D75F3DE230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clrChange>
                <a:clrFrom>
                  <a:srgbClr val="231F20"/>
                </a:clrFrom>
                <a:clrTo>
                  <a:srgbClr val="231F2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" y="3396968"/>
              <a:ext cx="8810625" cy="1321385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0343728-828E-4DF8-97A3-D4FA3741D14E}"/>
                </a:ext>
              </a:extLst>
            </p:cNvPr>
            <p:cNvSpPr/>
            <p:nvPr/>
          </p:nvSpPr>
          <p:spPr>
            <a:xfrm>
              <a:off x="-1" y="2374595"/>
              <a:ext cx="7609215" cy="1671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6B375D9-71A6-4E80-93F1-29C1491E02D9}"/>
                </a:ext>
              </a:extLst>
            </p:cNvPr>
            <p:cNvSpPr/>
            <p:nvPr/>
          </p:nvSpPr>
          <p:spPr>
            <a:xfrm>
              <a:off x="-2" y="1008184"/>
              <a:ext cx="3429002" cy="1671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C1F73E7-067D-44CA-A4FB-F5AC44101124}"/>
                </a:ext>
              </a:extLst>
            </p:cNvPr>
            <p:cNvSpPr/>
            <p:nvPr/>
          </p:nvSpPr>
          <p:spPr>
            <a:xfrm>
              <a:off x="1452760" y="1531457"/>
              <a:ext cx="3429002" cy="1671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EBD514-4CB8-41E2-95EE-88C31E491FAB}"/>
                </a:ext>
              </a:extLst>
            </p:cNvPr>
            <p:cNvSpPr/>
            <p:nvPr/>
          </p:nvSpPr>
          <p:spPr>
            <a:xfrm>
              <a:off x="4262238" y="2689957"/>
              <a:ext cx="3429002" cy="1671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D4BB5502-6E12-4F87-9B33-F2CFCECC3E6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 flipH="1">
            <a:off x="5654176" y="4855016"/>
            <a:ext cx="3461508" cy="10042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DE19E4-CDF3-4742-BB97-4356F0D2D967}"/>
              </a:ext>
            </a:extLst>
          </p:cNvPr>
          <p:cNvSpPr txBox="1"/>
          <p:nvPr/>
        </p:nvSpPr>
        <p:spPr>
          <a:xfrm>
            <a:off x="305060" y="1053625"/>
            <a:ext cx="8543269" cy="4627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‘I was hungry,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and you gave me food.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I was thirsty,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and you gave me something to  drink.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I was alone and away from home, </a:t>
            </a:r>
          </a:p>
          <a:p>
            <a:r>
              <a:rPr lang="en-GB" sz="4000" b="1" dirty="0">
                <a:solidFill>
                  <a:srgbClr val="002060"/>
                </a:solidFill>
                <a:latin typeface="Ruluko" panose="02000000000000000000" pitchFamily="2" charset="0"/>
              </a:rPr>
              <a:t>and you invited me into your house.’</a:t>
            </a:r>
          </a:p>
          <a:p>
            <a:pPr algn="r">
              <a:lnSpc>
                <a:spcPct val="200000"/>
              </a:lnSpc>
            </a:pPr>
            <a:r>
              <a:rPr lang="en-GB" sz="3200" b="1" dirty="0">
                <a:solidFill>
                  <a:srgbClr val="002060"/>
                </a:solidFill>
                <a:latin typeface="Ruluko" panose="02000000000000000000" pitchFamily="2" charset="0"/>
              </a:rPr>
              <a:t>Matthew 25:35 </a:t>
            </a:r>
            <a:endParaRPr lang="en-GB" sz="4000" b="1" dirty="0">
              <a:solidFill>
                <a:srgbClr val="002060"/>
              </a:solidFill>
              <a:latin typeface="Ruluko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D60F405-9C7A-4E80-BAE8-0299935BEE0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25504">
            <a:off x="6001322" y="257952"/>
            <a:ext cx="2431385" cy="231870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37752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04C13B-AE22-4ADB-9D37-1E4A1FB0DF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88338">
            <a:off x="201295" y="1713550"/>
            <a:ext cx="3334178" cy="317965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F44FF8-63DD-488C-AA41-4EB8E0D87D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28646"/>
            <a:ext cx="6647873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-1" y="533400"/>
            <a:ext cx="62756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helping rough sleepers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5504996" y="1379112"/>
            <a:ext cx="3460017" cy="329966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8CD0EF-26DC-4C7D-8C61-464DF76025F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1412">
            <a:off x="3128150" y="3829057"/>
            <a:ext cx="3080145" cy="29373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41693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04C13B-AE22-4ADB-9D37-1E4A1FB0DF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F44FF8-63DD-488C-AA41-4EB8E0D87D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28646"/>
            <a:ext cx="6647873" cy="13213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6E689F-B29E-4D3F-BEB5-56B667F7B8A1}"/>
              </a:ext>
            </a:extLst>
          </p:cNvPr>
          <p:cNvSpPr txBox="1"/>
          <p:nvPr/>
        </p:nvSpPr>
        <p:spPr>
          <a:xfrm>
            <a:off x="-1" y="533400"/>
            <a:ext cx="62756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>
                <a:solidFill>
                  <a:srgbClr val="002060"/>
                </a:solidFill>
                <a:latin typeface="Ruluko" panose="02000000000000000000" pitchFamily="2" charset="0"/>
              </a:rPr>
              <a:t>helping rough sleepers</a:t>
            </a:r>
            <a:endParaRPr lang="en-GB" sz="4800" b="1" dirty="0">
              <a:solidFill>
                <a:srgbClr val="002060"/>
              </a:solidFill>
              <a:latin typeface="Ruluko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18"/>
          <a:stretch/>
        </p:blipFill>
        <p:spPr>
          <a:xfrm rot="248824">
            <a:off x="4703833" y="1651567"/>
            <a:ext cx="3460017" cy="329966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8CD0EF-26DC-4C7D-8C61-464DF76025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1412">
            <a:off x="591414" y="2370292"/>
            <a:ext cx="3080145" cy="29373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034DF1-8F11-4CFA-A839-99989A93D9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5370976" y="4376026"/>
            <a:ext cx="1920081" cy="183109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78132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04C13B-AE22-4ADB-9D37-1E4A1FB0DF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354753" y="5440470"/>
            <a:ext cx="1789247" cy="1573798"/>
          </a:xfrm>
          <a:prstGeom prst="rect">
            <a:avLst/>
          </a:prstGeom>
        </p:spPr>
      </p:pic>
      <p:pic>
        <p:nvPicPr>
          <p:cNvPr id="5" name="Picture 4" descr="Text, logo, company name&#10;&#10;Description automatically generated">
            <a:extLst>
              <a:ext uri="{FF2B5EF4-FFF2-40B4-BE49-F238E27FC236}">
                <a16:creationId xmlns:a16="http://schemas.microsoft.com/office/drawing/2014/main" id="{F535856D-D8A2-48DD-9F34-185A4B83F7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315" y="5695671"/>
            <a:ext cx="936529" cy="10534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B2F963-8F2B-4372-A3CE-04E3789731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88338">
            <a:off x="201295" y="1713550"/>
            <a:ext cx="3334178" cy="317965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38199E-5709-493C-B50E-CC4707C474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8824">
            <a:off x="5504996" y="1379112"/>
            <a:ext cx="3460017" cy="329966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8CD0EF-26DC-4C7D-8C61-464DF76025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1412">
            <a:off x="3128150" y="3829057"/>
            <a:ext cx="3080145" cy="293739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AB7D64-B074-4196-9C75-883CFD7AF1C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clrChange>
              <a:clrFrom>
                <a:srgbClr val="231F20"/>
              </a:clrFrom>
              <a:clrTo>
                <a:srgbClr val="231F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8205"/>
            <a:ext cx="3760295" cy="13213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4FF86E-F09A-4A90-9A3A-BE427D8C6F39}"/>
              </a:ext>
            </a:extLst>
          </p:cNvPr>
          <p:cNvSpPr txBox="1"/>
          <p:nvPr/>
        </p:nvSpPr>
        <p:spPr>
          <a:xfrm>
            <a:off x="-1" y="533400"/>
            <a:ext cx="5553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2060"/>
                </a:solidFill>
                <a:latin typeface="Amasis MT Pro Black" panose="020B0604020202020204" pitchFamily="18" charset="0"/>
              </a:rPr>
              <a:t>  </a:t>
            </a:r>
            <a:r>
              <a:rPr lang="en-GB" sz="4800" b="1" dirty="0">
                <a:solidFill>
                  <a:srgbClr val="002060"/>
                </a:solidFill>
                <a:latin typeface="Ruluko" panose="02000000000000000000" pitchFamily="2" charset="0"/>
              </a:rPr>
              <a:t>Lifehouses</a:t>
            </a:r>
          </a:p>
        </p:txBody>
      </p:sp>
    </p:spTree>
    <p:extLst>
      <p:ext uri="{BB962C8B-B14F-4D97-AF65-F5344CB8AC3E}">
        <p14:creationId xmlns:p14="http://schemas.microsoft.com/office/powerpoint/2010/main" val="3953616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66f9437-edad-4b70-8c1e-678e90a28dbe">
      <Terms xmlns="http://schemas.microsoft.com/office/infopath/2007/PartnerControls"/>
    </lcf76f155ced4ddcb4097134ff3c332f>
    <TaxCatchAll xmlns="13a34a21-b267-41f8-862e-9a79bb07b7e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F448C662FB394AAC99D0785FCB9EFE" ma:contentTypeVersion="19" ma:contentTypeDescription="Create a new document." ma:contentTypeScope="" ma:versionID="2d5bb2a25696a1516239da1658d7660c">
  <xsd:schema xmlns:xsd="http://www.w3.org/2001/XMLSchema" xmlns:xs="http://www.w3.org/2001/XMLSchema" xmlns:p="http://schemas.microsoft.com/office/2006/metadata/properties" xmlns:ns2="466f9437-edad-4b70-8c1e-678e90a28dbe" xmlns:ns3="13a34a21-b267-41f8-862e-9a79bb07b7ec" targetNamespace="http://schemas.microsoft.com/office/2006/metadata/properties" ma:root="true" ma:fieldsID="8f7a30bcea9ab9384d133c58fd3952b2" ns2:_="" ns3:_="">
    <xsd:import namespace="466f9437-edad-4b70-8c1e-678e90a28dbe"/>
    <xsd:import namespace="13a34a21-b267-41f8-862e-9a79bb07b7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6f9437-edad-4b70-8c1e-678e90a28d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0a80d65-cb42-4a96-a38d-e87d92f540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34a21-b267-41f8-862e-9a79bb07b7e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5034dcc-61d9-44f2-a14b-d11fb091c143}" ma:internalName="TaxCatchAll" ma:showField="CatchAllData" ma:web="13a34a21-b267-41f8-862e-9a79bb07b7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1F2B7A-E0B3-4947-8A69-BEBF7F1EBF69}">
  <ds:schemaRefs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13a34a21-b267-41f8-862e-9a79bb07b7ec"/>
    <ds:schemaRef ds:uri="http://purl.org/dc/elements/1.1/"/>
    <ds:schemaRef ds:uri="http://www.w3.org/XML/1998/namespace"/>
    <ds:schemaRef ds:uri="http://purl.org/dc/dcmitype/"/>
    <ds:schemaRef ds:uri="466f9437-edad-4b70-8c1e-678e90a28d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F33511F-BDE2-466D-817B-F84E55FD08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B80A3C-26E1-43CE-85EF-5DEE159BD74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1589</TotalTime>
  <Words>144</Words>
  <Application>Microsoft Office PowerPoint</Application>
  <PresentationFormat>On-screen Show (4:3)</PresentationFormat>
  <Paragraphs>27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Amasis MT Pro Black</vt:lpstr>
      <vt:lpstr>Arial</vt:lpstr>
      <vt:lpstr>Calibri</vt:lpstr>
      <vt:lpstr>Calibri Light</vt:lpstr>
      <vt:lpstr>Komika Title</vt:lpstr>
      <vt:lpstr>Ruluko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Salvation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Johnson</dc:creator>
  <cp:lastModifiedBy>Fiona Johnson</cp:lastModifiedBy>
  <cp:revision>10</cp:revision>
  <dcterms:created xsi:type="dcterms:W3CDTF">2022-08-23T11:57:58Z</dcterms:created>
  <dcterms:modified xsi:type="dcterms:W3CDTF">2026-08-12T09:11:36Z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0x0101004BF448C662FB394AAC99D0785FCB9EFE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