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4" r:id="rId6"/>
    <p:sldId id="266" r:id="rId7"/>
    <p:sldId id="276" r:id="rId8"/>
    <p:sldId id="268" r:id="rId9"/>
    <p:sldId id="265" r:id="rId10"/>
    <p:sldId id="269" r:id="rId11"/>
    <p:sldId id="271" r:id="rId12"/>
    <p:sldId id="272" r:id="rId13"/>
    <p:sldId id="273" r:id="rId14"/>
    <p:sldId id="270" r:id="rId15"/>
    <p:sldId id="267" r:id="rId16"/>
    <p:sldId id="277" r:id="rId17"/>
    <p:sldId id="275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FF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70" y="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268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987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117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561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86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199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110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771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530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77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55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Glass trans="86000"/>
                    </a14:imgEffect>
                    <a14:imgEffect>
                      <a14:sharpenSoften amount="-41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54159-F61B-4814-AC25-A81851DDA0BE}" type="datetimeFigureOut">
              <a:rPr lang="en-GB" smtClean="0"/>
              <a:t>17/04/2020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147C7-0EEC-438C-B536-AB97BAC5AC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037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3.gif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7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12" Type="http://schemas.openxmlformats.org/officeDocument/2006/relationships/image" Target="../media/image46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5" Type="http://schemas.openxmlformats.org/officeDocument/2006/relationships/image" Target="../media/image4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tm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73765"/>
            <a:ext cx="3504345" cy="4797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ounded Rectangle 5"/>
          <p:cNvSpPr/>
          <p:nvPr/>
        </p:nvSpPr>
        <p:spPr>
          <a:xfrm>
            <a:off x="467544" y="1268760"/>
            <a:ext cx="4464496" cy="36724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23528" y="1556792"/>
            <a:ext cx="4752528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did you enjoy the most?</a:t>
            </a:r>
          </a:p>
          <a:p>
            <a:pPr algn="ctr"/>
            <a:endParaRPr lang="en-US" sz="4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sz="40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surprised you?</a:t>
            </a:r>
            <a:endParaRPr lang="en-US" sz="4000" b="0" cap="none" spc="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788276" y="5908447"/>
            <a:ext cx="1638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chemeClr val="bg1"/>
                </a:solidFill>
                <a:latin typeface="Trebuchet MS" pitchFamily="34" charset="0"/>
              </a:rPr>
              <a:t>Schools and</a:t>
            </a:r>
          </a:p>
          <a:p>
            <a:pPr eaLnBrk="1" hangingPunct="1"/>
            <a:r>
              <a:rPr lang="en-GB" dirty="0">
                <a:solidFill>
                  <a:schemeClr val="bg1"/>
                </a:solidFill>
                <a:latin typeface="Trebuchet MS" pitchFamily="34" charset="0"/>
              </a:rPr>
              <a:t>Colleges</a:t>
            </a:r>
          </a:p>
          <a:p>
            <a:pPr eaLnBrk="1" hangingPunct="1"/>
            <a:r>
              <a:rPr lang="en-GB" dirty="0">
                <a:solidFill>
                  <a:schemeClr val="bg1"/>
                </a:solidFill>
                <a:latin typeface="Trebuchet MS" pitchFamily="34" charset="0"/>
              </a:rPr>
              <a:t>Unit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200" y="5949280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8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92696"/>
            <a:ext cx="3504345" cy="4797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Oval 5"/>
          <p:cNvSpPr/>
          <p:nvPr/>
        </p:nvSpPr>
        <p:spPr>
          <a:xfrm>
            <a:off x="1147344" y="3645024"/>
            <a:ext cx="2304256" cy="23762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24294" y="476672"/>
            <a:ext cx="4579753" cy="23042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40136" y="692696"/>
            <a:ext cx="475252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do you know about Catherine Booth?</a:t>
            </a:r>
            <a:endParaRPr lang="en-US" sz="4000" b="0" cap="none" spc="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26" name="Picture 2" descr="C:\Users\Fjohnson\AppData\Local\Microsoft\Windows\Temporary Internet Files\Content.IE5\X64EZB91\stopwatch-icons[1]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604661">
            <a:off x="600201" y="2312765"/>
            <a:ext cx="2905125" cy="436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62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2261209" y="908720"/>
            <a:ext cx="4464496" cy="31683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74271" y="1124744"/>
            <a:ext cx="47525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Victorian Women Facts</a:t>
            </a:r>
            <a:endParaRPr lang="en-US" sz="4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Picture 2" descr="C:\Documents and Settings\fjohnson\Local Settings\Temp\Temporary Internet Files\Content.IE5\922DQO1L\MC900441322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64704"/>
            <a:ext cx="1512168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Documents and Settings\fjohnson\Local Settings\Temp\Temporary Internet Files\Content.IE5\B4FMHUNY\MC900441321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3555" y="4869160"/>
            <a:ext cx="1525128" cy="1525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ounded Rectangle 18"/>
          <p:cNvSpPr/>
          <p:nvPr/>
        </p:nvSpPr>
        <p:spPr>
          <a:xfrm>
            <a:off x="2261209" y="4581128"/>
            <a:ext cx="4464496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was it like to be a </a:t>
            </a:r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woman in Victorian times?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sp>
        <p:nvSpPr>
          <p:cNvPr id="20" name="Rectangle 19"/>
          <p:cNvSpPr/>
          <p:nvPr/>
        </p:nvSpPr>
        <p:spPr>
          <a:xfrm>
            <a:off x="2142254" y="2514750"/>
            <a:ext cx="4752528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Jokerman" panose="04090605060D06020702" pitchFamily="82" charset="0"/>
              </a:rPr>
              <a:t>True</a:t>
            </a:r>
            <a:r>
              <a:rPr lang="en-US" sz="4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or </a:t>
            </a:r>
            <a:r>
              <a:rPr lang="en-US" sz="54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Jokerman" panose="04090605060D06020702" pitchFamily="82" charset="0"/>
              </a:rPr>
              <a:t>False</a:t>
            </a:r>
            <a:r>
              <a:rPr lang="en-US" sz="4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endParaRPr lang="en-US" sz="4000" b="0" cap="none" spc="0" dirty="0" smtClean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US" sz="4000" dirty="0">
              <a:ln w="18415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22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1691680" y="764704"/>
            <a:ext cx="5616624" cy="38884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335241" y="903407"/>
            <a:ext cx="62646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Learning Objectives</a:t>
            </a:r>
          </a:p>
          <a:p>
            <a:pPr algn="ctr"/>
            <a:endParaRPr lang="en-US" sz="32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3850" y="1785300"/>
            <a:ext cx="506842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investigate if Catherine Booth</a:t>
            </a: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was a typical Victorian woman.</a:t>
            </a:r>
          </a:p>
          <a:p>
            <a:endParaRPr lang="en-US" sz="2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consider how relevant Catherine’s story is today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reflect on how Catherine may inspire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30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2 B.pdf - Adobe Acrobat Pro - \\Remot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9376" y="116632"/>
            <a:ext cx="1768400" cy="2269592"/>
          </a:xfrm>
          <a:prstGeom prst="rect">
            <a:avLst/>
          </a:prstGeom>
        </p:spPr>
      </p:pic>
      <p:pic>
        <p:nvPicPr>
          <p:cNvPr id="4" name="Picture 3" descr="CB2 B.pdf - Adobe Acrobat Pro - \\Remote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9061" y="3387931"/>
            <a:ext cx="1767707" cy="2248247"/>
          </a:xfrm>
          <a:prstGeom prst="rect">
            <a:avLst/>
          </a:prstGeom>
        </p:spPr>
      </p:pic>
      <p:pic>
        <p:nvPicPr>
          <p:cNvPr id="11" name="Picture 10" descr="CB2 B.pdf - Adobe Acrobat Pro - \\Remot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7617" y="206947"/>
            <a:ext cx="1820926" cy="2276157"/>
          </a:xfrm>
          <a:prstGeom prst="rect">
            <a:avLst/>
          </a:prstGeom>
        </p:spPr>
      </p:pic>
      <p:pic>
        <p:nvPicPr>
          <p:cNvPr id="12" name="Picture 11" descr="CB2 B.pdf - Adobe Acrobat Pro - \\Remote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3767" y="548680"/>
            <a:ext cx="1794663" cy="2276157"/>
          </a:xfrm>
          <a:prstGeom prst="rect">
            <a:avLst/>
          </a:prstGeom>
        </p:spPr>
      </p:pic>
      <p:pic>
        <p:nvPicPr>
          <p:cNvPr id="13" name="Picture 12" descr="CB2 B.pdf - Adobe Acrobat Pro - \\Remote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4413" y="519855"/>
            <a:ext cx="1750889" cy="2249895"/>
          </a:xfrm>
          <a:prstGeom prst="rect">
            <a:avLst/>
          </a:prstGeom>
        </p:spPr>
      </p:pic>
      <p:pic>
        <p:nvPicPr>
          <p:cNvPr id="14" name="Picture 13" descr="CB2 B.pdf - Adobe Acrobat Pro - \\Remote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63772" y="4268858"/>
            <a:ext cx="1802909" cy="2267403"/>
          </a:xfrm>
          <a:prstGeom prst="rect">
            <a:avLst/>
          </a:prstGeom>
        </p:spPr>
      </p:pic>
      <p:pic>
        <p:nvPicPr>
          <p:cNvPr id="15" name="Picture 14" descr="CB2 B.pdf - Adobe Acrobat Pro - \\Remote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76472" y="4259280"/>
            <a:ext cx="1812172" cy="2267403"/>
          </a:xfrm>
          <a:prstGeom prst="rect">
            <a:avLst/>
          </a:prstGeom>
        </p:spPr>
      </p:pic>
      <p:pic>
        <p:nvPicPr>
          <p:cNvPr id="16" name="Picture 15" descr="CB2 B.pdf - Adobe Acrobat Pro - \\Remote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322" y="3387931"/>
            <a:ext cx="1793450" cy="2256828"/>
          </a:xfrm>
          <a:prstGeom prst="rect">
            <a:avLst/>
          </a:prstGeom>
        </p:spPr>
      </p:pic>
      <p:pic>
        <p:nvPicPr>
          <p:cNvPr id="17" name="Picture 16" descr="CB2 B.pdf - Adobe Acrobat Pro - \\Remote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8644" y="3345338"/>
            <a:ext cx="1767705" cy="2248247"/>
          </a:xfrm>
          <a:prstGeom prst="rect">
            <a:avLst/>
          </a:prstGeom>
        </p:spPr>
      </p:pic>
      <p:pic>
        <p:nvPicPr>
          <p:cNvPr id="7" name="Picture 6" descr="CB2 B.indd @ 200% - \\Remote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60032" y="2636912"/>
            <a:ext cx="3181351" cy="971551"/>
          </a:xfrm>
          <a:prstGeom prst="rect">
            <a:avLst/>
          </a:prstGeom>
        </p:spPr>
      </p:pic>
      <p:pic>
        <p:nvPicPr>
          <p:cNvPr id="19" name="Picture 18" descr="CB2 B.indd @ 200% - \\Remote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2600016"/>
            <a:ext cx="3190875" cy="104534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96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3544098" cy="47921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091" y="-459432"/>
            <a:ext cx="3384208" cy="314096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45181" y="1094603"/>
            <a:ext cx="20040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unexpected?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82972"/>
            <a:ext cx="3384208" cy="314096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133854" y="1700808"/>
            <a:ext cx="1572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shocking?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658" y="1653456"/>
            <a:ext cx="3384208" cy="31409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965950" y="3244334"/>
            <a:ext cx="1763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surprising?</a:t>
            </a:r>
            <a:endParaRPr lang="en-GB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2872724"/>
            <a:ext cx="3384208" cy="314096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910" y="3755886"/>
            <a:ext cx="3384208" cy="314096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138665" y="4443208"/>
            <a:ext cx="17540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important?</a:t>
            </a:r>
            <a:endParaRPr lang="en-GB" sz="2400" dirty="0"/>
          </a:p>
        </p:txBody>
      </p:sp>
      <p:sp>
        <p:nvSpPr>
          <p:cNvPr id="16" name="Rectangle 15"/>
          <p:cNvSpPr/>
          <p:nvPr/>
        </p:nvSpPr>
        <p:spPr>
          <a:xfrm>
            <a:off x="4361044" y="5156458"/>
            <a:ext cx="129715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most</a:t>
            </a:r>
          </a:p>
          <a:p>
            <a:pPr algn="ctr"/>
            <a:r>
              <a:rPr lang="en-US" sz="24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impact?</a:t>
            </a:r>
            <a:endParaRPr lang="en-GB" sz="24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7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550535" y="476672"/>
            <a:ext cx="4052957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Was Catherine a typical Victorian woman?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3544098" cy="47921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ounded Rectangle 5"/>
          <p:cNvSpPr/>
          <p:nvPr/>
        </p:nvSpPr>
        <p:spPr>
          <a:xfrm>
            <a:off x="4554330" y="2780928"/>
            <a:ext cx="4052957" cy="25922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How did Catherine challenge people’s ideas of Victorian women?</a:t>
            </a:r>
            <a:r>
              <a:rPr lang="en-GB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endParaRPr lang="en-GB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74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1691680" y="764704"/>
            <a:ext cx="5616624" cy="36724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335241" y="903407"/>
            <a:ext cx="62646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Learning Objectives</a:t>
            </a:r>
          </a:p>
          <a:p>
            <a:pPr algn="ctr"/>
            <a:endParaRPr lang="en-US" sz="3200" b="0" cap="none" spc="0" dirty="0" smtClean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653">
            <a:off x="1113705" y="4617604"/>
            <a:ext cx="1486831" cy="22078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4515742"/>
            <a:ext cx="1567832" cy="23281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0" y="4445291"/>
            <a:ext cx="1434067" cy="23118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023850" y="1785300"/>
            <a:ext cx="506842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investigate if Catherine Booth</a:t>
            </a: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was a typical Victorian woman.</a:t>
            </a:r>
          </a:p>
          <a:p>
            <a:endParaRPr lang="en-US" sz="2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consider how relevant Catherine’s story is today</a:t>
            </a:r>
            <a:endParaRPr lang="en-US" sz="2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04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5364088" y="307564"/>
            <a:ext cx="3528392" cy="27363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US" sz="320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US" sz="32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sp>
        <p:nvSpPr>
          <p:cNvPr id="6" name="Rounded Rectangle 5"/>
          <p:cNvSpPr/>
          <p:nvPr/>
        </p:nvSpPr>
        <p:spPr>
          <a:xfrm>
            <a:off x="594138" y="836712"/>
            <a:ext cx="4464496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</a:t>
            </a:r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new rules did Catherine make?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pic>
        <p:nvPicPr>
          <p:cNvPr id="1031" name="Picture 7" descr="C:\Users\Fjohnson\AppData\Local\Microsoft\Windows\Temporary Internet Files\Content.IE5\ZLMF74W8\break-rules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124" y="661132"/>
            <a:ext cx="2595952" cy="202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Fjohnson\AppData\Local\Microsoft\Windows\Temporary Internet Files\Content.IE5\M0S51S00\not-allowed[1]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39"/>
          <a:stretch/>
        </p:blipFill>
        <p:spPr bwMode="auto">
          <a:xfrm>
            <a:off x="5926785" y="328957"/>
            <a:ext cx="2706630" cy="242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ounded Rectangle 11"/>
          <p:cNvSpPr/>
          <p:nvPr/>
        </p:nvSpPr>
        <p:spPr>
          <a:xfrm>
            <a:off x="323528" y="3573016"/>
            <a:ext cx="4464496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Decide on three with your talk partner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sp>
        <p:nvSpPr>
          <p:cNvPr id="13" name="Rounded Rectangle 12"/>
          <p:cNvSpPr/>
          <p:nvPr/>
        </p:nvSpPr>
        <p:spPr>
          <a:xfrm>
            <a:off x="5591944" y="3573016"/>
            <a:ext cx="2798656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US" sz="32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TIP</a:t>
            </a:r>
          </a:p>
          <a:p>
            <a:pPr algn="ctr"/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Be positive!</a:t>
            </a:r>
          </a:p>
          <a:p>
            <a:pPr algn="ctr"/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Think</a:t>
            </a:r>
          </a:p>
          <a:p>
            <a:pPr algn="ctr"/>
            <a:r>
              <a:rPr lang="en-US" sz="24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CAN not CAN’T </a:t>
            </a:r>
          </a:p>
          <a:p>
            <a:pPr algn="ctr"/>
            <a:endParaRPr lang="en-US" sz="3200" dirty="0" smtClean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US" sz="32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pic>
        <p:nvPicPr>
          <p:cNvPr id="1033" name="Picture 9" descr="C:\Users\Fjohnson\AppData\Local\Microsoft\Windows\Temporary Internet Files\Content.IE5\ZLMF74W8\10001362-smiling-star-showing-thumbs-up[1]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69160"/>
            <a:ext cx="2845476" cy="184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5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344" y="800708"/>
            <a:ext cx="1278054" cy="12241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42" y="800708"/>
            <a:ext cx="1278054" cy="122413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907704" y="188640"/>
            <a:ext cx="5112568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Catherine’s </a:t>
            </a:r>
            <a:r>
              <a:rPr lang="en-US" sz="32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N</a:t>
            </a:r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ew Rules!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pic>
        <p:nvPicPr>
          <p:cNvPr id="4" name="Picture 9" descr="C:\Users\Fjohnson\AppData\Local\Microsoft\Windows\Temporary Internet Files\Content.IE5\ZLMF74W8\10001362-smiling-star-showing-thumbs-up[1]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250" y="1412776"/>
            <a:ext cx="2845476" cy="184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13" y="2743969"/>
            <a:ext cx="1278054" cy="12241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178299"/>
            <a:ext cx="1278054" cy="12241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069" y="2151720"/>
            <a:ext cx="1278054" cy="12241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33999"/>
            <a:ext cx="1278054" cy="122413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8" y="1556792"/>
            <a:ext cx="1278054" cy="12241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34" y="1412776"/>
            <a:ext cx="1278054" cy="12241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07" y="3799867"/>
            <a:ext cx="1278054" cy="12241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0" y="-33114"/>
            <a:ext cx="1278054" cy="122413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74" y="2743969"/>
            <a:ext cx="1278054" cy="122413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344" y="3468985"/>
            <a:ext cx="1278054" cy="122413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030" y="2151720"/>
            <a:ext cx="1278054" cy="12241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489" y="2333999"/>
            <a:ext cx="1278054" cy="122413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371" y="1448780"/>
            <a:ext cx="1278054" cy="122413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946" y="3688060"/>
            <a:ext cx="1278054" cy="122413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398" y="0"/>
            <a:ext cx="1278054" cy="122413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556792"/>
            <a:ext cx="1278054" cy="122413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45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65" y="0"/>
            <a:ext cx="9144000" cy="6858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291" y="3187267"/>
            <a:ext cx="2831709" cy="367073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9" t="17668" r="35425"/>
          <a:stretch/>
        </p:blipFill>
        <p:spPr>
          <a:xfrm>
            <a:off x="-34442" y="0"/>
            <a:ext cx="2867903" cy="43441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C:\Users\Fjohnson\AppData\Local\Microsoft\Windows\Temporary Internet Files\Content.IE5\GOPC5TCN\7310883864_3efa73b64f_z[1]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20930" r="20123" b="12196"/>
          <a:stretch/>
        </p:blipFill>
        <p:spPr bwMode="auto">
          <a:xfrm>
            <a:off x="4306384" y="0"/>
            <a:ext cx="2520280" cy="168247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Fjohnson\AppData\Local\Microsoft\Windows\Temporary Internet Files\Content.IE5\GOPC5TCN\AbusedWoman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42" y="2569556"/>
            <a:ext cx="2878250" cy="430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87"/>
          <a:stretch/>
        </p:blipFill>
        <p:spPr>
          <a:xfrm>
            <a:off x="6317495" y="0"/>
            <a:ext cx="2826505" cy="33075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37" t="27244" r="37560" b="41060"/>
          <a:stretch/>
        </p:blipFill>
        <p:spPr>
          <a:xfrm>
            <a:off x="2842704" y="-1"/>
            <a:ext cx="1463680" cy="2256871"/>
          </a:xfrm>
          <a:prstGeom prst="rect">
            <a:avLst/>
          </a:prstGeom>
        </p:spPr>
      </p:pic>
      <p:pic>
        <p:nvPicPr>
          <p:cNvPr id="4" name="Picture 10" descr="Snipping Tool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194" y="1572126"/>
            <a:ext cx="3481097" cy="531678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2362168" y="4731706"/>
            <a:ext cx="4464496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Are people still  restricted today?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6379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2679041" y="266115"/>
            <a:ext cx="4464496" cy="187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Choose a situation.</a:t>
            </a:r>
          </a:p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Draw a picture based on it.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22411"/>
            <a:ext cx="1760042" cy="34290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89139" y="2564904"/>
            <a:ext cx="1786508" cy="3573016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1827283" y="2492896"/>
            <a:ext cx="4464496" cy="1296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Discuss the situation with your partner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/>
          </a:p>
        </p:txBody>
      </p:sp>
      <p:sp>
        <p:nvSpPr>
          <p:cNvPr id="16" name="Rounded Rectangle 15"/>
          <p:cNvSpPr/>
          <p:nvPr/>
        </p:nvSpPr>
        <p:spPr>
          <a:xfrm>
            <a:off x="2701698" y="4221088"/>
            <a:ext cx="4464496" cy="151216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would Catherine say?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3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673765"/>
            <a:ext cx="3504345" cy="4797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ounded Rectangle 5"/>
          <p:cNvSpPr/>
          <p:nvPr/>
        </p:nvSpPr>
        <p:spPr>
          <a:xfrm>
            <a:off x="467544" y="1268760"/>
            <a:ext cx="4464496" cy="30963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23528" y="1556792"/>
            <a:ext cx="4752528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Is learning about Catherine Booth relevant for today?</a:t>
            </a:r>
            <a:endParaRPr lang="en-US" sz="4000" b="0" cap="none" spc="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1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65" y="0"/>
            <a:ext cx="9144000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823" y="-11987"/>
            <a:ext cx="1668658" cy="17173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67" y="0"/>
            <a:ext cx="2865273" cy="18565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368" y="0"/>
            <a:ext cx="2602632" cy="1735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05" y="1732781"/>
            <a:ext cx="1680114" cy="25649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2" t="12026" r="30292" b="3960"/>
          <a:stretch/>
        </p:blipFill>
        <p:spPr>
          <a:xfrm>
            <a:off x="7380312" y="4297685"/>
            <a:ext cx="1763688" cy="256031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8583" y="1717346"/>
            <a:ext cx="2213322" cy="14755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825" y="0"/>
            <a:ext cx="2409732" cy="32129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845" y="4934669"/>
            <a:ext cx="2447711" cy="19348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527" y="1856548"/>
            <a:ext cx="2865273" cy="18945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6" y="3200116"/>
            <a:ext cx="2442432" cy="17745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6" t="16747" r="11595" b="19711"/>
          <a:stretch/>
        </p:blipFill>
        <p:spPr>
          <a:xfrm>
            <a:off x="5245556" y="3188591"/>
            <a:ext cx="2213323" cy="17860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2" t="2915" r="7042"/>
          <a:stretch/>
        </p:blipFill>
        <p:spPr>
          <a:xfrm>
            <a:off x="5248582" y="4968456"/>
            <a:ext cx="2239711" cy="18895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3" t="2690" r="7695" b="512"/>
          <a:stretch/>
        </p:blipFill>
        <p:spPr>
          <a:xfrm>
            <a:off x="-59058" y="3739590"/>
            <a:ext cx="2890333" cy="31184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8447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87624" y="2060848"/>
            <a:ext cx="648072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1382546" y="2972279"/>
            <a:ext cx="648072" cy="5040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rgbClr val="FFFF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60010"/>
            <a:ext cx="5741245" cy="53285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846052"/>
            <a:ext cx="3866350" cy="516589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42322" y="3140968"/>
            <a:ext cx="26642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What will you do now?</a:t>
            </a:r>
            <a:endParaRPr lang="en-US" sz="3200" dirty="0">
              <a:ln w="18415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37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469450" y="620688"/>
            <a:ext cx="3958534" cy="8640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Personal Challenge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  <p:pic>
        <p:nvPicPr>
          <p:cNvPr id="8" name="Picture 7" descr="Personal Challenge Bookmark.pdf - Adobe Reader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9689" y="654636"/>
            <a:ext cx="1460001" cy="46551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 descr="Personal Challenge Bookmark.pdf - Adobe Acrobat Pro - \\Remote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27" t="18009" r="39430" b="2165"/>
          <a:stretch/>
        </p:blipFill>
        <p:spPr>
          <a:xfrm rot="5400000">
            <a:off x="2452255" y="700258"/>
            <a:ext cx="1805050" cy="54745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Picture 8" descr="Personal Challenge Bookmark.pdf - Adobe Reader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1130" y="1082960"/>
            <a:ext cx="1391813" cy="462201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 descr="Personal Challenge Bookmark.indd @ 100% - \\Remote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3659866" y="1231893"/>
            <a:ext cx="2033386" cy="691276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26689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1691680" y="764704"/>
            <a:ext cx="5616624" cy="388843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335241" y="903407"/>
            <a:ext cx="626469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0" cap="none" spc="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Learning Objectives</a:t>
            </a:r>
          </a:p>
          <a:p>
            <a:pPr algn="ctr"/>
            <a:endParaRPr lang="en-US" sz="32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3850" y="1785300"/>
            <a:ext cx="506842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investigate if Catherine Booth</a:t>
            </a: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was a typical Victorian woman.</a:t>
            </a:r>
          </a:p>
          <a:p>
            <a:endParaRPr lang="en-US" sz="2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</a:t>
            </a: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consider how relevant Catherine’s story is today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To reflect on how Catherine may inspire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9653">
            <a:off x="1113705" y="4617604"/>
            <a:ext cx="1486831" cy="220782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1" y="4515742"/>
            <a:ext cx="1567832" cy="23281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120" y="4445291"/>
            <a:ext cx="1434067" cy="231184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5940171"/>
            <a:ext cx="785063" cy="883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1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788276" y="5908447"/>
            <a:ext cx="1638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en-GB" dirty="0">
                <a:solidFill>
                  <a:schemeClr val="bg1"/>
                </a:solidFill>
                <a:latin typeface="Trebuchet MS" pitchFamily="34" charset="0"/>
              </a:rPr>
              <a:t>Schools and</a:t>
            </a:r>
          </a:p>
          <a:p>
            <a:pPr eaLnBrk="1" hangingPunct="1"/>
            <a:r>
              <a:rPr lang="en-GB" dirty="0">
                <a:solidFill>
                  <a:schemeClr val="bg1"/>
                </a:solidFill>
                <a:latin typeface="Trebuchet MS" pitchFamily="34" charset="0"/>
              </a:rPr>
              <a:t>Colleges</a:t>
            </a:r>
          </a:p>
          <a:p>
            <a:pPr eaLnBrk="1" hangingPunct="1"/>
            <a:r>
              <a:rPr lang="en-GB" dirty="0">
                <a:solidFill>
                  <a:schemeClr val="bg1"/>
                </a:solidFill>
                <a:latin typeface="Trebuchet MS" pitchFamily="34" charset="0"/>
              </a:rPr>
              <a:t>Unit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200" y="5949280"/>
            <a:ext cx="785063" cy="8830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9552" y="548680"/>
            <a:ext cx="7488832" cy="5359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 descr="C:\Users\Fjohnson\AppData\Local\Microsoft\Windows\Temporary Internet Files\Content.IE5\3T3JOJBJ\Vintage Paper Theater Set - EKD[1]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EFEFF"/>
              </a:clrFrom>
              <a:clrTo>
                <a:srgbClr val="FEFE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12244"/>
            <a:ext cx="8964488" cy="583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835696" y="1916832"/>
            <a:ext cx="5328592" cy="30243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8" name="Picture 4" descr="C:\Users\Fjohnson\AppData\Local\Microsoft\Windows\Temporary Internet Files\Content.IE5\C0TSOPD6\theatre%20masks[1]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3097" y="1766601"/>
            <a:ext cx="3994159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087654" y="4653136"/>
            <a:ext cx="2875906" cy="86409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n w="18415" cmpd="sng">
                  <a:noFill/>
                  <a:prstDash val="solid"/>
                </a:ln>
                <a:solidFill>
                  <a:srgbClr val="0070C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anose="030F0702030302020204" pitchFamily="66" charset="0"/>
              </a:rPr>
              <a:t>Charades</a:t>
            </a:r>
            <a:endParaRPr lang="en-US" sz="3200" dirty="0">
              <a:ln w="18415" cmpd="sng">
                <a:noFill/>
                <a:prstDash val="solid"/>
              </a:ln>
              <a:solidFill>
                <a:srgbClr val="0070C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612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8" ma:contentTypeDescription="Create a new document." ma:contentTypeScope="" ma:versionID="c2442cd4dd728660e4c3d97cfe839328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1d822dc6994a3cdc091631aa4d05a6ec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Props1.xml><?xml version="1.0" encoding="utf-8"?>
<ds:datastoreItem xmlns:ds="http://schemas.openxmlformats.org/officeDocument/2006/customXml" ds:itemID="{CD374F1D-F3CA-45A5-A1D3-4114702A4AA1}"/>
</file>

<file path=customXml/itemProps2.xml><?xml version="1.0" encoding="utf-8"?>
<ds:datastoreItem xmlns:ds="http://schemas.openxmlformats.org/officeDocument/2006/customXml" ds:itemID="{1778319F-71DB-4214-9A25-FE2FCA1C18BE}"/>
</file>

<file path=customXml/itemProps3.xml><?xml version="1.0" encoding="utf-8"?>
<ds:datastoreItem xmlns:ds="http://schemas.openxmlformats.org/officeDocument/2006/customXml" ds:itemID="{A872E5BF-99A2-4576-BDD7-D1E0F4F0D592}"/>
</file>

<file path=docProps/app.xml><?xml version="1.0" encoding="utf-8"?>
<Properties xmlns="http://schemas.openxmlformats.org/officeDocument/2006/extended-properties" xmlns:vt="http://schemas.openxmlformats.org/officeDocument/2006/docPropsVTypes">
  <TotalTime>1463</TotalTime>
  <Words>225</Words>
  <Application>Microsoft Office PowerPoint</Application>
  <PresentationFormat>On-screen Show (4:3)</PresentationFormat>
  <Paragraphs>58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Salvation Army</dc:creator>
  <cp:lastModifiedBy>The Salvation Army</cp:lastModifiedBy>
  <cp:revision>62</cp:revision>
  <dcterms:created xsi:type="dcterms:W3CDTF">2015-02-17T10:23:36Z</dcterms:created>
  <dcterms:modified xsi:type="dcterms:W3CDTF">2020-04-17T09:41:41Z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